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7" r:id="rId2"/>
    <p:sldId id="257" r:id="rId3"/>
    <p:sldId id="258" r:id="rId4"/>
    <p:sldId id="381" r:id="rId5"/>
    <p:sldId id="340" r:id="rId6"/>
    <p:sldId id="341" r:id="rId7"/>
    <p:sldId id="342" r:id="rId8"/>
    <p:sldId id="343" r:id="rId9"/>
    <p:sldId id="344" r:id="rId10"/>
    <p:sldId id="356" r:id="rId11"/>
    <p:sldId id="350" r:id="rId12"/>
    <p:sldId id="357" r:id="rId13"/>
    <p:sldId id="368" r:id="rId14"/>
    <p:sldId id="372" r:id="rId15"/>
    <p:sldId id="352" r:id="rId16"/>
    <p:sldId id="354" r:id="rId17"/>
    <p:sldId id="355" r:id="rId18"/>
    <p:sldId id="382" r:id="rId19"/>
    <p:sldId id="361" r:id="rId20"/>
    <p:sldId id="399" r:id="rId21"/>
    <p:sldId id="396" r:id="rId22"/>
    <p:sldId id="383" r:id="rId23"/>
    <p:sldId id="327" r:id="rId24"/>
    <p:sldId id="346" r:id="rId25"/>
    <p:sldId id="388" r:id="rId26"/>
    <p:sldId id="323" r:id="rId27"/>
    <p:sldId id="379" r:id="rId28"/>
    <p:sldId id="376" r:id="rId29"/>
    <p:sldId id="377" r:id="rId30"/>
    <p:sldId id="380" r:id="rId31"/>
    <p:sldId id="389" r:id="rId32"/>
    <p:sldId id="390" r:id="rId33"/>
    <p:sldId id="392" r:id="rId34"/>
    <p:sldId id="391" r:id="rId35"/>
    <p:sldId id="393" r:id="rId36"/>
    <p:sldId id="260" r:id="rId37"/>
    <p:sldId id="261" r:id="rId38"/>
    <p:sldId id="268" r:id="rId39"/>
    <p:sldId id="269" r:id="rId40"/>
    <p:sldId id="326" r:id="rId41"/>
    <p:sldId id="270" r:id="rId42"/>
    <p:sldId id="329" r:id="rId43"/>
    <p:sldId id="278" r:id="rId44"/>
    <p:sldId id="283" r:id="rId45"/>
    <p:sldId id="302" r:id="rId46"/>
    <p:sldId id="338" r:id="rId47"/>
    <p:sldId id="384" r:id="rId48"/>
    <p:sldId id="290" r:id="rId49"/>
    <p:sldId id="291" r:id="rId50"/>
    <p:sldId id="292" r:id="rId51"/>
    <p:sldId id="294" r:id="rId52"/>
    <p:sldId id="296" r:id="rId53"/>
    <p:sldId id="299" r:id="rId54"/>
    <p:sldId id="386" r:id="rId55"/>
    <p:sldId id="300" r:id="rId56"/>
    <p:sldId id="385" r:id="rId57"/>
    <p:sldId id="304" r:id="rId58"/>
    <p:sldId id="305" r:id="rId59"/>
    <p:sldId id="347" r:id="rId60"/>
    <p:sldId id="397" r:id="rId61"/>
    <p:sldId id="401" r:id="rId62"/>
    <p:sldId id="4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6" autoAdjust="0"/>
    <p:restoredTop sz="94660"/>
  </p:normalViewPr>
  <p:slideViewPr>
    <p:cSldViewPr snapToGrid="0">
      <p:cViewPr varScale="1">
        <p:scale>
          <a:sx n="110" d="100"/>
          <a:sy n="110" d="100"/>
        </p:scale>
        <p:origin x="84" y="228"/>
      </p:cViewPr>
      <p:guideLst>
        <p:guide orient="horz" pos="2160"/>
        <p:guide pos="3840"/>
      </p:guideLst>
    </p:cSldViewPr>
  </p:slideViewPr>
  <p:notesTextViewPr>
    <p:cViewPr>
      <p:scale>
        <a:sx n="1" d="1"/>
        <a:sy n="1" d="1"/>
      </p:scale>
      <p:origin x="0" y="0"/>
    </p:cViewPr>
  </p:notesTextViewPr>
  <p:sorterViewPr>
    <p:cViewPr>
      <p:scale>
        <a:sx n="100" d="100"/>
        <a:sy n="100" d="100"/>
      </p:scale>
      <p:origin x="0" y="-10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36576-7AC2-432E-A7DF-7C3FFB17650A}" type="datetimeFigureOut">
              <a:rPr lang="en-US" smtClean="0"/>
              <a:pPr/>
              <a:t>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77830-0885-4F37-AA6F-5439377B23BF}" type="slidenum">
              <a:rPr lang="en-US" smtClean="0"/>
              <a:pPr/>
              <a:t>‹#›</a:t>
            </a:fld>
            <a:endParaRPr lang="en-US"/>
          </a:p>
        </p:txBody>
      </p:sp>
    </p:spTree>
    <p:extLst>
      <p:ext uri="{BB962C8B-B14F-4D97-AF65-F5344CB8AC3E}">
        <p14:creationId xmlns:p14="http://schemas.microsoft.com/office/powerpoint/2010/main" val="320104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9DEDF86-7820-45AB-AC1E-FFBB9C4A9B2A}" type="slidenum">
              <a:rPr lang="en-US" altLang="en-US"/>
              <a:pPr/>
              <a:t>19</a:t>
            </a:fld>
            <a:endParaRPr lang="en-US" altLang="en-US"/>
          </a:p>
        </p:txBody>
      </p:sp>
      <p:sp>
        <p:nvSpPr>
          <p:cNvPr id="4097" name="Rectangle 1"/>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11615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Batang" charset="0"/>
                <a:cs typeface="Baekmuk Batang" charset="0"/>
              </a:rPr>
              <a:t>Morphological anomalies in peripheral blood films from different COVID‐19 patients. A, Neutrophil granulocytes with bilobed and unsegmented, pseudo‐Pelgerlike nuclei. B, Neutrophil granulocytes with unsegmented nucleus with coarsely clumped chromatin; cytoplasm is hypergranular with basophilic, agranular areas. C, Unsegmented, hypergranular neutrophil with multiple vacuoles. D, Neutrophil granulocyte with marked cytoplasmic hypogranularity. E, Circulating small neutrophil myelocyte. F, Circulating dysplastic promyelocyte (scattered azurophil granules, absence of paranuclear Golgi zone). G, Immature circulating cell with blasts‐like reticular chromatin and rare thin azurophilic granules. H, Unsegmented granulocyte with hyperchromic nuclear chromatin and tightly condensed cytoplasm, likely pre‐apoptotic. I, Circulating apoptotic neutrophil. J, Apoptotic cell with blue cytoplasm, of possible lymphocyte origin. K, Large polyploid reactive lymphocyte with hyperbasophilic cytoplasm. L, Giant vacuolated platelets</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Batang"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323440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Targeting of ACE2 by SARS-CoV-2 results in angiotensin dysregulation, innate and adaptive immune pathway activation, and hypercoagulation to result in organ injury and AKI associated with COVID-19. Organ crosstalk between the injured lungs, the heart, and the kidney may further propagate injury. CD8</a:t>
            </a:r>
            <a:r>
              <a:rPr lang="en-GB" altLang="en-US" baseline="33000">
                <a:latin typeface="Arial" panose="020B0604020202020204" pitchFamily="34" charset="0"/>
                <a:cs typeface="msgothic" charset="0"/>
              </a:rPr>
              <a:t>+</a:t>
            </a:r>
            <a:r>
              <a:rPr lang="en-GB" altLang="en-US">
                <a:latin typeface="Arial" panose="020B0604020202020204" pitchFamily="34" charset="0"/>
                <a:cs typeface="msgothic" charset="0"/>
              </a:rPr>
              <a:t> T-cells and natural killer cells can restrain macrophage activation and are potential targets for SARS-CoV-2. Ang 1–7, angiotensin 1–7; ATN, acute tubular necrosis. ACE2, angiotensin converting enzyme 2; SARS-CoV-2, severe acute respiratory syndrome coronavirus 2; TMPRSS2, transmembrane protease, serine 2.</a:t>
            </a:r>
          </a:p>
        </p:txBody>
      </p:sp>
    </p:spTree>
    <p:extLst>
      <p:ext uri="{BB962C8B-B14F-4D97-AF65-F5344CB8AC3E}">
        <p14:creationId xmlns:p14="http://schemas.microsoft.com/office/powerpoint/2010/main" val="107387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E72BFC-1E1B-441E-8764-064A8E1D6600}" type="slidenum">
              <a:rPr lang="en-US" altLang="en-US"/>
              <a:pPr/>
              <a:t>43</a:t>
            </a:fld>
            <a:endParaRPr lang="en-US" altLang="en-US"/>
          </a:p>
        </p:txBody>
      </p:sp>
      <p:sp>
        <p:nvSpPr>
          <p:cNvPr id="61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p:cNvSpPr txBox="1">
            <a:spLocks noGrp="1" noChangeArrowheads="1"/>
          </p:cNvSpPr>
          <p:nvPr>
            <p:ph type="body" idx="1"/>
          </p:nvPr>
        </p:nvSpPr>
        <p:spPr bwMode="auto">
          <a:xfrm>
            <a:off x="777875" y="4776788"/>
            <a:ext cx="6216650" cy="1720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cs typeface="Baekmuk Batang" charset="0"/>
              </a:rPr>
              <a:t>Overview of the evolution of the main biochemical abnormalities and potential predictors acute respiratory failure (ARF) or in-hospital mortality among patients with severe COVID-19. Predictors of ARF in bivariate analyses are highlighted in blue font. Predictors of COVID-19 related mortality in bivariate analyses are highlighted in red font. Independent predictors of ARF in the multivariable multilevel analysis are underlined. ALP: alkaline phosphatase; ASAT: aspartate aminotransferases; ALAT: alanine aminotransferases; CK: creatine kinase; CRP: C-reactive protein; GGT: γ-glutamyltransferase; hs-c Troponin l: high-sensitivity cardiac troponin I; IL-6: interleukin 6; LDH: lactate dehydrogenase; NT-pro-BNP: N-Terminal pro-Brain Natriuretic Peptide; PCT: procalcitonin; (icons made by flaticon, flaticon.com; CC-BY-3.0).</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cs typeface="Baekmuk Batang" charset="0"/>
            </a:endParaRPr>
          </a:p>
        </p:txBody>
      </p:sp>
    </p:spTree>
    <p:extLst>
      <p:ext uri="{BB962C8B-B14F-4D97-AF65-F5344CB8AC3E}">
        <p14:creationId xmlns:p14="http://schemas.microsoft.com/office/powerpoint/2010/main" val="266236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9692B-2742-40F0-823D-407FAA044F53}"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0257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9692B-2742-40F0-823D-407FAA044F53}"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106397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9692B-2742-40F0-823D-407FAA044F53}"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18582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9333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9692B-2742-40F0-823D-407FAA044F53}"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67346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F9692B-2742-40F0-823D-407FAA044F53}"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56623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9692B-2742-40F0-823D-407FAA044F53}"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1763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9692B-2742-40F0-823D-407FAA044F53}" type="datetimeFigureOut">
              <a:rPr lang="en-US" smtClean="0"/>
              <a:pPr/>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37894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9692B-2742-40F0-823D-407FAA044F53}" type="datetimeFigureOut">
              <a:rPr lang="en-US" smtClean="0"/>
              <a:pPr/>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330185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9692B-2742-40F0-823D-407FAA044F53}" type="datetimeFigureOut">
              <a:rPr lang="en-US" smtClean="0"/>
              <a:pPr/>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79138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F9692B-2742-40F0-823D-407FAA044F53}"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242155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F9692B-2742-40F0-823D-407FAA044F53}"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78A0D-FF11-43D3-A4BA-F9AC90CDB817}" type="slidenum">
              <a:rPr lang="en-US" smtClean="0"/>
              <a:pPr/>
              <a:t>‹#›</a:t>
            </a:fld>
            <a:endParaRPr lang="en-US"/>
          </a:p>
        </p:txBody>
      </p:sp>
    </p:spTree>
    <p:extLst>
      <p:ext uri="{BB962C8B-B14F-4D97-AF65-F5344CB8AC3E}">
        <p14:creationId xmlns:p14="http://schemas.microsoft.com/office/powerpoint/2010/main" val="151813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9692B-2742-40F0-823D-407FAA044F53}" type="datetimeFigureOut">
              <a:rPr lang="en-US" smtClean="0"/>
              <a:pPr/>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78A0D-FF11-43D3-A4BA-F9AC90CDB817}" type="slidenum">
              <a:rPr lang="en-US" smtClean="0"/>
              <a:pPr/>
              <a:t>‹#›</a:t>
            </a:fld>
            <a:endParaRPr lang="en-US"/>
          </a:p>
        </p:txBody>
      </p:sp>
    </p:spTree>
    <p:extLst>
      <p:ext uri="{BB962C8B-B14F-4D97-AF65-F5344CB8AC3E}">
        <p14:creationId xmlns:p14="http://schemas.microsoft.com/office/powerpoint/2010/main" val="50193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jidonline.com/article/S1201-9712(20)30277-0/fulltext#bib000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linicalinfo.hiv.gov/en/glossary/immune-reconstitution-inflammatory-syndrome-iri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jidonline.com/article/S1201-9712(20)30277-0/fulltext#bib0010" TargetMode="External"/><Relationship Id="rId2" Type="http://schemas.openxmlformats.org/officeDocument/2006/relationships/hyperlink" Target="https://www.ijidonline.com/article/S1201-9712(20)30277-0/fulltext#bib004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biorender.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jidonline.com/article/S1201-9712(20)30277-0/fulltext#bib0025" TargetMode="External"/><Relationship Id="rId2" Type="http://schemas.openxmlformats.org/officeDocument/2006/relationships/hyperlink" Target="https://www.ijidonline.com/article/S1201-9712(20)30277-0/fulltext#bib002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ijidonline.com/article/S1201-9712(20)30277-0/fulltext#bib003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jidonline.com/article/S1201-9712(20)30277-0/fulltext#bib003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hyperlink" Target="https://www.ijidonline.com/article/S1201-9712(20)30277-0/fulltex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nt/ssd/na101/home/literatum/servers/F/web122/resin/webapps/marlin/templates/jsp/_style2/_marlin/_lancet/images/elsavierLogoBlk.jpg" TargetMode="External"/><Relationship Id="rId4" Type="http://schemas.openxmlformats.org/officeDocument/2006/relationships/hyperlink" Target="http://www.elsevier.com/termsandcondition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jidonline.com/article/S1201-9712(20)30277-0/fulltext#bib001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enotype and phenotype of COVID-19: Their roles in pathogenesis"/>
          <p:cNvSpPr>
            <a:spLocks noGrp="1" noChangeAspect="1" noChangeArrowheads="1"/>
          </p:cNvSpPr>
          <p:nvPr>
            <p:ph type="ctrTitle"/>
          </p:nvPr>
        </p:nvSpPr>
        <p:spPr bwMode="auto">
          <a:xfrm>
            <a:off x="-6626" y="0"/>
            <a:ext cx="12452729" cy="32515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600" b="1" dirty="0" smtClean="0"/>
              <a:t>Covid -19 hematological and Biochemical Parameters</a:t>
            </a:r>
            <a:br>
              <a:rPr lang="en-US" sz="3600" b="1" dirty="0" smtClean="0"/>
            </a:br>
            <a:r>
              <a:rPr lang="en-US" sz="2800" b="1" dirty="0" smtClean="0">
                <a:solidFill>
                  <a:srgbClr val="FF0000"/>
                </a:solidFill>
              </a:rPr>
              <a:t>Dr.S.Hosseini </a:t>
            </a:r>
            <a:r>
              <a:rPr lang="en-US" sz="1800" b="1" dirty="0" smtClean="0">
                <a:solidFill>
                  <a:srgbClr val="FF0000"/>
                </a:solidFill>
              </a:rPr>
              <a:t>(DCLS)</a:t>
            </a:r>
            <a:r>
              <a:rPr lang="en-US" sz="2800" b="1" dirty="0" smtClean="0"/>
              <a:t/>
            </a:r>
            <a:br>
              <a:rPr lang="en-US" sz="2800" b="1" dirty="0" smtClean="0"/>
            </a:br>
            <a:r>
              <a:rPr lang="en-US" sz="2800" b="1" dirty="0" err="1" smtClean="0">
                <a:solidFill>
                  <a:srgbClr val="00B050"/>
                </a:solidFill>
              </a:rPr>
              <a:t>Aliasghar</a:t>
            </a:r>
            <a:r>
              <a:rPr lang="en-US" sz="2800" b="1" dirty="0" smtClean="0">
                <a:solidFill>
                  <a:srgbClr val="00B050"/>
                </a:solidFill>
              </a:rPr>
              <a:t> Children Hospital</a:t>
            </a:r>
            <a:r>
              <a:rPr lang="en-US" sz="2800" b="1" dirty="0" smtClean="0"/>
              <a:t/>
            </a:r>
            <a:br>
              <a:rPr lang="en-US" sz="2800" b="1" dirty="0" smtClean="0"/>
            </a:br>
            <a:r>
              <a:rPr lang="en-US" sz="2800" b="1" dirty="0" smtClean="0">
                <a:solidFill>
                  <a:srgbClr val="0070C0"/>
                </a:solidFill>
              </a:rPr>
              <a:t>Iran </a:t>
            </a:r>
            <a:r>
              <a:rPr lang="en-US" sz="2800" b="1" smtClean="0">
                <a:solidFill>
                  <a:srgbClr val="0070C0"/>
                </a:solidFill>
              </a:rPr>
              <a:t>University </a:t>
            </a:r>
            <a:r>
              <a:rPr lang="en-US" sz="2800" b="1" smtClean="0">
                <a:solidFill>
                  <a:srgbClr val="0070C0"/>
                </a:solidFill>
              </a:rPr>
              <a:t>Of </a:t>
            </a:r>
            <a:r>
              <a:rPr lang="en-US" sz="2800" b="1" dirty="0" smtClean="0">
                <a:solidFill>
                  <a:srgbClr val="0070C0"/>
                </a:solidFill>
              </a:rPr>
              <a:t>Medical </a:t>
            </a:r>
            <a:r>
              <a:rPr lang="en-US" sz="2800" b="1" dirty="0" smtClean="0">
                <a:solidFill>
                  <a:srgbClr val="0070C0"/>
                </a:solidFill>
              </a:rPr>
              <a:t>Science</a:t>
            </a:r>
            <a:r>
              <a:rPr lang="en-US" sz="2800" b="1" dirty="0" smtClean="0"/>
              <a:t/>
            </a:r>
            <a:br>
              <a:rPr lang="en-US" sz="2800" b="1" dirty="0" smtClean="0"/>
            </a:br>
            <a:r>
              <a:rPr lang="en-US" sz="2800" b="1" dirty="0" smtClean="0"/>
              <a:t>1399.12.3</a:t>
            </a:r>
            <a:endParaRPr lang="en-US" sz="2800" b="1" dirty="0"/>
          </a:p>
        </p:txBody>
      </p:sp>
      <p:sp>
        <p:nvSpPr>
          <p:cNvPr id="7" name="AutoShape 8" descr="This Time, Americans Are Doing Nothing - The Atlantic"/>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323" y="466037"/>
            <a:ext cx="592118" cy="139856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068" y="466037"/>
            <a:ext cx="641364" cy="1438356"/>
          </a:xfrm>
          <a:prstGeom prst="rect">
            <a:avLst/>
          </a:prstGeom>
        </p:spPr>
      </p:pic>
      <p:sp>
        <p:nvSpPr>
          <p:cNvPr id="2" name="AutoShape 2" descr="Image result for covid 19 whith blood cells"/>
          <p:cNvSpPr>
            <a:spLocks noChangeAspect="1" noChangeArrowheads="1"/>
          </p:cNvSpPr>
          <p:nvPr/>
        </p:nvSpPr>
        <p:spPr bwMode="auto">
          <a:xfrm>
            <a:off x="1254011" y="24506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ovid 19 whith blood ce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43" y="1904393"/>
            <a:ext cx="3066516" cy="204062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75" y="4323971"/>
            <a:ext cx="3017220" cy="211205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9202" y="2215421"/>
            <a:ext cx="4176630" cy="261039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6280" y="1904393"/>
            <a:ext cx="2619375" cy="17430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5020" y="5136843"/>
            <a:ext cx="4026005" cy="138755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2479" y="4323971"/>
            <a:ext cx="2466975" cy="1847850"/>
          </a:xfrm>
          <a:prstGeom prst="rect">
            <a:avLst/>
          </a:prstGeom>
        </p:spPr>
      </p:pic>
    </p:spTree>
    <p:extLst>
      <p:ext uri="{BB962C8B-B14F-4D97-AF65-F5344CB8AC3E}">
        <p14:creationId xmlns:p14="http://schemas.microsoft.com/office/powerpoint/2010/main" val="205803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Learning points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a:t>
            </a:r>
            <a:r>
              <a:rPr lang="en-US" dirty="0"/>
              <a:t>peripheral blood film (PBF), </a:t>
            </a:r>
            <a:r>
              <a:rPr lang="en-US" dirty="0">
                <a:solidFill>
                  <a:srgbClr val="00B050"/>
                </a:solidFill>
              </a:rPr>
              <a:t>neutrophils</a:t>
            </a:r>
            <a:r>
              <a:rPr lang="en-US" dirty="0"/>
              <a:t> showed </a:t>
            </a:r>
            <a:r>
              <a:rPr lang="en-US" dirty="0" smtClean="0"/>
              <a:t>characteristic</a:t>
            </a:r>
          </a:p>
          <a:p>
            <a:endParaRPr lang="en-US" dirty="0" smtClean="0"/>
          </a:p>
          <a:p>
            <a:r>
              <a:rPr lang="en-US" dirty="0" smtClean="0"/>
              <a:t> </a:t>
            </a:r>
            <a:r>
              <a:rPr lang="en-US" dirty="0">
                <a:solidFill>
                  <a:srgbClr val="7030A0"/>
                </a:solidFill>
              </a:rPr>
              <a:t>C-shaped</a:t>
            </a:r>
            <a:r>
              <a:rPr lang="en-US" dirty="0"/>
              <a:t>, </a:t>
            </a:r>
            <a:r>
              <a:rPr lang="en-US" dirty="0">
                <a:solidFill>
                  <a:srgbClr val="0070C0"/>
                </a:solidFill>
              </a:rPr>
              <a:t>fetus-like nuclei</a:t>
            </a:r>
            <a:r>
              <a:rPr lang="en-US" dirty="0"/>
              <a:t>, </a:t>
            </a:r>
            <a:r>
              <a:rPr lang="en-US" dirty="0">
                <a:solidFill>
                  <a:srgbClr val="FF0000"/>
                </a:solidFill>
              </a:rPr>
              <a:t>elongated nucleoplasm</a:t>
            </a:r>
            <a:r>
              <a:rPr lang="en-US" dirty="0"/>
              <a:t>, and </a:t>
            </a:r>
            <a:r>
              <a:rPr lang="en-US" dirty="0">
                <a:solidFill>
                  <a:srgbClr val="00B050"/>
                </a:solidFill>
              </a:rPr>
              <a:t>ring-shaped nuclei</a:t>
            </a:r>
            <a:r>
              <a:rPr lang="en-US" dirty="0" smtClean="0">
                <a:solidFill>
                  <a:srgbClr val="00B050"/>
                </a:solidFill>
              </a:rPr>
              <a:t>.</a:t>
            </a:r>
          </a:p>
          <a:p>
            <a:endParaRPr lang="en-US" dirty="0">
              <a:solidFill>
                <a:srgbClr val="00B050"/>
              </a:solidFill>
            </a:endParaRPr>
          </a:p>
          <a:p>
            <a:r>
              <a:rPr lang="en-US" dirty="0">
                <a:solidFill>
                  <a:srgbClr val="FF0000"/>
                </a:solidFill>
              </a:rPr>
              <a:t>Large granular lymphocytes</a:t>
            </a:r>
            <a:r>
              <a:rPr lang="en-US" dirty="0"/>
              <a:t> noted, a representation of natural killer cells or cytotoxic T lymphocytes</a:t>
            </a:r>
            <a:r>
              <a:rPr lang="en-US" dirty="0" smtClean="0"/>
              <a:t>.</a:t>
            </a:r>
          </a:p>
          <a:p>
            <a:endParaRPr lang="en-US" dirty="0"/>
          </a:p>
          <a:p>
            <a:r>
              <a:rPr lang="en-US" dirty="0">
                <a:solidFill>
                  <a:srgbClr val="0070C0"/>
                </a:solidFill>
              </a:rPr>
              <a:t>Activated monocytes </a:t>
            </a:r>
            <a:r>
              <a:rPr lang="en-US" dirty="0"/>
              <a:t>indicated a </a:t>
            </a:r>
            <a:r>
              <a:rPr lang="en-US" dirty="0" smtClean="0"/>
              <a:t>favorable </a:t>
            </a:r>
            <a:r>
              <a:rPr lang="en-US" dirty="0"/>
              <a:t>sign</a:t>
            </a:r>
            <a:r>
              <a:rPr lang="en-US" dirty="0" smtClean="0"/>
              <a:t>.</a:t>
            </a:r>
          </a:p>
          <a:p>
            <a:endParaRPr lang="en-US" dirty="0"/>
          </a:p>
          <a:p>
            <a:r>
              <a:rPr lang="en-US" dirty="0"/>
              <a:t>COVID-19 viral effects on leucocytes are associated with characteristic changes that can be readily identified on PBF and can be easily and serially monitored, which could help in the diagnosis, prognostication and treatment protocols.</a:t>
            </a:r>
          </a:p>
          <a:p>
            <a:endParaRPr lang="en-US" dirty="0"/>
          </a:p>
        </p:txBody>
      </p:sp>
    </p:spTree>
    <p:extLst>
      <p:ext uri="{BB962C8B-B14F-4D97-AF65-F5344CB8AC3E}">
        <p14:creationId xmlns:p14="http://schemas.microsoft.com/office/powerpoint/2010/main" val="322080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Peripheral blood films showing various neutrophils with C-shaped, fetus-like COVID nuclei (black arrowheads) with aberrant nuclear projections (blue arrowhead). Toxic granulations and </a:t>
            </a:r>
            <a:r>
              <a:rPr lang="en-US" sz="2000" b="1" dirty="0" err="1"/>
              <a:t>vacuolations</a:t>
            </a:r>
            <a:r>
              <a:rPr lang="en-US" sz="2000" b="1" dirty="0"/>
              <a:t> (yellow arrowhead), ring nuclei (red arrowheads) and elongated nucleoplasm (green arrowheads) are highlighted. Giemsa ×200–400.</a:t>
            </a:r>
            <a:endParaRPr lang="en-US" sz="2000" dirty="0"/>
          </a:p>
        </p:txBody>
      </p:sp>
      <p:pic>
        <p:nvPicPr>
          <p:cNvPr id="2050" name="Picture 2" descr="Fig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485" y="1953419"/>
            <a:ext cx="10101943"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6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t>Peripheral blood films showing large granular lymphocytes. Round to indented nuclei, condensed chromatin, prominent nucleoli in a few, along with abundant pale blue cytoplasm with distinct variably sized </a:t>
            </a:r>
            <a:r>
              <a:rPr lang="en-US" sz="1600" b="1" dirty="0" err="1"/>
              <a:t>azurophilic</a:t>
            </a:r>
            <a:r>
              <a:rPr lang="en-US" sz="1600" b="1" dirty="0"/>
              <a:t> granules are present (long black arrow). Cytoplasmic pod formation (long green arrows) and apoptotic lymphocytes (long red arrow</a:t>
            </a:r>
            <a:r>
              <a:rPr lang="en-US" sz="1800" b="1" dirty="0"/>
              <a:t>) are highlighted. Giemsa ×200–400.</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6538" y="2050574"/>
            <a:ext cx="9957262" cy="3901440"/>
          </a:xfrm>
        </p:spPr>
      </p:pic>
    </p:spTree>
    <p:extLst>
      <p:ext uri="{BB962C8B-B14F-4D97-AF65-F5344CB8AC3E}">
        <p14:creationId xmlns:p14="http://schemas.microsoft.com/office/powerpoint/2010/main" val="1634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1539"/>
            <a:ext cx="10571922" cy="309149"/>
          </a:xfrm>
        </p:spPr>
        <p:txBody>
          <a:bodyPr>
            <a:normAutofit fontScale="90000"/>
          </a:bodyPr>
          <a:lstStyle/>
          <a:p>
            <a:r>
              <a:rPr lang="en-US" b="1" dirty="0" smtClean="0"/>
              <a:t>Increase </a:t>
            </a:r>
            <a:r>
              <a:rPr lang="en-US" b="1" dirty="0"/>
              <a:t>in </a:t>
            </a:r>
            <a:r>
              <a:rPr lang="en-US" b="1" dirty="0" smtClean="0"/>
              <a:t>smudged </a:t>
            </a:r>
            <a:r>
              <a:rPr lang="en-US" b="1" dirty="0"/>
              <a:t>granulocytes in the peripheral </a:t>
            </a:r>
            <a:br>
              <a:rPr lang="en-US" b="1" dirty="0"/>
            </a:br>
            <a:r>
              <a:rPr lang="en-US" b="1" dirty="0"/>
              <a:t>blood of patients with </a:t>
            </a:r>
            <a:r>
              <a:rPr lang="en-US" b="1" dirty="0" smtClean="0"/>
              <a:t>COVID-19</a:t>
            </a:r>
            <a:r>
              <a:rPr lang="en-US" dirty="0"/>
              <a:t/>
            </a:r>
            <a:br>
              <a:rPr lang="en-US" dirty="0"/>
            </a:br>
            <a:endParaRPr lang="en-US" dirty="0"/>
          </a:p>
        </p:txBody>
      </p:sp>
      <p:pic>
        <p:nvPicPr>
          <p:cNvPr id="12292" name="Picture 4" descr="Peripheral blood morphologic findings in patients with COVID‐19 - Sadigh -  - International Journal of Laboratory Hematology - Wiley Online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113" y="2719937"/>
            <a:ext cx="8796130" cy="36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5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ff2"/>
              </a:rPr>
              <a:t>Spectrum of peripheral </a:t>
            </a:r>
            <a:r>
              <a:rPr lang="en-US" sz="2800" dirty="0">
                <a:latin typeface="ff3"/>
              </a:rPr>
              <a:t/>
            </a:r>
            <a:br>
              <a:rPr lang="en-US" sz="2800" dirty="0">
                <a:latin typeface="ff3"/>
              </a:rPr>
            </a:br>
            <a:r>
              <a:rPr lang="en-US" sz="2800" dirty="0">
                <a:latin typeface="ff2"/>
              </a:rPr>
              <a:t>blood morphologic findings in patients </a:t>
            </a:r>
            <a:br>
              <a:rPr lang="en-US" sz="2800" dirty="0">
                <a:latin typeface="ff2"/>
              </a:rPr>
            </a:br>
            <a:r>
              <a:rPr lang="en-US" sz="2800" dirty="0">
                <a:latin typeface="ff2"/>
              </a:rPr>
              <a:t>with COVID-19 including (A) </a:t>
            </a:r>
            <a:r>
              <a:rPr lang="en-US" sz="2800" dirty="0" err="1">
                <a:latin typeface="ff2"/>
              </a:rPr>
              <a:t>plasmacytoid</a:t>
            </a:r>
            <a:r>
              <a:rPr lang="en-US" sz="2800" dirty="0">
                <a:latin typeface="ff2"/>
              </a:rPr>
              <a:t> </a:t>
            </a:r>
            <a:br>
              <a:rPr lang="en-US" sz="2800" dirty="0">
                <a:latin typeface="ff2"/>
              </a:rPr>
            </a:br>
            <a:r>
              <a:rPr lang="en-US" sz="2800" dirty="0">
                <a:latin typeface="ff2"/>
              </a:rPr>
              <a:t>lymphocytes and (B) plasma cell</a:t>
            </a:r>
            <a:br>
              <a:rPr lang="en-US" sz="2800" dirty="0">
                <a:latin typeface="ff2"/>
              </a:rPr>
            </a:br>
            <a:endParaRPr lang="en-US" sz="2800" dirty="0"/>
          </a:p>
        </p:txBody>
      </p:sp>
      <p:pic>
        <p:nvPicPr>
          <p:cNvPr id="2050" name="Picture 2" descr="Peripheral blood morphologic findings in patients with COVID‐19 - Sadigh -  - International Journal of Laboratory Hematology - Wiley Online Libra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2" y="1685660"/>
            <a:ext cx="8246164" cy="479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76"/>
            <a:ext cx="10515600" cy="1690688"/>
          </a:xfrm>
        </p:spPr>
        <p:txBody>
          <a:bodyPr>
            <a:normAutofit/>
          </a:bodyPr>
          <a:lstStyle/>
          <a:p>
            <a:r>
              <a:rPr lang="en-US" sz="2700" b="1" dirty="0" smtClean="0"/>
              <a:t>Peripheral </a:t>
            </a:r>
            <a:r>
              <a:rPr lang="en-US" sz="2700" b="1" dirty="0"/>
              <a:t>blood films showing activated monocytes with prominent cytoplasmic </a:t>
            </a:r>
            <a:r>
              <a:rPr lang="en-US" sz="2700" b="1" dirty="0" err="1"/>
              <a:t>vacuolisation</a:t>
            </a:r>
            <a:r>
              <a:rPr lang="en-US" sz="2700" b="1" dirty="0"/>
              <a:t> and a few granules (small red arrow). Nuclear </a:t>
            </a:r>
            <a:r>
              <a:rPr lang="en-US" sz="2700" b="1" dirty="0" err="1"/>
              <a:t>blebbing</a:t>
            </a:r>
            <a:r>
              <a:rPr lang="en-US" sz="2700" b="1" dirty="0"/>
              <a:t> (small green arrow) is also seen. Giemsa ×200–400.</a:t>
            </a:r>
            <a:endParaRPr lang="en-US" sz="2700" dirty="0"/>
          </a:p>
        </p:txBody>
      </p:sp>
      <p:pic>
        <p:nvPicPr>
          <p:cNvPr id="3074" name="Picture 2" descr="Morphology of COVID-19–affected cells in peripheral blood film | BMJ Case  Repor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29154"/>
            <a:ext cx="10515600" cy="566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6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 -19 a new ethology for atypical lymphocytes</a:t>
            </a:r>
            <a:endParaRPr lang="en-US" b="1" dirty="0"/>
          </a:p>
        </p:txBody>
      </p:sp>
      <p:pic>
        <p:nvPicPr>
          <p:cNvPr id="4108" name="Picture 12" descr="SARS‐CoV‐2: a new aetiology for atypical lymphocytes - Gérard - 2020 -  British Journal of Haematology - Wiley Online Libra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3838" y="1690688"/>
            <a:ext cx="8388926" cy="516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1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“green crystals of death” or “death crystals.”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38200" y="1429496"/>
            <a:ext cx="10649989" cy="555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4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Platelet morphology frequent anomalies</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 </a:t>
            </a:r>
            <a:r>
              <a:rPr lang="en-US" dirty="0" smtClean="0"/>
              <a:t>∆  Mainly </a:t>
            </a:r>
            <a:r>
              <a:rPr lang="en-US" dirty="0"/>
              <a:t>in the presence of </a:t>
            </a:r>
            <a:r>
              <a:rPr lang="en-US" dirty="0">
                <a:solidFill>
                  <a:srgbClr val="00B050"/>
                </a:solidFill>
              </a:rPr>
              <a:t>giant platelets</a:t>
            </a:r>
            <a:r>
              <a:rPr lang="en-US" dirty="0"/>
              <a:t>,</a:t>
            </a:r>
          </a:p>
          <a:p>
            <a:r>
              <a:rPr lang="en-US" dirty="0" smtClean="0">
                <a:solidFill>
                  <a:srgbClr val="7030A0"/>
                </a:solidFill>
              </a:rPr>
              <a:t>Hyperchromatic</a:t>
            </a:r>
            <a:endParaRPr lang="en-US" dirty="0">
              <a:solidFill>
                <a:srgbClr val="7030A0"/>
              </a:solidFill>
            </a:endParaRPr>
          </a:p>
          <a:p>
            <a:r>
              <a:rPr lang="en-US" dirty="0"/>
              <a:t> </a:t>
            </a:r>
            <a:r>
              <a:rPr lang="en-US" dirty="0" err="1" smtClean="0">
                <a:solidFill>
                  <a:srgbClr val="0070C0"/>
                </a:solidFill>
              </a:rPr>
              <a:t>Vacuolized</a:t>
            </a:r>
            <a:endParaRPr lang="en-US" dirty="0" smtClean="0">
              <a:solidFill>
                <a:srgbClr val="0070C0"/>
              </a:solidFill>
            </a:endParaRPr>
          </a:p>
          <a:p>
            <a:r>
              <a:rPr lang="en-US" dirty="0" smtClean="0"/>
              <a:t>Some </a:t>
            </a:r>
            <a:r>
              <a:rPr lang="en-US" dirty="0"/>
              <a:t>showing </a:t>
            </a:r>
            <a:r>
              <a:rPr lang="en-US" dirty="0">
                <a:solidFill>
                  <a:srgbClr val="FF0000"/>
                </a:solidFill>
              </a:rPr>
              <a:t>pseudopods</a:t>
            </a:r>
            <a:r>
              <a:rPr lang="en-US" dirty="0"/>
              <a:t>,</a:t>
            </a:r>
          </a:p>
          <a:p>
            <a:r>
              <a:rPr lang="en-US" dirty="0" smtClean="0"/>
              <a:t>In </a:t>
            </a:r>
            <a:r>
              <a:rPr lang="en-US" dirty="0"/>
              <a:t>patients with thrombocytosis </a:t>
            </a:r>
            <a:r>
              <a:rPr lang="en-US" dirty="0" smtClean="0"/>
              <a:t>also </a:t>
            </a:r>
            <a:r>
              <a:rPr lang="en-US" dirty="0"/>
              <a:t>in those with thrombocytopenia</a:t>
            </a:r>
          </a:p>
        </p:txBody>
      </p:sp>
    </p:spTree>
    <p:extLst>
      <p:ext uri="{BB962C8B-B14F-4D97-AF65-F5344CB8AC3E}">
        <p14:creationId xmlns:p14="http://schemas.microsoft.com/office/powerpoint/2010/main" val="91604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560706" y="152400"/>
            <a:ext cx="7423084"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sz="1800" dirty="0">
                <a:solidFill>
                  <a:srgbClr val="FF0000"/>
                </a:solidFill>
              </a:rPr>
              <a:t>Morphological anomalies in peripheral blood films from different COVID-19 patients. </a:t>
            </a:r>
          </a:p>
          <a:p>
            <a:r>
              <a:rPr lang="en-US" sz="1100" b="1" dirty="0"/>
              <a:t>A</a:t>
            </a:r>
            <a:r>
              <a:rPr lang="en-US" sz="800" b="1" dirty="0"/>
              <a:t>, Neutrophil granulocytes with </a:t>
            </a:r>
            <a:r>
              <a:rPr lang="en-US" sz="800" b="1" dirty="0" err="1"/>
              <a:t>bilobed</a:t>
            </a:r>
            <a:r>
              <a:rPr lang="en-US" sz="800" b="1" dirty="0"/>
              <a:t> </a:t>
            </a:r>
            <a:r>
              <a:rPr lang="en-US" sz="800" b="1" dirty="0" err="1" smtClean="0"/>
              <a:t>andunsegmented</a:t>
            </a:r>
            <a:r>
              <a:rPr lang="en-US" sz="800" b="1" dirty="0"/>
              <a:t>, pseudo-</a:t>
            </a:r>
            <a:r>
              <a:rPr lang="en-US" sz="800" b="1" dirty="0" err="1"/>
              <a:t>Pelgerlike</a:t>
            </a:r>
            <a:r>
              <a:rPr lang="en-US" sz="800" b="1" dirty="0"/>
              <a:t> nuclei.</a:t>
            </a:r>
          </a:p>
          <a:p>
            <a:r>
              <a:rPr lang="en-US" sz="800" b="1" dirty="0"/>
              <a:t> B, Neutrophil granulocytes with unsegmented nucleus with coarsely clumped chromatin; cytoplasm </a:t>
            </a:r>
            <a:r>
              <a:rPr lang="en-US" sz="800" b="1" dirty="0" err="1" smtClean="0"/>
              <a:t>ishypergranular</a:t>
            </a:r>
            <a:r>
              <a:rPr lang="en-US" sz="800" b="1" dirty="0" smtClean="0"/>
              <a:t> </a:t>
            </a:r>
            <a:r>
              <a:rPr lang="en-US" sz="800" b="1" dirty="0"/>
              <a:t>with basophilic, </a:t>
            </a:r>
            <a:r>
              <a:rPr lang="en-US" sz="800" b="1" dirty="0" err="1"/>
              <a:t>agranular</a:t>
            </a:r>
            <a:r>
              <a:rPr lang="en-US" sz="800" b="1" dirty="0"/>
              <a:t> areas.</a:t>
            </a:r>
          </a:p>
          <a:p>
            <a:r>
              <a:rPr lang="en-US" sz="800" b="1" dirty="0"/>
              <a:t> C, Unsegmented, </a:t>
            </a:r>
            <a:r>
              <a:rPr lang="en-US" sz="800" b="1" dirty="0" err="1"/>
              <a:t>hypergranular</a:t>
            </a:r>
            <a:r>
              <a:rPr lang="en-US" sz="800" b="1" dirty="0"/>
              <a:t> neutrophil with multiple vacuoles.</a:t>
            </a:r>
          </a:p>
          <a:p>
            <a:r>
              <a:rPr lang="en-US" sz="800" b="1" dirty="0"/>
              <a:t> D, Neutrophil granulocyte </a:t>
            </a:r>
            <a:r>
              <a:rPr lang="en-US" sz="800" b="1" dirty="0" smtClean="0"/>
              <a:t>with marked </a:t>
            </a:r>
            <a:r>
              <a:rPr lang="en-US" sz="800" b="1" dirty="0"/>
              <a:t>cytoplasmic </a:t>
            </a:r>
            <a:r>
              <a:rPr lang="en-US" sz="800" b="1" dirty="0" err="1"/>
              <a:t>hypogranularity</a:t>
            </a:r>
            <a:r>
              <a:rPr lang="en-US" sz="800" b="1" dirty="0"/>
              <a:t>.</a:t>
            </a:r>
          </a:p>
          <a:p>
            <a:r>
              <a:rPr lang="en-US" sz="800" b="1" dirty="0"/>
              <a:t> E, Circulating small neutrophil </a:t>
            </a:r>
            <a:r>
              <a:rPr lang="en-US" sz="800" b="1" dirty="0" err="1"/>
              <a:t>myelocyte</a:t>
            </a:r>
            <a:r>
              <a:rPr lang="en-US" sz="800" b="1" dirty="0"/>
              <a:t>.</a:t>
            </a:r>
          </a:p>
          <a:p>
            <a:r>
              <a:rPr lang="en-US" sz="800" b="1" dirty="0"/>
              <a:t> F, Circulating dysplastic </a:t>
            </a:r>
            <a:r>
              <a:rPr lang="en-US" sz="800" b="1" dirty="0" err="1"/>
              <a:t>promyelocyte</a:t>
            </a:r>
            <a:r>
              <a:rPr lang="en-US" sz="800" b="1" dirty="0"/>
              <a:t> (scattered </a:t>
            </a:r>
            <a:r>
              <a:rPr lang="en-US" sz="800" b="1" dirty="0" err="1"/>
              <a:t>azurophil</a:t>
            </a:r>
            <a:r>
              <a:rPr lang="en-US" sz="800" b="1" dirty="0"/>
              <a:t> </a:t>
            </a:r>
            <a:r>
              <a:rPr lang="en-US" sz="800" b="1" dirty="0" err="1" smtClean="0"/>
              <a:t>granules,absence</a:t>
            </a:r>
            <a:r>
              <a:rPr lang="en-US" sz="800" b="1" dirty="0" smtClean="0"/>
              <a:t> </a:t>
            </a:r>
            <a:r>
              <a:rPr lang="en-US" sz="800" b="1" dirty="0"/>
              <a:t>of </a:t>
            </a:r>
            <a:r>
              <a:rPr lang="en-US" sz="800" b="1" dirty="0" err="1"/>
              <a:t>paranuclear</a:t>
            </a:r>
            <a:r>
              <a:rPr lang="en-US" sz="800" b="1" dirty="0"/>
              <a:t> Golgi zone). </a:t>
            </a:r>
          </a:p>
          <a:p>
            <a:r>
              <a:rPr lang="en-US" sz="800" b="1" dirty="0"/>
              <a:t>G, Immature circulating cell with blasts-like reticular chromatin and rare thin </a:t>
            </a:r>
            <a:r>
              <a:rPr lang="en-US" sz="800" b="1" dirty="0" err="1"/>
              <a:t>azurophilic</a:t>
            </a:r>
            <a:r>
              <a:rPr lang="en-US" sz="800" b="1" dirty="0"/>
              <a:t> granules.</a:t>
            </a:r>
          </a:p>
          <a:p>
            <a:r>
              <a:rPr lang="en-US" sz="800" b="1" dirty="0"/>
              <a:t> H, </a:t>
            </a:r>
            <a:r>
              <a:rPr lang="en-US" sz="800" b="1" dirty="0" smtClean="0"/>
              <a:t>Unsegmented granulocyte </a:t>
            </a:r>
            <a:r>
              <a:rPr lang="en-US" sz="800" b="1" dirty="0"/>
              <a:t>with </a:t>
            </a:r>
            <a:r>
              <a:rPr lang="en-US" sz="800" b="1" dirty="0" err="1"/>
              <a:t>hyperchromic</a:t>
            </a:r>
            <a:r>
              <a:rPr lang="en-US" sz="800" b="1" dirty="0"/>
              <a:t> nuclear chromatin and tightly condensed cytoplasm, likely pre-apoptotic.</a:t>
            </a:r>
          </a:p>
          <a:p>
            <a:r>
              <a:rPr lang="en-US" sz="800" b="1" dirty="0"/>
              <a:t> I, Circulating apoptotic neutrophil. </a:t>
            </a:r>
          </a:p>
          <a:p>
            <a:r>
              <a:rPr lang="en-US" sz="800" b="1" dirty="0" err="1" smtClean="0"/>
              <a:t>J,Apoptotic</a:t>
            </a:r>
            <a:r>
              <a:rPr lang="en-US" sz="800" b="1" dirty="0" smtClean="0"/>
              <a:t> </a:t>
            </a:r>
            <a:r>
              <a:rPr lang="en-US" sz="800" b="1" dirty="0"/>
              <a:t>cell with blue cytoplasm, of possible lymphocyte origin. K, Large </a:t>
            </a:r>
            <a:r>
              <a:rPr lang="en-US" sz="800" b="1" dirty="0" err="1"/>
              <a:t>polyploid</a:t>
            </a:r>
            <a:r>
              <a:rPr lang="en-US" sz="800" b="1" dirty="0"/>
              <a:t> reactive lymphocyte with </a:t>
            </a:r>
            <a:r>
              <a:rPr lang="en-US" sz="800" b="1" dirty="0" err="1"/>
              <a:t>hyperbasophilic</a:t>
            </a:r>
            <a:r>
              <a:rPr lang="en-US" sz="800" b="1" dirty="0"/>
              <a:t> </a:t>
            </a:r>
            <a:r>
              <a:rPr lang="en-US" sz="1100" b="1" dirty="0"/>
              <a:t>cytoplasm.</a:t>
            </a:r>
          </a:p>
          <a:p>
            <a:r>
              <a:rPr lang="en-US" sz="1100" b="1" dirty="0"/>
              <a:t> </a:t>
            </a:r>
            <a:r>
              <a:rPr lang="en-US" sz="800" b="1" dirty="0"/>
              <a:t>L, </a:t>
            </a:r>
            <a:r>
              <a:rPr lang="en-US" sz="800" b="1" dirty="0" err="1" smtClean="0"/>
              <a:t>Giantvacuolated</a:t>
            </a:r>
            <a:r>
              <a:rPr lang="en-US" sz="800" b="1" dirty="0" smtClean="0"/>
              <a:t> </a:t>
            </a:r>
            <a:r>
              <a:rPr lang="en-US" sz="800" b="1" dirty="0"/>
              <a:t>platelet</a:t>
            </a:r>
          </a:p>
          <a:p>
            <a:endParaRPr lang="en-US" altLang="en-US" sz="1100" dirty="0"/>
          </a:p>
        </p:txBody>
      </p:sp>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p:cNvSpPr txBox="1">
            <a:spLocks noChangeArrowheads="1"/>
          </p:cNvSpPr>
          <p:nvPr/>
        </p:nvSpPr>
        <p:spPr bwMode="auto">
          <a:xfrm>
            <a:off x="2560705" y="6432227"/>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dirty="0">
                <a:solidFill>
                  <a:srgbClr val="0054A6"/>
                </a:solidFill>
              </a:rPr>
              <a:t>American Journal of Hematology, Volume: 95, Issue: 7, Pages: 870-872, First published: 12 April 2020, DOI: (10.1002/ajh.25824) </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705" y="2481944"/>
            <a:ext cx="6740524" cy="37586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018566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Highlights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b="1" dirty="0" smtClean="0"/>
              <a:t>•</a:t>
            </a:r>
            <a:r>
              <a:rPr lang="en-US" dirty="0"/>
              <a:t>Several laboratory parameters may facilitate the assessment of COVID-19 </a:t>
            </a:r>
            <a:r>
              <a:rPr lang="en-US" dirty="0" smtClean="0"/>
              <a:t>severity</a:t>
            </a:r>
          </a:p>
          <a:p>
            <a:endParaRPr lang="en-US" dirty="0"/>
          </a:p>
          <a:p>
            <a:r>
              <a:rPr lang="en-US" b="1" dirty="0"/>
              <a:t>•</a:t>
            </a:r>
            <a:r>
              <a:rPr lang="en-US" dirty="0"/>
              <a:t>Discriminating mild from severe COVID-19 </a:t>
            </a:r>
            <a:r>
              <a:rPr lang="en-US" dirty="0" smtClean="0"/>
              <a:t>disease</a:t>
            </a:r>
          </a:p>
          <a:p>
            <a:endParaRPr lang="en-US" dirty="0"/>
          </a:p>
          <a:p>
            <a:r>
              <a:rPr lang="en-US" b="1" dirty="0" smtClean="0"/>
              <a:t>•</a:t>
            </a:r>
            <a:r>
              <a:rPr lang="en-US" dirty="0"/>
              <a:t>Low lymphocyte count as well as the serum levels of CRP, D-dimers, ferritin and IL-6</a:t>
            </a:r>
          </a:p>
          <a:p>
            <a:endParaRPr lang="en-US" dirty="0"/>
          </a:p>
        </p:txBody>
      </p:sp>
      <p:pic>
        <p:nvPicPr>
          <p:cNvPr id="4" name="Picture 2" descr="Applied Sciences | Free Full-Text | SARS-CoV-2 (COVID-19): New Discoveries  and Current Challenges | HTM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518" y="365125"/>
            <a:ext cx="11634964" cy="631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Red Blood Cell Distribution Width (RDW)</a:t>
            </a:r>
          </a:p>
        </p:txBody>
      </p:sp>
      <p:sp>
        <p:nvSpPr>
          <p:cNvPr id="3" name="Content Placeholder 2"/>
          <p:cNvSpPr>
            <a:spLocks noGrp="1"/>
          </p:cNvSpPr>
          <p:nvPr>
            <p:ph idx="1"/>
          </p:nvPr>
        </p:nvSpPr>
        <p:spPr/>
        <p:txBody>
          <a:bodyPr/>
          <a:lstStyle/>
          <a:p>
            <a:r>
              <a:rPr lang="en-US" dirty="0"/>
              <a:t>The Red Blood Cell Distribution Width (RDW) has been strongly associated with increased morbidity and mortality in multiple diseases</a:t>
            </a:r>
            <a:r>
              <a:rPr lang="en-US" dirty="0" smtClean="0"/>
              <a:t>.</a:t>
            </a:r>
          </a:p>
          <a:p>
            <a:pPr marL="0" indent="0">
              <a:buNone/>
            </a:pPr>
            <a:endParaRPr lang="en-US" dirty="0" smtClean="0"/>
          </a:p>
          <a:p>
            <a:r>
              <a:rPr lang="en-US" dirty="0"/>
              <a:t> Elevated RDW in hospitalized COVID-19 patients is associated </a:t>
            </a:r>
            <a:r>
              <a:rPr lang="en-US" dirty="0">
                <a:solidFill>
                  <a:srgbClr val="0070C0"/>
                </a:solidFill>
              </a:rPr>
              <a:t>with a significantly </a:t>
            </a:r>
            <a:r>
              <a:rPr lang="en-US" dirty="0"/>
              <a:t>increased risk </a:t>
            </a:r>
            <a:r>
              <a:rPr lang="en-US" dirty="0">
                <a:solidFill>
                  <a:srgbClr val="0070C0"/>
                </a:solidFill>
              </a:rPr>
              <a:t>of mortality and septic shock</a:t>
            </a:r>
          </a:p>
        </p:txBody>
      </p:sp>
    </p:spTree>
    <p:extLst>
      <p:ext uri="{BB962C8B-B14F-4D97-AF65-F5344CB8AC3E}">
        <p14:creationId xmlns:p14="http://schemas.microsoft.com/office/powerpoint/2010/main" val="293301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ABO Blood group and Covid-19 </a:t>
            </a:r>
            <a:r>
              <a:rPr lang="en-US" b="1" dirty="0" err="1">
                <a:solidFill>
                  <a:srgbClr val="FF0000"/>
                </a:solidFill>
              </a:rPr>
              <a:t>suceptibility</a:t>
            </a:r>
            <a:endParaRPr lang="en-US" dirty="0"/>
          </a:p>
        </p:txBody>
      </p:sp>
      <p:sp>
        <p:nvSpPr>
          <p:cNvPr id="3" name="Rectangle 2"/>
          <p:cNvSpPr/>
          <p:nvPr/>
        </p:nvSpPr>
        <p:spPr>
          <a:xfrm>
            <a:off x="838200" y="1720840"/>
            <a:ext cx="9646920" cy="3693319"/>
          </a:xfrm>
          <a:prstGeom prst="rect">
            <a:avLst/>
          </a:prstGeom>
        </p:spPr>
        <p:txBody>
          <a:bodyPr wrap="square">
            <a:spAutoFit/>
          </a:bodyPr>
          <a:lstStyle/>
          <a:p>
            <a:r>
              <a:rPr lang="en-US" dirty="0"/>
              <a:t>ABO blood group be incorporated into the variety of tests requested.</a:t>
            </a:r>
          </a:p>
          <a:p>
            <a:endParaRPr lang="en-US" dirty="0"/>
          </a:p>
          <a:p>
            <a:r>
              <a:rPr lang="en-US" dirty="0"/>
              <a:t> This recommendation is based on studies by </a:t>
            </a:r>
            <a:r>
              <a:rPr lang="en-US" dirty="0" err="1"/>
              <a:t>Ellinghaus</a:t>
            </a:r>
            <a:r>
              <a:rPr lang="en-US" dirty="0"/>
              <a:t> et al., </a:t>
            </a:r>
            <a:r>
              <a:rPr lang="en-US" dirty="0" smtClean="0"/>
              <a:t>2020</a:t>
            </a:r>
          </a:p>
          <a:p>
            <a:endParaRPr lang="en-US" dirty="0"/>
          </a:p>
          <a:p>
            <a:endParaRPr lang="en-US" dirty="0"/>
          </a:p>
          <a:p>
            <a:r>
              <a:rPr lang="en-US" dirty="0" smtClean="0"/>
              <a:t>Involvement </a:t>
            </a:r>
            <a:r>
              <a:rPr lang="en-US" dirty="0"/>
              <a:t>of ABO blood groups in susceptibility to COVID-19</a:t>
            </a:r>
            <a:r>
              <a:rPr lang="en-US" dirty="0" smtClean="0"/>
              <a:t>.</a:t>
            </a:r>
          </a:p>
          <a:p>
            <a:r>
              <a:rPr lang="en-US" dirty="0" smtClean="0"/>
              <a:t> </a:t>
            </a:r>
          </a:p>
          <a:p>
            <a:endParaRPr lang="en-US" dirty="0"/>
          </a:p>
          <a:p>
            <a:r>
              <a:rPr lang="en-US" dirty="0" smtClean="0"/>
              <a:t>Blood  </a:t>
            </a:r>
            <a:r>
              <a:rPr lang="en-US" dirty="0" err="1">
                <a:solidFill>
                  <a:srgbClr val="0070C0"/>
                </a:solidFill>
              </a:rPr>
              <a:t>Blood</a:t>
            </a:r>
            <a:r>
              <a:rPr lang="en-US" dirty="0">
                <a:solidFill>
                  <a:srgbClr val="0070C0"/>
                </a:solidFill>
              </a:rPr>
              <a:t> group “O” is associated </a:t>
            </a:r>
            <a:r>
              <a:rPr lang="en-US" dirty="0"/>
              <a:t>with a </a:t>
            </a:r>
            <a:r>
              <a:rPr lang="en-US" dirty="0">
                <a:solidFill>
                  <a:srgbClr val="00B050"/>
                </a:solidFill>
              </a:rPr>
              <a:t>lower risk of infection by </a:t>
            </a:r>
            <a:r>
              <a:rPr lang="en-US" dirty="0" smtClean="0">
                <a:solidFill>
                  <a:srgbClr val="00B050"/>
                </a:solidFill>
              </a:rPr>
              <a:t>SARS-CoV-2</a:t>
            </a:r>
          </a:p>
          <a:p>
            <a:endParaRPr lang="en-US" dirty="0"/>
          </a:p>
          <a:p>
            <a:endParaRPr lang="en-US" dirty="0" smtClean="0"/>
          </a:p>
          <a:p>
            <a:endParaRPr lang="en-US" dirty="0" smtClean="0"/>
          </a:p>
          <a:p>
            <a:r>
              <a:rPr lang="en-US" dirty="0" smtClean="0">
                <a:solidFill>
                  <a:srgbClr val="7030A0"/>
                </a:solidFill>
              </a:rPr>
              <a:t>Blood </a:t>
            </a:r>
            <a:r>
              <a:rPr lang="en-US" dirty="0">
                <a:solidFill>
                  <a:srgbClr val="7030A0"/>
                </a:solidFill>
              </a:rPr>
              <a:t>group A </a:t>
            </a:r>
            <a:r>
              <a:rPr lang="en-US" dirty="0"/>
              <a:t>was associated with </a:t>
            </a:r>
            <a:r>
              <a:rPr lang="en-US" dirty="0">
                <a:solidFill>
                  <a:srgbClr val="0070C0"/>
                </a:solidFill>
              </a:rPr>
              <a:t>a greater risk than those non-A</a:t>
            </a:r>
          </a:p>
        </p:txBody>
      </p:sp>
    </p:spTree>
    <p:extLst>
      <p:ext uri="{BB962C8B-B14F-4D97-AF65-F5344CB8AC3E}">
        <p14:creationId xmlns:p14="http://schemas.microsoft.com/office/powerpoint/2010/main" val="420398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Cytokines </a:t>
            </a:r>
            <a:r>
              <a:rPr lang="en-US" b="1" dirty="0">
                <a:solidFill>
                  <a:srgbClr val="FF0000"/>
                </a:solidFill>
              </a:rPr>
              <a:t>induced by SARS-CoV-2</a:t>
            </a:r>
          </a:p>
        </p:txBody>
      </p:sp>
      <p:sp>
        <p:nvSpPr>
          <p:cNvPr id="3" name="Content Placeholder 2"/>
          <p:cNvSpPr>
            <a:spLocks noGrp="1"/>
          </p:cNvSpPr>
          <p:nvPr>
            <p:ph idx="1"/>
          </p:nvPr>
        </p:nvSpPr>
        <p:spPr/>
        <p:txBody>
          <a:bodyPr>
            <a:normAutofit fontScale="85000" lnSpcReduction="20000"/>
          </a:bodyPr>
          <a:lstStyle/>
          <a:p>
            <a:r>
              <a:rPr lang="en-US" dirty="0"/>
              <a:t>COVID-19 patients admitted to ICUs have been found to have higher concentrations of </a:t>
            </a:r>
            <a:r>
              <a:rPr lang="en-US" dirty="0" err="1">
                <a:solidFill>
                  <a:srgbClr val="FF0000"/>
                </a:solidFill>
              </a:rPr>
              <a:t>proinflammatory</a:t>
            </a:r>
            <a:r>
              <a:rPr lang="en-US" dirty="0">
                <a:solidFill>
                  <a:srgbClr val="FF0000"/>
                </a:solidFill>
              </a:rPr>
              <a:t> cytokines </a:t>
            </a:r>
            <a:r>
              <a:rPr lang="en-US" dirty="0"/>
              <a:t>and, importantly, increased secretion of those T-helper-2 (Th2) cytokines suppressing inflammation (</a:t>
            </a:r>
            <a:r>
              <a:rPr lang="en-US" dirty="0">
                <a:hlinkClick r:id="rId2"/>
              </a:rPr>
              <a:t>Huang et al., 2020</a:t>
            </a:r>
            <a:endParaRPr lang="en-US" dirty="0"/>
          </a:p>
          <a:p>
            <a:r>
              <a:rPr lang="en-US" dirty="0" smtClean="0"/>
              <a:t>However, any intervention to reduce inflammation will negatively affect viral clearance.</a:t>
            </a:r>
          </a:p>
          <a:p>
            <a:r>
              <a:rPr lang="en-US" dirty="0" smtClean="0"/>
              <a:t>Tumor necrosis factor alpha (TNF-α),</a:t>
            </a:r>
          </a:p>
          <a:p>
            <a:r>
              <a:rPr lang="en-US" dirty="0" smtClean="0"/>
              <a:t> Interferon-γ-induced protein 10 (IP-10),</a:t>
            </a:r>
          </a:p>
          <a:p>
            <a:r>
              <a:rPr lang="en-US" dirty="0" smtClean="0"/>
              <a:t> Monocyte chemoattractant protein 1 (MCP-1), </a:t>
            </a:r>
          </a:p>
          <a:p>
            <a:r>
              <a:rPr lang="en-US" dirty="0" smtClean="0"/>
              <a:t>Chemokine (C-C motif), </a:t>
            </a:r>
          </a:p>
          <a:p>
            <a:r>
              <a:rPr lang="en-US" dirty="0" smtClean="0"/>
              <a:t>ligand 3 (CCL-3),</a:t>
            </a:r>
          </a:p>
          <a:p>
            <a:r>
              <a:rPr lang="en-US" dirty="0" smtClean="0"/>
              <a:t>Interleukins (IL) (IL-2, </a:t>
            </a:r>
            <a:r>
              <a:rPr lang="en-US" dirty="0" smtClean="0">
                <a:solidFill>
                  <a:srgbClr val="FF0000"/>
                </a:solidFill>
              </a:rPr>
              <a:t>IL-6</a:t>
            </a:r>
            <a:r>
              <a:rPr lang="en-US" dirty="0" smtClean="0"/>
              <a:t>, IL-7, </a:t>
            </a:r>
            <a:r>
              <a:rPr lang="en-US" dirty="0" smtClean="0">
                <a:solidFill>
                  <a:srgbClr val="FF0000"/>
                </a:solidFill>
              </a:rPr>
              <a:t>IL-10</a:t>
            </a:r>
            <a:r>
              <a:rPr lang="en-US" dirty="0" smtClean="0"/>
              <a:t>) were significantly associated with disease severity and particularly observed among cases admitted to ICUs</a:t>
            </a:r>
            <a:endParaRPr lang="en-US" dirty="0"/>
          </a:p>
        </p:txBody>
      </p:sp>
    </p:spTree>
    <p:extLst>
      <p:ext uri="{BB962C8B-B14F-4D97-AF65-F5344CB8AC3E}">
        <p14:creationId xmlns:p14="http://schemas.microsoft.com/office/powerpoint/2010/main" val="191421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347871"/>
            <a:ext cx="10687878" cy="1342818"/>
          </a:xfrm>
        </p:spPr>
        <p:txBody>
          <a:bodyPr>
            <a:normAutofit/>
          </a:bodyPr>
          <a:lstStyle/>
          <a:p>
            <a:r>
              <a:rPr lang="en-US" dirty="0" smtClean="0">
                <a:solidFill>
                  <a:srgbClr val="7030A0"/>
                </a:solidFill>
                <a:latin typeface="Times New Roman" panose="02020603050405020304" pitchFamily="18" charset="0"/>
              </a:rPr>
              <a:t>“Cytokines </a:t>
            </a:r>
            <a:r>
              <a:rPr lang="en-US" dirty="0" err="1" smtClean="0">
                <a:solidFill>
                  <a:srgbClr val="7030A0"/>
                </a:solidFill>
                <a:latin typeface="Times New Roman" panose="02020603050405020304" pitchFamily="18" charset="0"/>
              </a:rPr>
              <a:t>Storm,”in</a:t>
            </a:r>
            <a:r>
              <a:rPr lang="en-US" dirty="0" smtClean="0">
                <a:solidFill>
                  <a:srgbClr val="7030A0"/>
                </a:solidFill>
                <a:latin typeface="Times New Roman" panose="02020603050405020304" pitchFamily="18" charset="0"/>
              </a:rPr>
              <a:t> Covid -19</a:t>
            </a:r>
            <a:br>
              <a:rPr lang="en-US" dirty="0" smtClean="0">
                <a:solidFill>
                  <a:srgbClr val="7030A0"/>
                </a:solidFill>
                <a:latin typeface="Times New Roman" panose="02020603050405020304" pitchFamily="18" charset="0"/>
              </a:rPr>
            </a:br>
            <a:r>
              <a:rPr lang="en-US" sz="1200" dirty="0" smtClean="0">
                <a:solidFill>
                  <a:srgbClr val="0070C0"/>
                </a:solidFill>
                <a:latin typeface="Times New Roman" panose="02020603050405020304" pitchFamily="18" charset="0"/>
              </a:rPr>
              <a:t> IRIS :</a:t>
            </a:r>
            <a:r>
              <a:rPr lang="en-US" sz="1200" dirty="0" err="1" smtClean="0">
                <a:solidFill>
                  <a:srgbClr val="0070C0"/>
                </a:solidFill>
                <a:latin typeface="Times New Roman" panose="02020603050405020304" pitchFamily="18" charset="0"/>
              </a:rPr>
              <a:t>Immun</a:t>
            </a:r>
            <a:r>
              <a:rPr lang="en-US" sz="1200" u="sng" dirty="0" err="1" smtClean="0">
                <a:solidFill>
                  <a:srgbClr val="0070C0"/>
                </a:solidFill>
                <a:hlinkClick r:id="rId2"/>
              </a:rPr>
              <a:t>une</a:t>
            </a:r>
            <a:r>
              <a:rPr lang="en-US" sz="1200" u="sng" dirty="0" smtClean="0">
                <a:solidFill>
                  <a:srgbClr val="0070C0"/>
                </a:solidFill>
                <a:hlinkClick r:id="rId2"/>
              </a:rPr>
              <a:t> </a:t>
            </a:r>
            <a:r>
              <a:rPr lang="en-US" sz="1200" u="sng" dirty="0">
                <a:hlinkClick r:id="rId2"/>
              </a:rPr>
              <a:t>Reconstitution Inflammatory </a:t>
            </a:r>
            <a:r>
              <a:rPr lang="en-US" sz="1200" u="sng" dirty="0" smtClean="0">
                <a:hlinkClick r:id="rId2"/>
              </a:rPr>
              <a:t>Syndrome...</a:t>
            </a:r>
            <a:br>
              <a:rPr lang="en-US" sz="1200" u="sng" dirty="0" smtClean="0">
                <a:hlinkClick r:id="rId2"/>
              </a:rPr>
            </a:br>
            <a:r>
              <a:rPr lang="en-US" sz="1200" u="sng" dirty="0" smtClean="0">
                <a:hlinkClick r:id="rId2"/>
              </a:rPr>
              <a:t>CRS :cytokine release </a:t>
            </a:r>
            <a:r>
              <a:rPr lang="en-US" sz="1200" u="sng" dirty="0" err="1" smtClean="0">
                <a:hlinkClick r:id="rId2"/>
              </a:rPr>
              <a:t>syndrom</a:t>
            </a:r>
            <a:r>
              <a:rPr lang="en-US" u="sng" dirty="0">
                <a:hlinkClick r:id="rId2"/>
              </a:rPr>
              <a:t/>
            </a:r>
            <a:br>
              <a:rPr lang="en-US" u="sng" dirty="0">
                <a:hlinkClick r:id="rId2"/>
              </a:rPr>
            </a:br>
            <a:r>
              <a:rPr lang="en-US" sz="1200" u="sng" dirty="0" smtClean="0">
                <a:solidFill>
                  <a:srgbClr val="0070C0"/>
                </a:solidFill>
              </a:rPr>
              <a:t>SHLH: secondary </a:t>
            </a:r>
            <a:r>
              <a:rPr lang="en-US" sz="1200" u="sng" dirty="0" err="1" smtClean="0">
                <a:solidFill>
                  <a:srgbClr val="0070C0"/>
                </a:solidFill>
              </a:rPr>
              <a:t>hemophogocytic</a:t>
            </a:r>
            <a:r>
              <a:rPr lang="en-US" sz="1200" u="sng" dirty="0" smtClean="0">
                <a:solidFill>
                  <a:srgbClr val="0070C0"/>
                </a:solidFill>
              </a:rPr>
              <a:t> </a:t>
            </a:r>
            <a:r>
              <a:rPr lang="en-US" sz="1200" u="sng" dirty="0" err="1" smtClean="0">
                <a:solidFill>
                  <a:srgbClr val="0070C0"/>
                </a:solidFill>
              </a:rPr>
              <a:t>lymphohistocytosis</a:t>
            </a:r>
            <a:r>
              <a:rPr lang="en-US" sz="1200" dirty="0" smtClean="0">
                <a:solidFill>
                  <a:srgbClr val="0070C0"/>
                </a:solidFill>
              </a:rPr>
              <a:t> </a:t>
            </a:r>
            <a:endParaRPr lang="en-US" sz="1200" dirty="0">
              <a:solidFill>
                <a:srgbClr val="0070C0"/>
              </a:solidFill>
            </a:endParaRPr>
          </a:p>
        </p:txBody>
      </p:sp>
      <p:pic>
        <p:nvPicPr>
          <p:cNvPr id="1026" name="Picture 2" descr="Fig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41081" y="1816366"/>
            <a:ext cx="8986344" cy="504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04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story behind IL-6  IL-10 in </a:t>
            </a:r>
            <a:r>
              <a:rPr lang="en-US" b="1" dirty="0" err="1" smtClean="0">
                <a:solidFill>
                  <a:srgbClr val="FF0000"/>
                </a:solidFill>
              </a:rPr>
              <a:t>covid</a:t>
            </a:r>
            <a:r>
              <a:rPr lang="en-US" b="1" dirty="0" smtClean="0">
                <a:solidFill>
                  <a:srgbClr val="FF0000"/>
                </a:solidFill>
              </a:rPr>
              <a:t> -19</a:t>
            </a:r>
            <a:endParaRPr lang="en-US" b="1" dirty="0">
              <a:solidFill>
                <a:srgbClr val="FF0000"/>
              </a:solidFill>
            </a:endParaRPr>
          </a:p>
        </p:txBody>
      </p:sp>
      <p:sp>
        <p:nvSpPr>
          <p:cNvPr id="3" name="Content Placeholder 2"/>
          <p:cNvSpPr>
            <a:spLocks noGrp="1"/>
          </p:cNvSpPr>
          <p:nvPr>
            <p:ph idx="1"/>
          </p:nvPr>
        </p:nvSpPr>
        <p:spPr/>
        <p:txBody>
          <a:bodyPr/>
          <a:lstStyle/>
          <a:p>
            <a:r>
              <a:rPr lang="en-US" dirty="0">
                <a:solidFill>
                  <a:srgbClr val="4A494A"/>
                </a:solidFill>
                <a:latin typeface="Times New Roman" panose="02020603050405020304" pitchFamily="18" charset="0"/>
              </a:rPr>
              <a:t>The exaggerated elevation of inflammatory cytokines such as </a:t>
            </a:r>
            <a:r>
              <a:rPr lang="en-US" dirty="0">
                <a:solidFill>
                  <a:srgbClr val="0070C0"/>
                </a:solidFill>
                <a:latin typeface="Times New Roman" panose="02020603050405020304" pitchFamily="18" charset="0"/>
              </a:rPr>
              <a:t>IL-6,</a:t>
            </a:r>
            <a:r>
              <a:rPr lang="en-US" dirty="0">
                <a:solidFill>
                  <a:srgbClr val="FF0000"/>
                </a:solidFill>
                <a:latin typeface="Times New Roman" panose="02020603050405020304" pitchFamily="18" charset="0"/>
              </a:rPr>
              <a:t> </a:t>
            </a:r>
            <a:r>
              <a:rPr lang="en-US" dirty="0">
                <a:solidFill>
                  <a:srgbClr val="4A494A"/>
                </a:solidFill>
                <a:latin typeface="Times New Roman" panose="02020603050405020304" pitchFamily="18" charset="0"/>
              </a:rPr>
              <a:t>which can lead to a so-called </a:t>
            </a:r>
            <a:r>
              <a:rPr lang="en-US" dirty="0">
                <a:solidFill>
                  <a:srgbClr val="7030A0"/>
                </a:solidFill>
                <a:latin typeface="Times New Roman" panose="02020603050405020304" pitchFamily="18" charset="0"/>
              </a:rPr>
              <a:t>“cytokines storm,” </a:t>
            </a:r>
            <a:r>
              <a:rPr lang="en-US" dirty="0">
                <a:solidFill>
                  <a:srgbClr val="4A494A"/>
                </a:solidFill>
                <a:latin typeface="Times New Roman" panose="02020603050405020304" pitchFamily="18" charset="0"/>
              </a:rPr>
              <a:t>may be a driver behind acute lung injury and </a:t>
            </a:r>
            <a:r>
              <a:rPr lang="en-US" dirty="0">
                <a:solidFill>
                  <a:srgbClr val="00B050"/>
                </a:solidFill>
                <a:latin typeface="Times New Roman" panose="02020603050405020304" pitchFamily="18" charset="0"/>
              </a:rPr>
              <a:t>ARDS</a:t>
            </a:r>
            <a:r>
              <a:rPr lang="en-US" dirty="0">
                <a:solidFill>
                  <a:srgbClr val="4A494A"/>
                </a:solidFill>
                <a:latin typeface="Times New Roman" panose="02020603050405020304" pitchFamily="18" charset="0"/>
              </a:rPr>
              <a:t> and lead to other tissue damage progressing to </a:t>
            </a:r>
            <a:r>
              <a:rPr lang="en-US" dirty="0" smtClean="0">
                <a:solidFill>
                  <a:srgbClr val="7030A0"/>
                </a:solidFill>
                <a:latin typeface="Times New Roman" panose="02020603050405020304" pitchFamily="18" charset="0"/>
              </a:rPr>
              <a:t>MOF</a:t>
            </a:r>
          </a:p>
          <a:p>
            <a:r>
              <a:rPr lang="en-US" dirty="0" smtClean="0">
                <a:solidFill>
                  <a:srgbClr val="4A494A"/>
                </a:solidFill>
                <a:latin typeface="Times New Roman" panose="02020603050405020304" pitchFamily="18" charset="0"/>
              </a:rPr>
              <a:t>. </a:t>
            </a:r>
            <a:r>
              <a:rPr lang="en-US" dirty="0">
                <a:solidFill>
                  <a:srgbClr val="4A494A"/>
                </a:solidFill>
                <a:latin typeface="Times New Roman" panose="02020603050405020304" pitchFamily="18" charset="0"/>
              </a:rPr>
              <a:t>Additionally, elevated interleukin-10 </a:t>
            </a:r>
            <a:r>
              <a:rPr lang="en-US" dirty="0">
                <a:solidFill>
                  <a:srgbClr val="0070C0"/>
                </a:solidFill>
                <a:latin typeface="Times New Roman" panose="02020603050405020304" pitchFamily="18" charset="0"/>
              </a:rPr>
              <a:t>(IL-10) </a:t>
            </a:r>
            <a:r>
              <a:rPr lang="en-US" dirty="0">
                <a:solidFill>
                  <a:srgbClr val="4A494A"/>
                </a:solidFill>
                <a:latin typeface="Times New Roman" panose="02020603050405020304" pitchFamily="18" charset="0"/>
              </a:rPr>
              <a:t>was observed in patients with the severe form of the disease. </a:t>
            </a:r>
            <a:endParaRPr lang="en-US" dirty="0" smtClean="0">
              <a:solidFill>
                <a:srgbClr val="4A494A"/>
              </a:solidFill>
              <a:latin typeface="Times New Roman" panose="02020603050405020304" pitchFamily="18" charset="0"/>
            </a:endParaRPr>
          </a:p>
          <a:p>
            <a:r>
              <a:rPr lang="en-US" dirty="0" smtClean="0">
                <a:solidFill>
                  <a:srgbClr val="4A494A"/>
                </a:solidFill>
                <a:latin typeface="Times New Roman" panose="02020603050405020304" pitchFamily="18" charset="0"/>
              </a:rPr>
              <a:t>We </a:t>
            </a:r>
            <a:r>
              <a:rPr lang="en-US" dirty="0">
                <a:solidFill>
                  <a:srgbClr val="4A494A"/>
                </a:solidFill>
                <a:latin typeface="Times New Roman" panose="02020603050405020304" pitchFamily="18" charset="0"/>
              </a:rPr>
              <a:t>suspect this may be related to </a:t>
            </a:r>
            <a:r>
              <a:rPr lang="en-US" dirty="0">
                <a:solidFill>
                  <a:srgbClr val="00B050"/>
                </a:solidFill>
                <a:latin typeface="Times New Roman" panose="02020603050405020304" pitchFamily="18" charset="0"/>
              </a:rPr>
              <a:t>compensatory anti-inflammatory </a:t>
            </a:r>
            <a:r>
              <a:rPr lang="en-US" dirty="0">
                <a:solidFill>
                  <a:srgbClr val="4A494A"/>
                </a:solidFill>
                <a:latin typeface="Times New Roman" panose="02020603050405020304" pitchFamily="18" charset="0"/>
              </a:rPr>
              <a:t>response </a:t>
            </a:r>
            <a:r>
              <a:rPr lang="en-US" dirty="0">
                <a:solidFill>
                  <a:srgbClr val="7030A0"/>
                </a:solidFill>
                <a:latin typeface="Times New Roman" panose="02020603050405020304" pitchFamily="18" charset="0"/>
              </a:rPr>
              <a:t>(CARS), </a:t>
            </a:r>
            <a:r>
              <a:rPr lang="en-US" dirty="0">
                <a:solidFill>
                  <a:srgbClr val="4A494A"/>
                </a:solidFill>
                <a:latin typeface="Times New Roman" panose="02020603050405020304" pitchFamily="18" charset="0"/>
              </a:rPr>
              <a:t>which may be responsible for higher number of secondary infections </a:t>
            </a:r>
            <a:r>
              <a:rPr lang="en-US" dirty="0">
                <a:solidFill>
                  <a:srgbClr val="0070C0"/>
                </a:solidFill>
                <a:latin typeface="Times New Roman" panose="02020603050405020304" pitchFamily="18" charset="0"/>
              </a:rPr>
              <a:t>(50%) </a:t>
            </a:r>
            <a:r>
              <a:rPr lang="en-US" dirty="0">
                <a:solidFill>
                  <a:srgbClr val="4A494A"/>
                </a:solidFill>
                <a:latin typeface="Times New Roman" panose="02020603050405020304" pitchFamily="18" charset="0"/>
              </a:rPr>
              <a:t>and sepsis </a:t>
            </a:r>
            <a:r>
              <a:rPr lang="en-US" dirty="0">
                <a:solidFill>
                  <a:srgbClr val="00B050"/>
                </a:solidFill>
                <a:latin typeface="Times New Roman" panose="02020603050405020304" pitchFamily="18" charset="0"/>
              </a:rPr>
              <a:t>(100%)</a:t>
            </a:r>
            <a:r>
              <a:rPr lang="en-US" dirty="0">
                <a:solidFill>
                  <a:srgbClr val="FF0000"/>
                </a:solidFill>
                <a:latin typeface="Times New Roman" panose="02020603050405020304" pitchFamily="18" charset="0"/>
              </a:rPr>
              <a:t> </a:t>
            </a:r>
            <a:r>
              <a:rPr lang="en-US" dirty="0">
                <a:solidFill>
                  <a:srgbClr val="4A494A"/>
                </a:solidFill>
                <a:latin typeface="Times New Roman" panose="02020603050405020304" pitchFamily="18" charset="0"/>
              </a:rPr>
              <a:t>reported in non-survivors</a:t>
            </a:r>
            <a:endParaRPr lang="en-US" dirty="0"/>
          </a:p>
        </p:txBody>
      </p:sp>
    </p:spTree>
    <p:extLst>
      <p:ext uri="{BB962C8B-B14F-4D97-AF65-F5344CB8AC3E}">
        <p14:creationId xmlns:p14="http://schemas.microsoft.com/office/powerpoint/2010/main" val="399601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Dysregulation </a:t>
            </a:r>
            <a:r>
              <a:rPr lang="en-US" b="1" dirty="0" smtClean="0">
                <a:solidFill>
                  <a:srgbClr val="FF0000"/>
                </a:solidFill>
              </a:rPr>
              <a:t> of coagulation during COVID-19</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P-selectin</a:t>
            </a:r>
          </a:p>
          <a:p>
            <a:r>
              <a:rPr lang="en-US" dirty="0" smtClean="0">
                <a:solidFill>
                  <a:srgbClr val="7030A0"/>
                </a:solidFill>
              </a:rPr>
              <a:t>fibrinogen</a:t>
            </a:r>
          </a:p>
          <a:p>
            <a:r>
              <a:rPr lang="en-US" dirty="0" smtClean="0"/>
              <a:t>D-dimers</a:t>
            </a:r>
          </a:p>
          <a:p>
            <a:r>
              <a:rPr lang="en-US" dirty="0" smtClean="0">
                <a:solidFill>
                  <a:srgbClr val="FF0000"/>
                </a:solidFill>
              </a:rPr>
              <a:t>VWF</a:t>
            </a:r>
            <a:r>
              <a:rPr lang="en-US" dirty="0" smtClean="0"/>
              <a:t> </a:t>
            </a:r>
          </a:p>
          <a:p>
            <a:r>
              <a:rPr lang="en-US" dirty="0" smtClean="0">
                <a:solidFill>
                  <a:srgbClr val="00B050"/>
                </a:solidFill>
              </a:rPr>
              <a:t>Depending </a:t>
            </a:r>
            <a:r>
              <a:rPr lang="en-US" dirty="0">
                <a:solidFill>
                  <a:srgbClr val="00B050"/>
                </a:solidFill>
              </a:rPr>
              <a:t>on the direction, dysregulation </a:t>
            </a:r>
            <a:r>
              <a:rPr lang="en-US" dirty="0"/>
              <a:t>of fibrin(</a:t>
            </a:r>
            <a:r>
              <a:rPr lang="en-US" dirty="0" err="1"/>
              <a:t>ogen</a:t>
            </a:r>
            <a:r>
              <a:rPr lang="en-US" dirty="0"/>
              <a:t>) D-dimer, VWF and P-selectin may result in either </a:t>
            </a:r>
            <a:r>
              <a:rPr lang="en-US" dirty="0" err="1">
                <a:solidFill>
                  <a:srgbClr val="7030A0"/>
                </a:solidFill>
              </a:rPr>
              <a:t>hypercoagulation</a:t>
            </a:r>
            <a:r>
              <a:rPr lang="en-US" dirty="0"/>
              <a:t> or </a:t>
            </a:r>
            <a:r>
              <a:rPr lang="en-US" dirty="0">
                <a:solidFill>
                  <a:srgbClr val="FF0000"/>
                </a:solidFill>
              </a:rPr>
              <a:t>excessive bleeding </a:t>
            </a:r>
            <a:r>
              <a:rPr lang="en-US" dirty="0"/>
              <a:t>and</a:t>
            </a:r>
            <a:r>
              <a:rPr lang="en-US" dirty="0">
                <a:solidFill>
                  <a:srgbClr val="FF0000"/>
                </a:solidFill>
              </a:rPr>
              <a:t> thrombocytopenia</a:t>
            </a:r>
            <a:r>
              <a:rPr lang="en-US" dirty="0" smtClean="0">
                <a:solidFill>
                  <a:srgbClr val="FF0000"/>
                </a:solidFill>
              </a:rPr>
              <a:t>.</a:t>
            </a:r>
          </a:p>
          <a:p>
            <a:r>
              <a:rPr lang="en-US" dirty="0" smtClean="0"/>
              <a:t> These are valuable </a:t>
            </a:r>
            <a:r>
              <a:rPr lang="en-US" dirty="0"/>
              <a:t>biomarkers </a:t>
            </a:r>
            <a:r>
              <a:rPr lang="en-US" dirty="0" smtClean="0"/>
              <a:t>might </a:t>
            </a:r>
            <a:r>
              <a:rPr lang="en-US" dirty="0"/>
              <a:t>assist in deciding the method of </a:t>
            </a:r>
            <a:r>
              <a:rPr lang="en-US" dirty="0" smtClean="0"/>
              <a:t>treatment</a:t>
            </a:r>
          </a:p>
          <a:p>
            <a:r>
              <a:rPr lang="en-US" dirty="0" smtClean="0">
                <a:solidFill>
                  <a:srgbClr val="00B050"/>
                </a:solidFill>
              </a:rPr>
              <a:t>Heparin </a:t>
            </a:r>
            <a:r>
              <a:rPr lang="en-US" dirty="0">
                <a:solidFill>
                  <a:srgbClr val="00B050"/>
                </a:solidFill>
              </a:rPr>
              <a:t>interferes </a:t>
            </a:r>
            <a:r>
              <a:rPr lang="en-US" dirty="0"/>
              <a:t>with </a:t>
            </a:r>
            <a:r>
              <a:rPr lang="en-US" dirty="0">
                <a:solidFill>
                  <a:srgbClr val="7030A0"/>
                </a:solidFill>
              </a:rPr>
              <a:t>VWF platelet activation</a:t>
            </a:r>
            <a:r>
              <a:rPr lang="en-US" dirty="0"/>
              <a:t>, and possibly assists in the prevention of thrombotic events</a:t>
            </a:r>
          </a:p>
        </p:txBody>
      </p:sp>
    </p:spTree>
    <p:extLst>
      <p:ext uri="{BB962C8B-B14F-4D97-AF65-F5344CB8AC3E}">
        <p14:creationId xmlns:p14="http://schemas.microsoft.com/office/powerpoint/2010/main" val="426989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Abnormal </a:t>
            </a:r>
            <a:r>
              <a:rPr lang="en-US" b="1" dirty="0">
                <a:solidFill>
                  <a:srgbClr val="FF0000"/>
                </a:solidFill>
              </a:rPr>
              <a:t>coagulation parameters</a:t>
            </a:r>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50"/>
                </a:solidFill>
              </a:rPr>
              <a:t>Plasma </a:t>
            </a:r>
            <a:r>
              <a:rPr lang="en-US" dirty="0">
                <a:solidFill>
                  <a:srgbClr val="00B050"/>
                </a:solidFill>
              </a:rPr>
              <a:t>D-dimers </a:t>
            </a:r>
            <a:endParaRPr lang="en-US" dirty="0" smtClean="0">
              <a:solidFill>
                <a:srgbClr val="00B050"/>
              </a:solidFill>
            </a:endParaRPr>
          </a:p>
          <a:p>
            <a:r>
              <a:rPr lang="en-US" dirty="0" smtClean="0">
                <a:solidFill>
                  <a:srgbClr val="7030A0"/>
                </a:solidFill>
              </a:rPr>
              <a:t>Fibrin </a:t>
            </a:r>
            <a:r>
              <a:rPr lang="en-US" dirty="0">
                <a:solidFill>
                  <a:srgbClr val="7030A0"/>
                </a:solidFill>
              </a:rPr>
              <a:t>degradation </a:t>
            </a:r>
            <a:r>
              <a:rPr lang="en-US" dirty="0" smtClean="0"/>
              <a:t>products  (FDP )</a:t>
            </a:r>
          </a:p>
          <a:p>
            <a:r>
              <a:rPr lang="en-US" dirty="0" smtClean="0">
                <a:solidFill>
                  <a:srgbClr val="0070C0"/>
                </a:solidFill>
              </a:rPr>
              <a:t>Increased PT</a:t>
            </a:r>
          </a:p>
          <a:p>
            <a:r>
              <a:rPr lang="en-US" dirty="0" smtClean="0">
                <a:solidFill>
                  <a:srgbClr val="FF0000"/>
                </a:solidFill>
              </a:rPr>
              <a:t>Increased APTT  </a:t>
            </a:r>
            <a:r>
              <a:rPr lang="en-US" dirty="0"/>
              <a:t>compared to </a:t>
            </a:r>
            <a:r>
              <a:rPr lang="en-US" dirty="0" smtClean="0"/>
              <a:t>survivors (</a:t>
            </a:r>
            <a:r>
              <a:rPr lang="en-US" dirty="0">
                <a:hlinkClick r:id="rId2"/>
              </a:rPr>
              <a:t>Tang et al., </a:t>
            </a:r>
            <a:r>
              <a:rPr lang="en-US" dirty="0" smtClean="0">
                <a:hlinkClick r:id="rId2"/>
              </a:rPr>
              <a:t>2020</a:t>
            </a:r>
            <a:r>
              <a:rPr lang="en-US" dirty="0" smtClean="0"/>
              <a:t>)</a:t>
            </a:r>
            <a:endParaRPr lang="en-US" dirty="0"/>
          </a:p>
          <a:p>
            <a:r>
              <a:rPr lang="en-US" dirty="0" smtClean="0"/>
              <a:t>Coagulopathy </a:t>
            </a:r>
            <a:r>
              <a:rPr lang="en-US" dirty="0"/>
              <a:t>and </a:t>
            </a:r>
            <a:r>
              <a:rPr lang="en-US" dirty="0">
                <a:solidFill>
                  <a:srgbClr val="00B050"/>
                </a:solidFill>
              </a:rPr>
              <a:t>overt </a:t>
            </a:r>
            <a:r>
              <a:rPr lang="en-US" dirty="0" smtClean="0">
                <a:solidFill>
                  <a:srgbClr val="00B050"/>
                </a:solidFill>
              </a:rPr>
              <a:t>DIC </a:t>
            </a:r>
            <a:r>
              <a:rPr lang="en-US" dirty="0" smtClean="0"/>
              <a:t>appear </a:t>
            </a:r>
            <a:r>
              <a:rPr lang="en-US" dirty="0"/>
              <a:t>to be associated with high mortality rates. </a:t>
            </a:r>
            <a:endParaRPr lang="en-US" dirty="0" smtClean="0"/>
          </a:p>
          <a:p>
            <a:r>
              <a:rPr lang="en-US" dirty="0" smtClean="0"/>
              <a:t>Among </a:t>
            </a:r>
            <a:r>
              <a:rPr lang="en-US" dirty="0"/>
              <a:t>the coagulation parameters, </a:t>
            </a:r>
            <a:r>
              <a:rPr lang="en-US" dirty="0">
                <a:solidFill>
                  <a:srgbClr val="00B050"/>
                </a:solidFill>
              </a:rPr>
              <a:t>D-dimer elevation &gt; 1 ug/L </a:t>
            </a:r>
            <a:endParaRPr lang="en-US" dirty="0" smtClean="0">
              <a:solidFill>
                <a:srgbClr val="00B050"/>
              </a:solidFill>
            </a:endParaRPr>
          </a:p>
          <a:p>
            <a:r>
              <a:rPr lang="en-US" dirty="0" smtClean="0"/>
              <a:t>D-</a:t>
            </a:r>
            <a:r>
              <a:rPr lang="en-US" dirty="0" err="1" smtClean="0"/>
              <a:t>Dimer</a:t>
            </a:r>
            <a:r>
              <a:rPr lang="en-US" dirty="0" smtClean="0"/>
              <a:t> strongest </a:t>
            </a:r>
            <a:r>
              <a:rPr lang="en-US" dirty="0"/>
              <a:t>independent predictor of mortality (</a:t>
            </a:r>
            <a:r>
              <a:rPr lang="en-US" dirty="0">
                <a:hlinkClick r:id="rId3"/>
              </a:rPr>
              <a:t>Zhou et al., </a:t>
            </a:r>
            <a:r>
              <a:rPr lang="en-US" dirty="0" smtClean="0">
                <a:hlinkClick r:id="rId3"/>
              </a:rPr>
              <a:t>2020</a:t>
            </a:r>
            <a:r>
              <a:rPr lang="en-US" dirty="0" smtClean="0"/>
              <a:t>)</a:t>
            </a:r>
          </a:p>
          <a:p>
            <a:r>
              <a:rPr lang="en-US" dirty="0">
                <a:solidFill>
                  <a:srgbClr val="7030A0"/>
                </a:solidFill>
              </a:rPr>
              <a:t>Antiphospholipid </a:t>
            </a:r>
            <a:r>
              <a:rPr lang="en-US" dirty="0" err="1" smtClean="0">
                <a:solidFill>
                  <a:srgbClr val="7030A0"/>
                </a:solidFill>
              </a:rPr>
              <a:t>antibodies,LA</a:t>
            </a:r>
            <a:endParaRPr lang="en-US" dirty="0" smtClean="0">
              <a:solidFill>
                <a:srgbClr val="7030A0"/>
              </a:solidFill>
            </a:endParaRPr>
          </a:p>
          <a:p>
            <a:r>
              <a:rPr lang="en-US" dirty="0" smtClean="0"/>
              <a:t>According </a:t>
            </a:r>
            <a:r>
              <a:rPr lang="en-US" dirty="0"/>
              <a:t>to </a:t>
            </a:r>
            <a:r>
              <a:rPr lang="en-US" dirty="0">
                <a:solidFill>
                  <a:srgbClr val="0070C0"/>
                </a:solidFill>
              </a:rPr>
              <a:t>Salamanna et al. (2020</a:t>
            </a:r>
            <a:r>
              <a:rPr lang="en-US" dirty="0"/>
              <a:t>), these laboratory changes show an </a:t>
            </a:r>
            <a:r>
              <a:rPr lang="en-US" dirty="0" smtClean="0"/>
              <a:t>existing</a:t>
            </a:r>
          </a:p>
          <a:p>
            <a:r>
              <a:rPr lang="en-US" dirty="0" smtClean="0"/>
              <a:t> </a:t>
            </a:r>
            <a:r>
              <a:rPr lang="en-US" dirty="0" smtClean="0">
                <a:solidFill>
                  <a:srgbClr val="FF0000"/>
                </a:solidFill>
              </a:rPr>
              <a:t>Hypercoagulable </a:t>
            </a:r>
            <a:r>
              <a:rPr lang="en-US" dirty="0">
                <a:solidFill>
                  <a:srgbClr val="FF0000"/>
                </a:solidFill>
              </a:rPr>
              <a:t>state </a:t>
            </a:r>
            <a:r>
              <a:rPr lang="en-US" dirty="0"/>
              <a:t>in critically ill </a:t>
            </a:r>
            <a:r>
              <a:rPr lang="en-US" dirty="0" smtClean="0"/>
              <a:t>favor </a:t>
            </a:r>
            <a:r>
              <a:rPr lang="en-US" dirty="0"/>
              <a:t>the formation </a:t>
            </a:r>
            <a:r>
              <a:rPr lang="en-US" dirty="0" smtClean="0"/>
              <a:t>of</a:t>
            </a:r>
          </a:p>
          <a:p>
            <a:r>
              <a:rPr lang="en-US" dirty="0" smtClean="0"/>
              <a:t> </a:t>
            </a:r>
            <a:r>
              <a:rPr lang="en-US" dirty="0">
                <a:solidFill>
                  <a:srgbClr val="7030A0"/>
                </a:solidFill>
              </a:rPr>
              <a:t>M</a:t>
            </a:r>
            <a:r>
              <a:rPr lang="en-US" dirty="0" smtClean="0">
                <a:solidFill>
                  <a:srgbClr val="7030A0"/>
                </a:solidFill>
              </a:rPr>
              <a:t>icro thrombi </a:t>
            </a:r>
            <a:r>
              <a:rPr lang="en-US" dirty="0"/>
              <a:t>in different organs, mainly in the lungs. </a:t>
            </a:r>
            <a:endParaRPr lang="en-US" dirty="0" smtClean="0"/>
          </a:p>
          <a:p>
            <a:r>
              <a:rPr lang="en-US" dirty="0" smtClean="0">
                <a:solidFill>
                  <a:srgbClr val="00B050"/>
                </a:solidFill>
              </a:rPr>
              <a:t>Damage </a:t>
            </a:r>
            <a:r>
              <a:rPr lang="en-US" dirty="0">
                <a:solidFill>
                  <a:srgbClr val="00B050"/>
                </a:solidFill>
              </a:rPr>
              <a:t>to endothelial cells </a:t>
            </a:r>
            <a:r>
              <a:rPr lang="en-US" dirty="0"/>
              <a:t>leads to </a:t>
            </a:r>
            <a:r>
              <a:rPr lang="en-US" dirty="0" smtClean="0"/>
              <a:t>over activation, Platelet aggregation </a:t>
            </a:r>
          </a:p>
          <a:p>
            <a:endParaRPr lang="en-US" dirty="0"/>
          </a:p>
        </p:txBody>
      </p:sp>
    </p:spTree>
    <p:extLst>
      <p:ext uri="{BB962C8B-B14F-4D97-AF65-F5344CB8AC3E}">
        <p14:creationId xmlns:p14="http://schemas.microsoft.com/office/powerpoint/2010/main" val="317640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vascular implications of acute respiratory syndrome coronavirus 2 (COVID-19) (2) may result in clotting protein and circulating biomarker, endothelial, and erythrocyte and platelet dysfunctions. (3) We review the various biochemical processes associated with vascular dysfunction, </a:t>
            </a:r>
            <a:r>
              <a:rPr lang="en-US" sz="1800" b="1" dirty="0" err="1"/>
              <a:t>focussing</a:t>
            </a:r>
            <a:r>
              <a:rPr lang="en-US" sz="1800" b="1" dirty="0"/>
              <a:t> on fibrin(</a:t>
            </a:r>
            <a:r>
              <a:rPr lang="en-US" sz="1800" b="1" dirty="0" err="1"/>
              <a:t>ogen</a:t>
            </a:r>
            <a:r>
              <a:rPr lang="en-US" sz="1800" b="1" dirty="0"/>
              <a:t>), D-dimer, P-selectin and von </a:t>
            </a:r>
            <a:r>
              <a:rPr lang="en-US" sz="1800" b="1" dirty="0" err="1"/>
              <a:t>Willebrand</a:t>
            </a:r>
            <a:r>
              <a:rPr lang="en-US" sz="1800" b="1" dirty="0"/>
              <a:t> Factor. (4) We conclude by looking at point-of-care devices and methodologies in COVID-19 treatment and suggest that each patient should be treated using a (5) personalized medicine </a:t>
            </a:r>
            <a:r>
              <a:rPr lang="en-US" sz="1800" b="1" dirty="0" smtClean="0"/>
              <a:t>approach</a:t>
            </a:r>
            <a:endParaRPr lang="en-US" sz="1800" b="1" dirty="0"/>
          </a:p>
        </p:txBody>
      </p:sp>
      <p:pic>
        <p:nvPicPr>
          <p:cNvPr id="9228" name="Picture 12" descr="IJMS | Free Full-Text | Covid-19: The Rollercoaster of Fibrin(Ogen),  D-Dimer, Von Willebrand Factor, P-Selectin and Their Interactions with  Endothelial Cells, Platelets and Erythrocytes | HTM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3548" y="1825625"/>
            <a:ext cx="969065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7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 </a:t>
            </a:r>
            <a:r>
              <a:rPr lang="en-US" sz="2000" b="1" dirty="0"/>
              <a:t>(A) Typical pathology in bleeding and clotting: the seesaw balancing act between bleeding and thrombocytopenia and </a:t>
            </a:r>
            <a:r>
              <a:rPr lang="en-US" sz="2000" b="1" dirty="0" err="1"/>
              <a:t>hypercoagulation</a:t>
            </a:r>
            <a:r>
              <a:rPr lang="en-US" sz="2000" b="1" dirty="0"/>
              <a:t>. This image was created with </a:t>
            </a:r>
            <a:r>
              <a:rPr lang="en-US" sz="2000" b="1" dirty="0" err="1"/>
              <a:t>BioRender</a:t>
            </a:r>
            <a:r>
              <a:rPr lang="en-US" sz="2000" b="1" dirty="0"/>
              <a:t> (</a:t>
            </a:r>
            <a:r>
              <a:rPr lang="en-US" sz="2000" b="1" dirty="0">
                <a:hlinkClick r:id="rId2"/>
              </a:rPr>
              <a:t>https://biorender.com/</a:t>
            </a:r>
            <a:r>
              <a:rPr lang="en-US" sz="2000" b="1" dirty="0"/>
              <a:t>).</a:t>
            </a:r>
          </a:p>
        </p:txBody>
      </p:sp>
      <p:pic>
        <p:nvPicPr>
          <p:cNvPr id="13314" name="Picture 2" descr="Ijms 21 05168 g002a 55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305844"/>
            <a:ext cx="9977846"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7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B) Clinical manifestation of </a:t>
            </a:r>
            <a:r>
              <a:rPr lang="en-US" sz="2000" b="1" dirty="0" err="1"/>
              <a:t>hypercoagulation</a:t>
            </a:r>
            <a:r>
              <a:rPr lang="en-US" sz="2000" b="1" dirty="0"/>
              <a:t>, thrombocytopenia and bleeding during COVID-19 as well as clinical care options and optimal time for intervention: During the early stages of abnormal clotting, D-dimer levels are normal or slightly increased but will increase rapidly with progression of the disease (clinical observation). This image was created with </a:t>
            </a:r>
            <a:r>
              <a:rPr lang="en-US" sz="2000" b="1" dirty="0" err="1"/>
              <a:t>BioRender</a:t>
            </a:r>
            <a:r>
              <a:rPr lang="en-US" sz="2000" b="1" dirty="0"/>
              <a:t> (https</a:t>
            </a:r>
            <a:r>
              <a:rPr lang="en-US" sz="1800" b="1" dirty="0"/>
              <a:t>://biorender.com</a:t>
            </a:r>
            <a:r>
              <a:rPr lang="en-US" sz="1800" b="1" dirty="0" smtClean="0"/>
              <a:t>/)</a:t>
            </a:r>
            <a:endParaRPr lang="en-US" sz="1800" b="1" dirty="0"/>
          </a:p>
        </p:txBody>
      </p:sp>
      <p:pic>
        <p:nvPicPr>
          <p:cNvPr id="17410" name="Picture 2" descr="Ijms 21 05168 g002b 5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4698" y="1825625"/>
            <a:ext cx="100061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7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COVID -19 </a:t>
            </a:r>
            <a:r>
              <a:rPr lang="en-US" b="1" dirty="0">
                <a:solidFill>
                  <a:srgbClr val="FF0000"/>
                </a:solidFill>
              </a:rPr>
              <a:t>laboratory parameters </a:t>
            </a:r>
          </a:p>
        </p:txBody>
      </p:sp>
      <p:sp>
        <p:nvSpPr>
          <p:cNvPr id="3" name="Content Placeholder 2"/>
          <p:cNvSpPr>
            <a:spLocks noGrp="1"/>
          </p:cNvSpPr>
          <p:nvPr>
            <p:ph idx="1"/>
          </p:nvPr>
        </p:nvSpPr>
        <p:spPr/>
        <p:txBody>
          <a:bodyPr>
            <a:normAutofit/>
          </a:bodyPr>
          <a:lstStyle/>
          <a:p>
            <a:r>
              <a:rPr lang="en-US" dirty="0"/>
              <a:t>While the clinical status (in particular </a:t>
            </a:r>
            <a:r>
              <a:rPr lang="en-US" dirty="0">
                <a:solidFill>
                  <a:srgbClr val="FF0000"/>
                </a:solidFill>
              </a:rPr>
              <a:t>SpO</a:t>
            </a:r>
            <a:r>
              <a:rPr lang="en-US" baseline="-25000" dirty="0">
                <a:solidFill>
                  <a:srgbClr val="FF0000"/>
                </a:solidFill>
              </a:rPr>
              <a:t>2</a:t>
            </a:r>
            <a:r>
              <a:rPr lang="en-US" dirty="0"/>
              <a:t> levels) and </a:t>
            </a:r>
            <a:r>
              <a:rPr lang="en-US" dirty="0" smtClean="0"/>
              <a:t> </a:t>
            </a:r>
            <a:r>
              <a:rPr lang="en-US" dirty="0" smtClean="0">
                <a:solidFill>
                  <a:srgbClr val="FF0000"/>
                </a:solidFill>
              </a:rPr>
              <a:t>C.T</a:t>
            </a:r>
            <a:r>
              <a:rPr lang="en-US" dirty="0" smtClean="0"/>
              <a:t> &amp; concurrent </a:t>
            </a:r>
            <a:r>
              <a:rPr lang="en-US" dirty="0"/>
              <a:t>comorbidities </a:t>
            </a:r>
            <a:r>
              <a:rPr lang="en-US" dirty="0" smtClean="0"/>
              <a:t>determine </a:t>
            </a:r>
            <a:r>
              <a:rPr lang="en-US" dirty="0"/>
              <a:t>the need </a:t>
            </a:r>
            <a:r>
              <a:rPr lang="en-US" dirty="0" smtClean="0"/>
              <a:t>ICUs</a:t>
            </a:r>
          </a:p>
          <a:p>
            <a:endParaRPr lang="en-US" dirty="0" smtClean="0"/>
          </a:p>
          <a:p>
            <a:r>
              <a:rPr lang="en-US" dirty="0" smtClean="0">
                <a:solidFill>
                  <a:srgbClr val="FF0000"/>
                </a:solidFill>
              </a:rPr>
              <a:t>Several </a:t>
            </a:r>
            <a:r>
              <a:rPr lang="en-US" dirty="0">
                <a:solidFill>
                  <a:srgbClr val="FF0000"/>
                </a:solidFill>
              </a:rPr>
              <a:t>laboratory parameters </a:t>
            </a:r>
            <a:r>
              <a:rPr lang="en-US" dirty="0"/>
              <a:t>may facilitate the assessment of disease severity and rational </a:t>
            </a:r>
            <a:r>
              <a:rPr lang="en-US" dirty="0" smtClean="0"/>
              <a:t>triaging</a:t>
            </a:r>
          </a:p>
          <a:p>
            <a:endParaRPr lang="en-US" dirty="0"/>
          </a:p>
        </p:txBody>
      </p:sp>
    </p:spTree>
    <p:extLst>
      <p:ext uri="{BB962C8B-B14F-4D97-AF65-F5344CB8AC3E}">
        <p14:creationId xmlns:p14="http://schemas.microsoft.com/office/powerpoint/2010/main" val="2066989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Structure of soluble versus insoluble fibrin(</a:t>
            </a:r>
            <a:r>
              <a:rPr lang="en-US" sz="2000" b="1" dirty="0" err="1"/>
              <a:t>ogen</a:t>
            </a:r>
            <a:r>
              <a:rPr lang="en-US" sz="2000" b="1" dirty="0"/>
              <a:t>) and the action of thrombin and D-dimer formation </a:t>
            </a:r>
            <a:r>
              <a:rPr lang="en-US" sz="2000" b="1" dirty="0" smtClean="0"/>
              <a:t>D-dimer </a:t>
            </a:r>
            <a:r>
              <a:rPr lang="en-US" sz="2000" b="1" dirty="0"/>
              <a:t>levels are increased in very ill patients (clinical observation). </a:t>
            </a:r>
          </a:p>
        </p:txBody>
      </p:sp>
      <p:pic>
        <p:nvPicPr>
          <p:cNvPr id="18434" name="Picture 2" descr="Ijms 21 05168 g003 5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243" y="1825625"/>
            <a:ext cx="98099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1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Personalised </a:t>
            </a:r>
            <a:r>
              <a:rPr lang="en-US" b="1" dirty="0" smtClean="0">
                <a:solidFill>
                  <a:srgbClr val="FF0000"/>
                </a:solidFill>
              </a:rPr>
              <a:t>medicine</a:t>
            </a:r>
            <a:r>
              <a:rPr lang="en-US" b="1" dirty="0">
                <a:solidFill>
                  <a:srgbClr val="FF0000"/>
                </a:solidFill>
              </a:rPr>
              <a:t> in COVID-19 patients </a:t>
            </a:r>
          </a:p>
        </p:txBody>
      </p:sp>
      <p:sp>
        <p:nvSpPr>
          <p:cNvPr id="3" name="Content Placeholder 2"/>
          <p:cNvSpPr>
            <a:spLocks noGrp="1"/>
          </p:cNvSpPr>
          <p:nvPr>
            <p:ph idx="1"/>
          </p:nvPr>
        </p:nvSpPr>
        <p:spPr/>
        <p:txBody>
          <a:bodyPr>
            <a:normAutofit/>
          </a:bodyPr>
          <a:lstStyle/>
          <a:p>
            <a:r>
              <a:rPr lang="en-US" dirty="0" smtClean="0"/>
              <a:t> P.M has been </a:t>
            </a:r>
            <a:r>
              <a:rPr lang="en-US" dirty="0"/>
              <a:t>so important as during this epidemic. </a:t>
            </a:r>
            <a:endParaRPr lang="en-US" dirty="0" smtClean="0"/>
          </a:p>
          <a:p>
            <a:r>
              <a:rPr lang="en-US" dirty="0" smtClean="0"/>
              <a:t>Point-of-care </a:t>
            </a:r>
            <a:r>
              <a:rPr lang="en-US" dirty="0"/>
              <a:t>devices and diagnostics like the </a:t>
            </a:r>
            <a:r>
              <a:rPr lang="en-US" dirty="0" err="1" smtClean="0">
                <a:solidFill>
                  <a:srgbClr val="FF0000"/>
                </a:solidFill>
              </a:rPr>
              <a:t>thromboelastograph</a:t>
            </a:r>
            <a:r>
              <a:rPr lang="en-US" dirty="0" smtClean="0">
                <a:solidFill>
                  <a:srgbClr val="FF0000"/>
                </a:solidFill>
              </a:rPr>
              <a:t> </a:t>
            </a:r>
            <a:r>
              <a:rPr lang="en-US" dirty="0"/>
              <a:t>(TEG) (that gives an indication of fibrinogen levels) </a:t>
            </a:r>
            <a:r>
              <a:rPr lang="en-US" dirty="0" smtClean="0"/>
              <a:t>or</a:t>
            </a:r>
          </a:p>
          <a:p>
            <a:r>
              <a:rPr lang="en-US" dirty="0" smtClean="0"/>
              <a:t> </a:t>
            </a:r>
            <a:r>
              <a:rPr lang="en-US" dirty="0" smtClean="0">
                <a:solidFill>
                  <a:srgbClr val="00B050"/>
                </a:solidFill>
              </a:rPr>
              <a:t>Point-of-care </a:t>
            </a:r>
            <a:r>
              <a:rPr lang="en-US" dirty="0">
                <a:solidFill>
                  <a:srgbClr val="00B050"/>
                </a:solidFill>
              </a:rPr>
              <a:t>ultrasound </a:t>
            </a:r>
            <a:r>
              <a:rPr lang="en-US" dirty="0"/>
              <a:t>(POCUS) </a:t>
            </a:r>
            <a:r>
              <a:rPr lang="en-US" dirty="0" smtClean="0"/>
              <a:t>allows </a:t>
            </a:r>
            <a:r>
              <a:rPr lang="en-US" dirty="0"/>
              <a:t>for frequent </a:t>
            </a:r>
            <a:endParaRPr lang="en-US" dirty="0" smtClean="0"/>
          </a:p>
          <a:p>
            <a:r>
              <a:rPr lang="en-US" dirty="0" smtClean="0"/>
              <a:t>Testing </a:t>
            </a:r>
            <a:r>
              <a:rPr lang="en-US" dirty="0"/>
              <a:t>of the coagulation/bleeding profiles </a:t>
            </a:r>
            <a:endParaRPr lang="en-US" dirty="0" smtClean="0"/>
          </a:p>
          <a:p>
            <a:r>
              <a:rPr lang="en-US" dirty="0" smtClean="0"/>
              <a:t>As </a:t>
            </a:r>
            <a:r>
              <a:rPr lang="en-US" dirty="0"/>
              <a:t>well as blood clot fibrinolysis of patients at the bedside </a:t>
            </a:r>
            <a:endParaRPr lang="en-US" dirty="0" smtClean="0"/>
          </a:p>
          <a:p>
            <a:r>
              <a:rPr lang="en-US" dirty="0" smtClean="0">
                <a:solidFill>
                  <a:srgbClr val="00B050"/>
                </a:solidFill>
              </a:rPr>
              <a:t>TEG</a:t>
            </a:r>
            <a:r>
              <a:rPr lang="en-US" dirty="0" smtClean="0"/>
              <a:t> </a:t>
            </a:r>
            <a:r>
              <a:rPr lang="en-US" dirty="0"/>
              <a:t>is particularly useful to also assess </a:t>
            </a:r>
            <a:r>
              <a:rPr lang="en-US" dirty="0">
                <a:solidFill>
                  <a:srgbClr val="7030A0"/>
                </a:solidFill>
              </a:rPr>
              <a:t>fibrinolysis, </a:t>
            </a:r>
            <a:endParaRPr lang="en-US" dirty="0" smtClean="0">
              <a:solidFill>
                <a:srgbClr val="7030A0"/>
              </a:solidFill>
            </a:endParaRPr>
          </a:p>
          <a:p>
            <a:r>
              <a:rPr lang="en-US" dirty="0" smtClean="0"/>
              <a:t>The </a:t>
            </a:r>
            <a:r>
              <a:rPr lang="en-US" dirty="0"/>
              <a:t>TEG can also predict thromboembolic events in critically ill patients with COVID-19</a:t>
            </a:r>
          </a:p>
        </p:txBody>
      </p:sp>
    </p:spTree>
    <p:extLst>
      <p:ext uri="{BB962C8B-B14F-4D97-AF65-F5344CB8AC3E}">
        <p14:creationId xmlns:p14="http://schemas.microsoft.com/office/powerpoint/2010/main" val="17421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How clinicians should approach</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Most importantly, we need clinicians to have access to adequate point-of-care devices and encourage them to use parameters of </a:t>
            </a:r>
            <a:r>
              <a:rPr lang="en-US" dirty="0" smtClean="0"/>
              <a:t>hemostasis Fibrinogen, </a:t>
            </a:r>
            <a:r>
              <a:rPr lang="en-US" dirty="0"/>
              <a:t>D-dimer and VWF </a:t>
            </a:r>
            <a:r>
              <a:rPr lang="en-US" dirty="0" smtClean="0"/>
              <a:t>levels</a:t>
            </a:r>
          </a:p>
          <a:p>
            <a:endParaRPr lang="en-US" dirty="0"/>
          </a:p>
          <a:p>
            <a:r>
              <a:rPr lang="en-US" dirty="0" smtClean="0"/>
              <a:t>Determine </a:t>
            </a:r>
            <a:r>
              <a:rPr lang="en-US" dirty="0"/>
              <a:t>if </a:t>
            </a:r>
            <a:r>
              <a:rPr lang="en-US" dirty="0" smtClean="0"/>
              <a:t>patients </a:t>
            </a:r>
            <a:r>
              <a:rPr lang="en-US" dirty="0"/>
              <a:t>are in need of either therapeutic antithrombotic prophylaxis/treatment </a:t>
            </a:r>
            <a:endParaRPr lang="en-US" dirty="0" smtClean="0"/>
          </a:p>
          <a:p>
            <a:r>
              <a:rPr lang="en-US" dirty="0" smtClean="0"/>
              <a:t>Fibrinolytic </a:t>
            </a:r>
            <a:r>
              <a:rPr lang="en-US" dirty="0"/>
              <a:t>therapy to prevent whichever coagulopathy is present, </a:t>
            </a:r>
            <a:endParaRPr lang="en-US" dirty="0" smtClean="0"/>
          </a:p>
          <a:p>
            <a:r>
              <a:rPr lang="en-US" dirty="0" err="1" smtClean="0"/>
              <a:t>Hypercoagulation</a:t>
            </a:r>
            <a:r>
              <a:rPr lang="en-US" dirty="0"/>
              <a:t>, fibrinolysis shutdown or </a:t>
            </a:r>
            <a:r>
              <a:rPr lang="en-US" dirty="0" smtClean="0"/>
              <a:t>bleeding.</a:t>
            </a:r>
          </a:p>
          <a:p>
            <a:r>
              <a:rPr lang="en-US" dirty="0" smtClean="0"/>
              <a:t>Most </a:t>
            </a:r>
            <a:r>
              <a:rPr lang="en-US" dirty="0"/>
              <a:t>significant is that patients need to be treated early in the disease progression when high levels of VWF, P-selectin and fibrinogen are present with still low levels of D-dimer</a:t>
            </a:r>
            <a:r>
              <a:rPr lang="en-US" dirty="0" smtClean="0"/>
              <a:t>.</a:t>
            </a:r>
          </a:p>
          <a:p>
            <a:r>
              <a:rPr lang="en-US" dirty="0" smtClean="0"/>
              <a:t> </a:t>
            </a:r>
            <a:r>
              <a:rPr lang="en-US" dirty="0"/>
              <a:t>Progression to VWF and fibrinogen depletion with high D-dimer levels and even higher P-selectin levels, followed by the cytokine storm, will be indicative of a poor prognosis.</a:t>
            </a:r>
          </a:p>
        </p:txBody>
      </p:sp>
    </p:spTree>
    <p:extLst>
      <p:ext uri="{BB962C8B-B14F-4D97-AF65-F5344CB8AC3E}">
        <p14:creationId xmlns:p14="http://schemas.microsoft.com/office/powerpoint/2010/main" val="135775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srgbClr val="FF0000"/>
                </a:solidFill>
              </a:rPr>
              <a:t>WHAT IS TEG?</a:t>
            </a:r>
            <a:r>
              <a:rPr lang="en-US" cap="all" dirty="0"/>
              <a:t/>
            </a:r>
            <a:br>
              <a:rPr lang="en-US" cap="all"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Thromboelastography </a:t>
            </a:r>
            <a:r>
              <a:rPr lang="en-US" dirty="0"/>
              <a:t>(TEG) measures the dynamics of clot development, stabilization/strength, and dissolution. Assuming the body’s ability to achieve hemostasis is a function of these clot properties, TEG provides specific, real-time indicators of a patient’s in vitro hemostatic state. This is in contrast to routine screening coagulation tests such as </a:t>
            </a:r>
            <a:r>
              <a:rPr lang="en-US" dirty="0" err="1"/>
              <a:t>aPTT</a:t>
            </a:r>
            <a:r>
              <a:rPr lang="en-US" dirty="0"/>
              <a:t> and PT/INR which are run with blood plasma alone and therefore do not take into account the cellular components of clotting.</a:t>
            </a:r>
          </a:p>
          <a:p>
            <a:r>
              <a:rPr lang="en-US" b="1" cap="all" dirty="0"/>
              <a:t>HOW TO READ A TEG</a:t>
            </a:r>
            <a:endParaRPr lang="en-US" cap="all" dirty="0"/>
          </a:p>
          <a:p>
            <a:r>
              <a:rPr lang="en-US" dirty="0"/>
              <a:t>TEG creates a graphical representation of the movement of a small pin suspended in a cup of whole blood as </a:t>
            </a:r>
            <a:r>
              <a:rPr lang="en-US" dirty="0" err="1"/>
              <a:t>hemostatsis</a:t>
            </a:r>
            <a:r>
              <a:rPr lang="en-US" dirty="0"/>
              <a:t> occurs. As the blood begins to clot and adhere to the pin, the movement of the pin increases. This increasing movement is interpreted by the computer as increasing amplitude on the TEG graph.</a:t>
            </a:r>
          </a:p>
          <a:p>
            <a:endParaRPr lang="en-US" dirty="0"/>
          </a:p>
        </p:txBody>
      </p:sp>
    </p:spTree>
    <p:extLst>
      <p:ext uri="{BB962C8B-B14F-4D97-AF65-F5344CB8AC3E}">
        <p14:creationId xmlns:p14="http://schemas.microsoft.com/office/powerpoint/2010/main" val="46072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Thromboelastography (TEG</a:t>
            </a:r>
            <a:r>
              <a:rPr lang="en-US" b="1" dirty="0" smtClean="0">
                <a:solidFill>
                  <a:srgbClr val="FF0000"/>
                </a:solidFill>
              </a:rPr>
              <a:t>) in Covid-19</a:t>
            </a:r>
            <a:endParaRPr lang="en-US" b="1" dirty="0">
              <a:solidFill>
                <a:srgbClr val="FF0000"/>
              </a:solidFill>
            </a:endParaRPr>
          </a:p>
        </p:txBody>
      </p:sp>
      <p:pic>
        <p:nvPicPr>
          <p:cNvPr id="1026" name="Picture 2" descr="Thromboelastography aka The TEG — Taming the SR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16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POCUS in Covid -19</a:t>
            </a:r>
            <a:endParaRPr lang="en-US" b="1"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90790"/>
            <a:ext cx="10413274" cy="4351338"/>
          </a:xfrm>
        </p:spPr>
      </p:pic>
    </p:spTree>
    <p:extLst>
      <p:ext uri="{BB962C8B-B14F-4D97-AF65-F5344CB8AC3E}">
        <p14:creationId xmlns:p14="http://schemas.microsoft.com/office/powerpoint/2010/main" val="4195685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FF0000"/>
                </a:solidFill>
              </a:rPr>
              <a:t>Laboratory signs of </a:t>
            </a:r>
            <a:r>
              <a:rPr lang="en-US" b="1" dirty="0">
                <a:solidFill>
                  <a:srgbClr val="FF0000"/>
                </a:solidFill>
              </a:rPr>
              <a:t>liver dysfunction</a:t>
            </a:r>
          </a:p>
        </p:txBody>
      </p:sp>
      <p:sp>
        <p:nvSpPr>
          <p:cNvPr id="3" name="Content Placeholder 2"/>
          <p:cNvSpPr>
            <a:spLocks noGrp="1"/>
          </p:cNvSpPr>
          <p:nvPr>
            <p:ph idx="1"/>
          </p:nvPr>
        </p:nvSpPr>
        <p:spPr/>
        <p:txBody>
          <a:bodyPr>
            <a:normAutofit fontScale="77500" lnSpcReduction="20000"/>
          </a:bodyPr>
          <a:lstStyle/>
          <a:p>
            <a:r>
              <a:rPr lang="en-US" dirty="0"/>
              <a:t>Patients with severe COVID-19 appear to have more frequent signs of liver dysfunction than those with milder disease</a:t>
            </a:r>
            <a:r>
              <a:rPr lang="en-US" dirty="0" smtClean="0"/>
              <a:t>.</a:t>
            </a:r>
          </a:p>
          <a:p>
            <a:endParaRPr lang="en-US" dirty="0" smtClean="0"/>
          </a:p>
          <a:p>
            <a:r>
              <a:rPr lang="en-US" dirty="0" smtClean="0"/>
              <a:t> </a:t>
            </a:r>
            <a:r>
              <a:rPr lang="en-US" dirty="0"/>
              <a:t>An increase in alanine aminotransferase </a:t>
            </a:r>
            <a:r>
              <a:rPr lang="en-US" dirty="0">
                <a:solidFill>
                  <a:srgbClr val="FF0000"/>
                </a:solidFill>
              </a:rPr>
              <a:t>(ALT), </a:t>
            </a:r>
            <a:r>
              <a:rPr lang="en-US" dirty="0"/>
              <a:t>aspartate aminotransferase </a:t>
            </a:r>
            <a:r>
              <a:rPr lang="en-US" dirty="0">
                <a:solidFill>
                  <a:srgbClr val="FF0000"/>
                </a:solidFill>
              </a:rPr>
              <a:t>(AST) </a:t>
            </a:r>
            <a:r>
              <a:rPr lang="en-US" dirty="0"/>
              <a:t>and </a:t>
            </a:r>
            <a:r>
              <a:rPr lang="en-US" dirty="0">
                <a:solidFill>
                  <a:srgbClr val="FF0000"/>
                </a:solidFill>
              </a:rPr>
              <a:t>total bilirubin levels </a:t>
            </a:r>
            <a:r>
              <a:rPr lang="en-US" dirty="0"/>
              <a:t>has been observed among many ICU patients (</a:t>
            </a:r>
            <a:r>
              <a:rPr lang="en-US" dirty="0">
                <a:hlinkClick r:id="rId2"/>
              </a:rPr>
              <a:t>Zhang et al., </a:t>
            </a:r>
            <a:r>
              <a:rPr lang="en-US" dirty="0" smtClean="0">
                <a:hlinkClick r:id="rId2"/>
              </a:rPr>
              <a:t>2020a</a:t>
            </a:r>
            <a:r>
              <a:rPr lang="en-US" dirty="0"/>
              <a:t>)</a:t>
            </a:r>
            <a:endParaRPr lang="en-US" dirty="0" smtClean="0"/>
          </a:p>
          <a:p>
            <a:endParaRPr lang="en-US" dirty="0"/>
          </a:p>
          <a:p>
            <a:r>
              <a:rPr lang="en-US" dirty="0" smtClean="0"/>
              <a:t>Infection </a:t>
            </a:r>
            <a:r>
              <a:rPr lang="en-US" dirty="0"/>
              <a:t>of liver cells with SARS-CoV-2 cannot be excluded as 2–10% of patients with COVID-19 have </a:t>
            </a:r>
            <a:r>
              <a:rPr lang="en-US" dirty="0" smtClean="0"/>
              <a:t>diarrhea </a:t>
            </a:r>
            <a:r>
              <a:rPr lang="en-US" dirty="0"/>
              <a:t>and </a:t>
            </a:r>
            <a:r>
              <a:rPr lang="en-US" dirty="0">
                <a:solidFill>
                  <a:srgbClr val="FF0000"/>
                </a:solidFill>
              </a:rPr>
              <a:t>viral RNA </a:t>
            </a:r>
            <a:r>
              <a:rPr lang="en-US" dirty="0"/>
              <a:t>has been detected in both </a:t>
            </a:r>
            <a:r>
              <a:rPr lang="en-US" dirty="0">
                <a:solidFill>
                  <a:srgbClr val="FF0000"/>
                </a:solidFill>
              </a:rPr>
              <a:t>stool </a:t>
            </a:r>
            <a:r>
              <a:rPr lang="en-US" dirty="0"/>
              <a:t>and </a:t>
            </a:r>
            <a:r>
              <a:rPr lang="en-US" dirty="0">
                <a:solidFill>
                  <a:srgbClr val="FF0000"/>
                </a:solidFill>
              </a:rPr>
              <a:t>blood</a:t>
            </a:r>
            <a:r>
              <a:rPr lang="en-US" dirty="0"/>
              <a:t> samples, which implies the possibility of hepatic virus presence (</a:t>
            </a:r>
            <a:r>
              <a:rPr lang="en-US" dirty="0">
                <a:hlinkClick r:id="rId3"/>
              </a:rPr>
              <a:t>Yeo et al., </a:t>
            </a:r>
            <a:r>
              <a:rPr lang="en-US" dirty="0" smtClean="0">
                <a:hlinkClick r:id="rId3"/>
              </a:rPr>
              <a:t>2020</a:t>
            </a:r>
            <a:r>
              <a:rPr lang="en-US" dirty="0"/>
              <a:t>)</a:t>
            </a:r>
            <a:endParaRPr lang="en-US" dirty="0" smtClean="0"/>
          </a:p>
          <a:p>
            <a:endParaRPr lang="en-US" dirty="0"/>
          </a:p>
          <a:p>
            <a:r>
              <a:rPr lang="en-US" dirty="0" smtClean="0"/>
              <a:t>immune-mediated </a:t>
            </a:r>
            <a:r>
              <a:rPr lang="en-US" dirty="0"/>
              <a:t>inflammation, in particular cytokine storm, </a:t>
            </a:r>
            <a:r>
              <a:rPr lang="en-US" dirty="0" smtClean="0"/>
              <a:t>pneumonia-associated </a:t>
            </a:r>
            <a:r>
              <a:rPr lang="en-US" dirty="0"/>
              <a:t>hypoxia, may lead to liver damage in critically ill COVID-19 patients (</a:t>
            </a:r>
            <a:r>
              <a:rPr lang="en-US" dirty="0">
                <a:hlinkClick r:id="rId2"/>
              </a:rPr>
              <a:t>Zhang et al., </a:t>
            </a:r>
            <a:r>
              <a:rPr lang="en-US" dirty="0" smtClean="0">
                <a:hlinkClick r:id="rId2"/>
              </a:rPr>
              <a:t>2020a</a:t>
            </a:r>
            <a:r>
              <a:rPr lang="en-US" dirty="0"/>
              <a:t>)</a:t>
            </a:r>
          </a:p>
          <a:p>
            <a:endParaRPr lang="en-US" dirty="0"/>
          </a:p>
        </p:txBody>
      </p:sp>
    </p:spTree>
    <p:extLst>
      <p:ext uri="{BB962C8B-B14F-4D97-AF65-F5344CB8AC3E}">
        <p14:creationId xmlns:p14="http://schemas.microsoft.com/office/powerpoint/2010/main" val="1579660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C-reactive protein (CRP</a:t>
            </a:r>
            <a:r>
              <a:rPr lang="en-US" b="1" dirty="0" smtClean="0">
                <a:solidFill>
                  <a:srgbClr val="FF0000"/>
                </a:solidFill>
              </a:rPr>
              <a:t>),</a:t>
            </a:r>
            <a:r>
              <a:rPr lang="en-US" b="1" dirty="0" err="1" smtClean="0">
                <a:solidFill>
                  <a:srgbClr val="FF0000"/>
                </a:solidFill>
              </a:rPr>
              <a:t>ESR,Procalcitonin</a:t>
            </a:r>
            <a:r>
              <a:rPr lang="en-US" b="1" dirty="0" smtClean="0">
                <a:solidFill>
                  <a:srgbClr val="FF0000"/>
                </a:solidFill>
              </a:rPr>
              <a:t/>
            </a:r>
            <a:br>
              <a:rPr lang="en-US" b="1" dirty="0" smtClean="0">
                <a:solidFill>
                  <a:srgbClr val="FF0000"/>
                </a:solidFill>
              </a:rPr>
            </a:br>
            <a:r>
              <a:rPr lang="en-US" sz="1800" b="1" dirty="0" err="1" smtClean="0">
                <a:solidFill>
                  <a:srgbClr val="FF0000"/>
                </a:solidFill>
              </a:rPr>
              <a:t>Inflamation</a:t>
            </a:r>
            <a:r>
              <a:rPr lang="en-US" sz="1800" b="1" dirty="0" smtClean="0">
                <a:solidFill>
                  <a:srgbClr val="FF0000"/>
                </a:solidFill>
              </a:rPr>
              <a:t> &amp; sepsis predictors</a:t>
            </a:r>
            <a:endParaRPr lang="en-US" sz="18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 C-reactive protein (CRP) levels are increased in COVID-19 patients and it has been shown that survivors had median CRP values of approximately </a:t>
            </a:r>
            <a:r>
              <a:rPr lang="en-US" dirty="0">
                <a:solidFill>
                  <a:srgbClr val="FF0000"/>
                </a:solidFill>
              </a:rPr>
              <a:t>40 mg/L</a:t>
            </a:r>
            <a:r>
              <a:rPr lang="en-US" dirty="0" smtClean="0"/>
              <a:t>,</a:t>
            </a:r>
          </a:p>
          <a:p>
            <a:r>
              <a:rPr lang="en-US" dirty="0" smtClean="0">
                <a:solidFill>
                  <a:srgbClr val="4A494A"/>
                </a:solidFill>
                <a:latin typeface="Times New Roman" panose="02020603050405020304" pitchFamily="18" charset="0"/>
              </a:rPr>
              <a:t>Point </a:t>
            </a:r>
            <a:r>
              <a:rPr lang="en-US" dirty="0">
                <a:solidFill>
                  <a:srgbClr val="4A494A"/>
                </a:solidFill>
                <a:latin typeface="Times New Roman" panose="02020603050405020304" pitchFamily="18" charset="0"/>
              </a:rPr>
              <a:t>to development of a </a:t>
            </a:r>
            <a:r>
              <a:rPr lang="en-US" dirty="0">
                <a:solidFill>
                  <a:srgbClr val="FF0000"/>
                </a:solidFill>
                <a:latin typeface="Times New Roman" panose="02020603050405020304" pitchFamily="18" charset="0"/>
              </a:rPr>
              <a:t>systemic inflammatory response syndrome</a:t>
            </a:r>
            <a:r>
              <a:rPr lang="en-US" dirty="0">
                <a:solidFill>
                  <a:srgbClr val="4A494A"/>
                </a:solidFill>
                <a:latin typeface="Times New Roman" panose="02020603050405020304" pitchFamily="18" charset="0"/>
              </a:rPr>
              <a:t> (</a:t>
            </a:r>
            <a:r>
              <a:rPr lang="en-US" dirty="0" smtClean="0">
                <a:solidFill>
                  <a:srgbClr val="FF0000"/>
                </a:solidFill>
                <a:latin typeface="Times New Roman" panose="02020603050405020304" pitchFamily="18" charset="0"/>
              </a:rPr>
              <a:t>SIRS</a:t>
            </a:r>
            <a:r>
              <a:rPr lang="en-US" dirty="0" smtClean="0">
                <a:solidFill>
                  <a:srgbClr val="4A494A"/>
                </a:solidFill>
                <a:latin typeface="Times New Roman" panose="02020603050405020304" pitchFamily="18" charset="0"/>
              </a:rPr>
              <a:t>)</a:t>
            </a:r>
            <a:endParaRPr lang="en-US" dirty="0" smtClean="0"/>
          </a:p>
          <a:p>
            <a:r>
              <a:rPr lang="en-US" dirty="0" smtClean="0"/>
              <a:t> While </a:t>
            </a:r>
            <a:r>
              <a:rPr lang="en-US" dirty="0"/>
              <a:t>non-survivors had median values of </a:t>
            </a:r>
            <a:r>
              <a:rPr lang="en-US" dirty="0">
                <a:solidFill>
                  <a:srgbClr val="FF0000"/>
                </a:solidFill>
              </a:rPr>
              <a:t>125 mg/L</a:t>
            </a:r>
            <a:r>
              <a:rPr lang="en-US" dirty="0" smtClean="0"/>
              <a:t>,</a:t>
            </a:r>
          </a:p>
          <a:p>
            <a:r>
              <a:rPr lang="en-US" dirty="0" smtClean="0"/>
              <a:t> Indicating </a:t>
            </a:r>
            <a:r>
              <a:rPr lang="en-US" dirty="0"/>
              <a:t>a strong correlation with disease severity and prognosis (</a:t>
            </a:r>
            <a:r>
              <a:rPr lang="en-US" dirty="0" err="1">
                <a:hlinkClick r:id="rId2"/>
              </a:rPr>
              <a:t>Ruan</a:t>
            </a:r>
            <a:r>
              <a:rPr lang="en-US" dirty="0">
                <a:hlinkClick r:id="rId2"/>
              </a:rPr>
              <a:t> et al., </a:t>
            </a:r>
            <a:r>
              <a:rPr lang="en-US" dirty="0" smtClean="0">
                <a:hlinkClick r:id="rId2"/>
              </a:rPr>
              <a:t>2020</a:t>
            </a:r>
            <a:r>
              <a:rPr lang="en-US" dirty="0" smtClean="0"/>
              <a:t>)</a:t>
            </a:r>
          </a:p>
          <a:p>
            <a:r>
              <a:rPr lang="en-US" dirty="0" smtClean="0"/>
              <a:t>Increased ESR</a:t>
            </a:r>
          </a:p>
          <a:p>
            <a:r>
              <a:rPr lang="en-US" dirty="0" smtClean="0"/>
              <a:t>Increased </a:t>
            </a:r>
            <a:r>
              <a:rPr lang="en-US" dirty="0" err="1" smtClean="0"/>
              <a:t>Procalcitonin</a:t>
            </a:r>
            <a:r>
              <a:rPr lang="en-US" dirty="0" smtClean="0"/>
              <a:t> in secondary bacterial infection </a:t>
            </a:r>
            <a:endParaRPr lang="en-US" dirty="0"/>
          </a:p>
        </p:txBody>
      </p:sp>
    </p:spTree>
    <p:extLst>
      <p:ext uri="{BB962C8B-B14F-4D97-AF65-F5344CB8AC3E}">
        <p14:creationId xmlns:p14="http://schemas.microsoft.com/office/powerpoint/2010/main" val="3356171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Other predictors of poor outcome</a:t>
            </a:r>
          </a:p>
        </p:txBody>
      </p:sp>
      <p:sp>
        <p:nvSpPr>
          <p:cNvPr id="3" name="Content Placeholder 2"/>
          <p:cNvSpPr>
            <a:spLocks noGrp="1"/>
          </p:cNvSpPr>
          <p:nvPr>
            <p:ph idx="1"/>
          </p:nvPr>
        </p:nvSpPr>
        <p:spPr>
          <a:xfrm>
            <a:off x="838199" y="1825624"/>
            <a:ext cx="10643647" cy="4594029"/>
          </a:xfrm>
        </p:spPr>
        <p:txBody>
          <a:bodyPr>
            <a:normAutofit/>
          </a:bodyPr>
          <a:lstStyle/>
          <a:p>
            <a:r>
              <a:rPr lang="en-US" dirty="0"/>
              <a:t>S</a:t>
            </a:r>
            <a:r>
              <a:rPr lang="en-US" dirty="0" smtClean="0"/>
              <a:t>erum levels of ferritin </a:t>
            </a:r>
          </a:p>
          <a:p>
            <a:r>
              <a:rPr lang="en-US" dirty="0" smtClean="0"/>
              <a:t>lactate dehydrogenase (LDH). </a:t>
            </a:r>
          </a:p>
          <a:p>
            <a:r>
              <a:rPr lang="en-US" dirty="0" smtClean="0">
                <a:solidFill>
                  <a:srgbClr val="FF0000"/>
                </a:solidFill>
              </a:rPr>
              <a:t>Elevated ferritin </a:t>
            </a:r>
            <a:r>
              <a:rPr lang="en-US" dirty="0" smtClean="0">
                <a:solidFill>
                  <a:srgbClr val="00B050"/>
                </a:solidFill>
              </a:rPr>
              <a:t>levels due to </a:t>
            </a:r>
            <a:r>
              <a:rPr lang="en-US" dirty="0" smtClean="0"/>
              <a:t>:</a:t>
            </a:r>
          </a:p>
          <a:p>
            <a:r>
              <a:rPr lang="en-US" dirty="0" smtClean="0"/>
              <a:t>Secondary haemophagocytic lymphohistiocytosis (</a:t>
            </a:r>
            <a:r>
              <a:rPr lang="en-US" dirty="0" smtClean="0">
                <a:solidFill>
                  <a:srgbClr val="FF0000"/>
                </a:solidFill>
              </a:rPr>
              <a:t>sHLH</a:t>
            </a:r>
            <a:r>
              <a:rPr lang="en-US" dirty="0" smtClean="0"/>
              <a:t>)</a:t>
            </a:r>
          </a:p>
          <a:p>
            <a:r>
              <a:rPr lang="en-US" dirty="0" smtClean="0">
                <a:solidFill>
                  <a:srgbClr val="FF0000"/>
                </a:solidFill>
              </a:rPr>
              <a:t>Cytokine storm syndrome </a:t>
            </a:r>
            <a:r>
              <a:rPr lang="en-US" dirty="0" smtClean="0"/>
              <a:t>have been reported in severe COVID-19 patients.</a:t>
            </a:r>
          </a:p>
          <a:p>
            <a:r>
              <a:rPr lang="en-US" dirty="0" smtClean="0"/>
              <a:t> Based on body temperature, organomegaly, blood cell </a:t>
            </a:r>
            <a:r>
              <a:rPr lang="en-US" dirty="0" smtClean="0">
                <a:solidFill>
                  <a:srgbClr val="00B050"/>
                </a:solidFill>
              </a:rPr>
              <a:t>cytopenia</a:t>
            </a:r>
            <a:r>
              <a:rPr lang="en-US" dirty="0" smtClean="0"/>
              <a:t>, </a:t>
            </a:r>
            <a:r>
              <a:rPr lang="en-US" dirty="0" smtClean="0">
                <a:solidFill>
                  <a:srgbClr val="7030A0"/>
                </a:solidFill>
              </a:rPr>
              <a:t>triglycerides</a:t>
            </a:r>
            <a:r>
              <a:rPr lang="en-US" dirty="0" smtClean="0"/>
              <a:t>, </a:t>
            </a:r>
            <a:r>
              <a:rPr lang="en-US" dirty="0" smtClean="0">
                <a:solidFill>
                  <a:srgbClr val="0070C0"/>
                </a:solidFill>
              </a:rPr>
              <a:t>fibrinogen,</a:t>
            </a:r>
            <a:r>
              <a:rPr lang="en-US" dirty="0" smtClean="0"/>
              <a:t> </a:t>
            </a:r>
            <a:r>
              <a:rPr lang="en-US" dirty="0" smtClean="0">
                <a:solidFill>
                  <a:srgbClr val="FF0000"/>
                </a:solidFill>
              </a:rPr>
              <a:t>AST</a:t>
            </a:r>
            <a:r>
              <a:rPr lang="en-US" dirty="0" smtClean="0"/>
              <a:t> and </a:t>
            </a:r>
            <a:r>
              <a:rPr lang="en-US" dirty="0" smtClean="0">
                <a:solidFill>
                  <a:srgbClr val="00B050"/>
                </a:solidFill>
              </a:rPr>
              <a:t>ferritin</a:t>
            </a:r>
            <a:r>
              <a:rPr lang="en-US" dirty="0" smtClean="0"/>
              <a:t> levels, a predictive H-score has been proposed to estimate the risk of developing</a:t>
            </a:r>
            <a:r>
              <a:rPr lang="en-US" dirty="0" smtClean="0">
                <a:solidFill>
                  <a:srgbClr val="FF0000"/>
                </a:solidFill>
              </a:rPr>
              <a:t>( HLHs) </a:t>
            </a:r>
            <a:r>
              <a:rPr lang="en-US" dirty="0" smtClean="0"/>
              <a:t>(</a:t>
            </a:r>
            <a:r>
              <a:rPr lang="en-US" dirty="0" smtClean="0">
                <a:hlinkClick r:id="rId2"/>
              </a:rPr>
              <a:t>Mehta et al., 2020</a:t>
            </a:r>
            <a:r>
              <a:rPr lang="en-US" dirty="0" smtClean="0"/>
              <a:t>)</a:t>
            </a:r>
          </a:p>
          <a:p>
            <a:endParaRPr lang="en-US" dirty="0"/>
          </a:p>
        </p:txBody>
      </p:sp>
    </p:spTree>
    <p:extLst>
      <p:ext uri="{BB962C8B-B14F-4D97-AF65-F5344CB8AC3E}">
        <p14:creationId xmlns:p14="http://schemas.microsoft.com/office/powerpoint/2010/main" val="4144042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Angiotensin-converting enzyme polymorphism (ACE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The angiotensin-converting 1 (ACE1) enzyme is characterized by a </a:t>
            </a:r>
            <a:r>
              <a:rPr lang="en-US" dirty="0">
                <a:solidFill>
                  <a:srgbClr val="00B050"/>
                </a:solidFill>
              </a:rPr>
              <a:t>genetic deletion/insertion (D/I) polymorphism in intron 16</a:t>
            </a:r>
            <a:r>
              <a:rPr lang="en-US" dirty="0"/>
              <a:t>, </a:t>
            </a:r>
            <a:r>
              <a:rPr lang="en-US" dirty="0" smtClean="0"/>
              <a:t>alterations </a:t>
            </a:r>
            <a:r>
              <a:rPr lang="en-US" dirty="0"/>
              <a:t>in circulating </a:t>
            </a:r>
            <a:r>
              <a:rPr lang="en-US" dirty="0" smtClean="0"/>
              <a:t>,tissue </a:t>
            </a:r>
            <a:r>
              <a:rPr lang="en-US" dirty="0"/>
              <a:t>concentrations of ACE,” </a:t>
            </a:r>
            <a:endParaRPr lang="en-US" dirty="0" smtClean="0"/>
          </a:p>
          <a:p>
            <a:r>
              <a:rPr lang="en-US" dirty="0"/>
              <a:t>D</a:t>
            </a:r>
            <a:r>
              <a:rPr lang="en-US" dirty="0" smtClean="0"/>
              <a:t>ifferences </a:t>
            </a:r>
            <a:r>
              <a:rPr lang="en-US" dirty="0"/>
              <a:t>in </a:t>
            </a:r>
            <a:r>
              <a:rPr lang="en-US" dirty="0" smtClean="0"/>
              <a:t>COVID-19 </a:t>
            </a:r>
            <a:r>
              <a:rPr lang="en-US" dirty="0"/>
              <a:t>among continental European countries might in part be due to D/I genotype distribution variability.</a:t>
            </a:r>
          </a:p>
          <a:p>
            <a:r>
              <a:rPr lang="en-US" dirty="0"/>
              <a:t>Comparing </a:t>
            </a:r>
            <a:r>
              <a:rPr lang="en-US" dirty="0" smtClean="0"/>
              <a:t>25 </a:t>
            </a:r>
            <a:r>
              <a:rPr lang="en-US" dirty="0"/>
              <a:t>European </a:t>
            </a:r>
            <a:r>
              <a:rPr lang="en-US" dirty="0" smtClean="0"/>
              <a:t>countries COVID-19 </a:t>
            </a:r>
            <a:r>
              <a:rPr lang="en-US" dirty="0"/>
              <a:t>prevalence and mortality, the </a:t>
            </a:r>
            <a:r>
              <a:rPr lang="en-US" dirty="0" smtClean="0"/>
              <a:t>a </a:t>
            </a:r>
            <a:r>
              <a:rPr lang="en-US" dirty="0"/>
              <a:t>correlation between prevalence of COVID-19 and </a:t>
            </a:r>
            <a:r>
              <a:rPr lang="en-US" dirty="0">
                <a:solidFill>
                  <a:srgbClr val="00B050"/>
                </a:solidFill>
              </a:rPr>
              <a:t>ACE D</a:t>
            </a:r>
            <a:r>
              <a:rPr lang="en-US" dirty="0"/>
              <a:t> allele frequency. </a:t>
            </a:r>
            <a:endParaRPr lang="en-US" dirty="0" smtClean="0"/>
          </a:p>
          <a:p>
            <a:r>
              <a:rPr lang="en-US" dirty="0" smtClean="0"/>
              <a:t>Frequency </a:t>
            </a:r>
            <a:r>
              <a:rPr lang="en-US" dirty="0"/>
              <a:t>of the ACE1 D-allele </a:t>
            </a:r>
            <a:r>
              <a:rPr lang="en-US" dirty="0" smtClean="0"/>
              <a:t>38</a:t>
            </a:r>
            <a:r>
              <a:rPr lang="en-US" dirty="0"/>
              <a:t>% of the variability of disease prevalence, </a:t>
            </a:r>
            <a:endParaRPr lang="en-US" dirty="0" smtClean="0"/>
          </a:p>
          <a:p>
            <a:r>
              <a:rPr lang="en-US" dirty="0" smtClean="0">
                <a:solidFill>
                  <a:srgbClr val="FF0000"/>
                </a:solidFill>
              </a:rPr>
              <a:t>“</a:t>
            </a:r>
            <a:r>
              <a:rPr lang="en-US" dirty="0">
                <a:solidFill>
                  <a:srgbClr val="FF0000"/>
                </a:solidFill>
              </a:rPr>
              <a:t>ACE1 D/I polymorphism </a:t>
            </a:r>
            <a:r>
              <a:rPr lang="en-US" dirty="0"/>
              <a:t>may be regarded as a </a:t>
            </a:r>
            <a:r>
              <a:rPr lang="en-US" dirty="0">
                <a:solidFill>
                  <a:srgbClr val="FF0000"/>
                </a:solidFill>
              </a:rPr>
              <a:t>confounder</a:t>
            </a:r>
            <a:r>
              <a:rPr lang="en-US" dirty="0"/>
              <a:t> in the spread of COVID-19 and the outcome of the infection in various European populations.”</a:t>
            </a:r>
          </a:p>
          <a:p>
            <a:endParaRPr lang="en-US" dirty="0"/>
          </a:p>
        </p:txBody>
      </p:sp>
    </p:spTree>
    <p:extLst>
      <p:ext uri="{BB962C8B-B14F-4D97-AF65-F5344CB8AC3E}">
        <p14:creationId xmlns:p14="http://schemas.microsoft.com/office/powerpoint/2010/main" val="276315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Laboratory changes in Covid -19</a:t>
            </a:r>
            <a:endParaRPr lang="en-US" b="1" dirty="0">
              <a:solidFill>
                <a:srgbClr val="FF0000"/>
              </a:solidFill>
            </a:endParaRPr>
          </a:p>
        </p:txBody>
      </p:sp>
      <p:pic>
        <p:nvPicPr>
          <p:cNvPr id="1026" name="Picture 2" descr="https://ars.els-cdn.com/content/image/1-s2.0-S0009898120303405-gr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2452" y="2528543"/>
            <a:ext cx="9650896" cy="294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42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Targeting of ACE2 by SARS-CoV-2 results in angiotensin dysregulation, innate and adaptive immune pathway activation, and hypercoagulation to result in organ injury and AKI associated with COVID-19.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110" y="6319384"/>
            <a:ext cx="2720445" cy="3168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8" y="979304"/>
            <a:ext cx="11301411"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328566" y="5972308"/>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Daniel Batlle et al. JASN 2020;31:1380-1383</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©2020 by American Society of Nephrology</a:t>
            </a:r>
          </a:p>
        </p:txBody>
      </p:sp>
    </p:spTree>
    <p:extLst>
      <p:ext uri="{BB962C8B-B14F-4D97-AF65-F5344CB8AC3E}">
        <p14:creationId xmlns:p14="http://schemas.microsoft.com/office/powerpoint/2010/main" val="4158615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Abnormal </a:t>
            </a:r>
            <a:r>
              <a:rPr lang="en-US" b="1" dirty="0">
                <a:solidFill>
                  <a:srgbClr val="FF0000"/>
                </a:solidFill>
              </a:rPr>
              <a:t>troponin</a:t>
            </a:r>
          </a:p>
        </p:txBody>
      </p:sp>
      <p:sp>
        <p:nvSpPr>
          <p:cNvPr id="3" name="Content Placeholder 2"/>
          <p:cNvSpPr>
            <a:spLocks noGrp="1"/>
          </p:cNvSpPr>
          <p:nvPr>
            <p:ph idx="1"/>
          </p:nvPr>
        </p:nvSpPr>
        <p:spPr/>
        <p:txBody>
          <a:bodyPr>
            <a:normAutofit fontScale="92500" lnSpcReduction="10000"/>
          </a:bodyPr>
          <a:lstStyle/>
          <a:p>
            <a:r>
              <a:rPr lang="en-US" dirty="0"/>
              <a:t>Given the frequency and nonspecific nature of </a:t>
            </a:r>
            <a:r>
              <a:rPr lang="en-US" dirty="0" smtClean="0"/>
              <a:t>results </a:t>
            </a:r>
            <a:r>
              <a:rPr lang="en-US" dirty="0"/>
              <a:t>among patients with COVID-19 </a:t>
            </a:r>
            <a:r>
              <a:rPr lang="en-US" dirty="0" smtClean="0"/>
              <a:t>infection</a:t>
            </a:r>
          </a:p>
          <a:p>
            <a:endParaRPr lang="en-US" dirty="0" smtClean="0"/>
          </a:p>
          <a:p>
            <a:r>
              <a:rPr lang="en-US" dirty="0" smtClean="0"/>
              <a:t> Clinicians </a:t>
            </a:r>
            <a:r>
              <a:rPr lang="en-US" dirty="0"/>
              <a:t>are advised to only measure troponin if the diagnosis of acute </a:t>
            </a:r>
            <a:r>
              <a:rPr lang="en-US" dirty="0" smtClean="0"/>
              <a:t>myocardial injury</a:t>
            </a:r>
          </a:p>
          <a:p>
            <a:r>
              <a:rPr lang="en-US" dirty="0" smtClean="0"/>
              <a:t> Being </a:t>
            </a:r>
            <a:r>
              <a:rPr lang="en-US" dirty="0"/>
              <a:t>considered on clinical grounds, and an </a:t>
            </a:r>
            <a:r>
              <a:rPr lang="en-US" dirty="0">
                <a:solidFill>
                  <a:srgbClr val="FF0000"/>
                </a:solidFill>
              </a:rPr>
              <a:t>abnormal troponin </a:t>
            </a:r>
            <a:r>
              <a:rPr lang="en-US" dirty="0"/>
              <a:t>should not be considered evidence for an acute MI without corroborating evidence,” </a:t>
            </a:r>
            <a:r>
              <a:rPr lang="en-US" dirty="0" smtClean="0"/>
              <a:t>similar for </a:t>
            </a:r>
            <a:r>
              <a:rPr lang="en-US" dirty="0">
                <a:solidFill>
                  <a:srgbClr val="00B050"/>
                </a:solidFill>
              </a:rPr>
              <a:t>BNP</a:t>
            </a:r>
            <a:r>
              <a:rPr lang="en-US" dirty="0"/>
              <a:t> or NT-</a:t>
            </a:r>
            <a:r>
              <a:rPr lang="en-US" dirty="0" err="1"/>
              <a:t>proBNP</a:t>
            </a:r>
            <a:r>
              <a:rPr lang="en-US" dirty="0" smtClean="0"/>
              <a:t>.</a:t>
            </a:r>
          </a:p>
          <a:p>
            <a:r>
              <a:rPr lang="en-US" dirty="0"/>
              <a:t>Elevated cardiac troponin I levels indicating heart injury</a:t>
            </a:r>
            <a:r>
              <a:rPr lang="en-US" dirty="0">
                <a:solidFill>
                  <a:srgbClr val="7030A0"/>
                </a:solidFill>
              </a:rPr>
              <a:t>(Cardiomyopathy</a:t>
            </a:r>
            <a:r>
              <a:rPr lang="en-US" dirty="0"/>
              <a:t>) were also predictive of mortality in critically ill patients (</a:t>
            </a:r>
            <a:r>
              <a:rPr lang="en-US" dirty="0">
                <a:hlinkClick r:id="rId2"/>
              </a:rPr>
              <a:t>Lippi et al., 2020</a:t>
            </a:r>
            <a:endParaRPr lang="en-US" dirty="0"/>
          </a:p>
          <a:p>
            <a:pPr marL="0" indent="0">
              <a:buNone/>
            </a:pPr>
            <a:r>
              <a:rPr lang="en-US" dirty="0">
                <a:hlinkClick r:id="rId2"/>
              </a:rPr>
              <a:t>     Wang et al., 2020a</a:t>
            </a:r>
            <a:endParaRPr lang="en-US" dirty="0"/>
          </a:p>
          <a:p>
            <a:endParaRPr lang="en-US" dirty="0"/>
          </a:p>
        </p:txBody>
      </p:sp>
    </p:spTree>
    <p:extLst>
      <p:ext uri="{BB962C8B-B14F-4D97-AF65-F5344CB8AC3E}">
        <p14:creationId xmlns:p14="http://schemas.microsoft.com/office/powerpoint/2010/main" val="2079786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6" y="136525"/>
            <a:ext cx="10681253" cy="797753"/>
          </a:xfrm>
        </p:spPr>
        <p:txBody>
          <a:bodyPr/>
          <a:lstStyle/>
          <a:p>
            <a:r>
              <a:rPr lang="en-US" b="1" dirty="0" err="1" smtClean="0">
                <a:solidFill>
                  <a:srgbClr val="FF0000"/>
                </a:solidFill>
              </a:rPr>
              <a:t>Multiorgan</a:t>
            </a:r>
            <a:r>
              <a:rPr lang="en-US" b="1" dirty="0" smtClean="0">
                <a:solidFill>
                  <a:srgbClr val="FF0000"/>
                </a:solidFill>
              </a:rPr>
              <a:t> failure (MOF)</a:t>
            </a:r>
            <a:endParaRPr lang="en-US" b="1" dirty="0">
              <a:solidFill>
                <a:srgbClr val="FF0000"/>
              </a:solidFill>
            </a:endParaRPr>
          </a:p>
        </p:txBody>
      </p:sp>
      <p:sp>
        <p:nvSpPr>
          <p:cNvPr id="3" name="Content Placeholder 2"/>
          <p:cNvSpPr>
            <a:spLocks noGrp="1"/>
          </p:cNvSpPr>
          <p:nvPr>
            <p:ph idx="1"/>
          </p:nvPr>
        </p:nvSpPr>
        <p:spPr>
          <a:xfrm>
            <a:off x="838200" y="1113182"/>
            <a:ext cx="10515600" cy="5585791"/>
          </a:xfrm>
        </p:spPr>
        <p:txBody>
          <a:bodyPr>
            <a:normAutofit fontScale="85000" lnSpcReduction="20000"/>
          </a:bodyPr>
          <a:lstStyle/>
          <a:p>
            <a:r>
              <a:rPr lang="en-US" dirty="0"/>
              <a:t>Biomarkers of cardiac and muscle injury were elevated in patients with both severe and fatal COVID-19. </a:t>
            </a:r>
            <a:endParaRPr lang="en-US" dirty="0" smtClean="0"/>
          </a:p>
          <a:p>
            <a:endParaRPr lang="en-US" dirty="0" smtClean="0"/>
          </a:p>
          <a:p>
            <a:r>
              <a:rPr lang="en-US" dirty="0" smtClean="0"/>
              <a:t>Patients </a:t>
            </a:r>
            <a:r>
              <a:rPr lang="en-US" dirty="0"/>
              <a:t>who died had significantly elevated cardiac troponin levels at presentation </a:t>
            </a:r>
            <a:r>
              <a:rPr lang="en-US" dirty="0" smtClean="0"/>
              <a:t>32.7 </a:t>
            </a:r>
            <a:r>
              <a:rPr lang="en-US" dirty="0"/>
              <a:t>ng/L), thus suggesting potential for viral myocarditis, </a:t>
            </a:r>
            <a:endParaRPr lang="en-US" dirty="0" smtClean="0"/>
          </a:p>
          <a:p>
            <a:pPr marL="0" indent="0">
              <a:buNone/>
            </a:pPr>
            <a:endParaRPr lang="en-US" dirty="0" smtClean="0"/>
          </a:p>
          <a:p>
            <a:r>
              <a:rPr lang="en-US" dirty="0" smtClean="0"/>
              <a:t>Cardiac </a:t>
            </a:r>
            <a:r>
              <a:rPr lang="en-US" dirty="0"/>
              <a:t>injury from progression towards multiple organ failure (MOF), as well as secondary cardiac injury from organ targeted pathologies (e.g. renal or liver failure). </a:t>
            </a:r>
            <a:endParaRPr lang="en-US" dirty="0" smtClean="0"/>
          </a:p>
          <a:p>
            <a:endParaRPr lang="en-US" dirty="0" smtClean="0"/>
          </a:p>
          <a:p>
            <a:r>
              <a:rPr lang="en-US" dirty="0" smtClean="0"/>
              <a:t>Combined </a:t>
            </a:r>
            <a:r>
              <a:rPr lang="en-US" dirty="0"/>
              <a:t>with significant elevations in liver enzymes (alanine aminotransferase and aspartate aminotransferase), renal biomarkers (blood urea nitrogen, creatinine), and coagulation measures, </a:t>
            </a:r>
            <a:endParaRPr lang="en-US" dirty="0" smtClean="0"/>
          </a:p>
          <a:p>
            <a:endParaRPr lang="en-US" dirty="0" smtClean="0"/>
          </a:p>
          <a:p>
            <a:r>
              <a:rPr lang="en-US" dirty="0" smtClean="0"/>
              <a:t>MOF </a:t>
            </a:r>
            <a:r>
              <a:rPr lang="en-US" dirty="0"/>
              <a:t>becomes very apparent in patients who develop the severe form of the disease, even </a:t>
            </a:r>
            <a:r>
              <a:rPr lang="en-US" dirty="0" err="1" smtClean="0"/>
              <a:t>withithin</a:t>
            </a:r>
            <a:r>
              <a:rPr lang="en-US" dirty="0" smtClean="0"/>
              <a:t>  </a:t>
            </a:r>
            <a:r>
              <a:rPr lang="en-US" dirty="0"/>
              <a:t>laboratory parameters measured primarily at admission.</a:t>
            </a:r>
          </a:p>
        </p:txBody>
      </p:sp>
    </p:spTree>
    <p:extLst>
      <p:ext uri="{BB962C8B-B14F-4D97-AF65-F5344CB8AC3E}">
        <p14:creationId xmlns:p14="http://schemas.microsoft.com/office/powerpoint/2010/main" val="2930231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757864" y="79376"/>
            <a:ext cx="729985" cy="37151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r>
              <a:rPr lang="en-US" altLang="en-US">
                <a:solidFill>
                  <a:srgbClr val="FFFFFF"/>
                </a:solidFill>
              </a:rPr>
              <a:t>Fig. 6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98549"/>
            <a:ext cx="12192000" cy="55260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a:t>EClinicalMedicine</a:t>
            </a:r>
            <a:r>
              <a:rPr lang="en-US" altLang="en-US" sz="900"/>
              <a:t> DOI: (10.1016/j.eclinm.2020.100554) </a:t>
            </a:r>
          </a:p>
        </p:txBody>
      </p:sp>
      <p:sp>
        <p:nvSpPr>
          <p:cNvPr id="4100" name="Text Box 4"/>
          <p:cNvSpPr txBox="1">
            <a:spLocks noChangeArrowheads="1"/>
          </p:cNvSpPr>
          <p:nvPr/>
        </p:nvSpPr>
        <p:spPr bwMode="auto">
          <a:xfrm>
            <a:off x="2476500" y="6624639"/>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a:t>Copyright © 2020 The Author(s)</a:t>
            </a:r>
            <a:r>
              <a:rPr lang="en-US" altLang="en-US" sz="900">
                <a:hlinkClick r:id="rId4"/>
              </a:rPr>
              <a:t> Terms and Conditions</a:t>
            </a:r>
          </a:p>
        </p:txBody>
      </p:sp>
      <p:pic>
        <p:nvPicPr>
          <p:cNvPr id="4101" name="Picture 5" descr="../mnt/ssd/na101/home/literatum/servers/F/web122/resin/webapps/marlin/templates/jsp/_style2/_marlin/_lancet/images/elsavierLogoBlk.jpg"/>
          <p:cNvPicPr>
            <a:picLocks noChangeAspect="1" noChangeArrowheads="1"/>
          </p:cNvPicPr>
          <p:nvPr/>
        </p:nvPicPr>
        <p:blipFill>
          <a:blip r:link="rId5" cstate="print">
            <a:extLst>
              <a:ext uri="{28A0092B-C50C-407E-A947-70E740481C1C}">
                <a14:useLocalDpi xmlns:a14="http://schemas.microsoft.com/office/drawing/2010/main" val="0"/>
              </a:ext>
            </a:extLst>
          </a:blip>
          <a:srcRect/>
          <a:stretch>
            <a:fillRect/>
          </a:stretch>
        </p:blipFill>
        <p:spPr bwMode="auto">
          <a:xfrm>
            <a:off x="1603376"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89975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Secondary </a:t>
            </a:r>
            <a:r>
              <a:rPr lang="en-US" b="1" dirty="0">
                <a:solidFill>
                  <a:srgbClr val="FF0000"/>
                </a:solidFill>
              </a:rPr>
              <a:t>haemophagocytic lymphohistiocytosis (sHLH),</a:t>
            </a:r>
          </a:p>
        </p:txBody>
      </p:sp>
      <p:sp>
        <p:nvSpPr>
          <p:cNvPr id="3" name="Content Placeholder 2"/>
          <p:cNvSpPr>
            <a:spLocks noGrp="1"/>
          </p:cNvSpPr>
          <p:nvPr>
            <p:ph idx="1"/>
          </p:nvPr>
        </p:nvSpPr>
        <p:spPr/>
        <p:txBody>
          <a:bodyPr>
            <a:normAutofit lnSpcReduction="10000"/>
          </a:bodyPr>
          <a:lstStyle/>
          <a:p>
            <a:r>
              <a:rPr lang="en-US" dirty="0" smtClean="0"/>
              <a:t>less recognized </a:t>
            </a:r>
            <a:r>
              <a:rPr lang="en-US" dirty="0"/>
              <a:t>entity, most commonly triggered by </a:t>
            </a:r>
            <a:r>
              <a:rPr lang="en-US" dirty="0">
                <a:solidFill>
                  <a:srgbClr val="FF0000"/>
                </a:solidFill>
              </a:rPr>
              <a:t>viral infections</a:t>
            </a:r>
            <a:r>
              <a:rPr lang="en-US" dirty="0"/>
              <a:t>.</a:t>
            </a:r>
          </a:p>
          <a:p>
            <a:r>
              <a:rPr lang="en-US" dirty="0" smtClean="0"/>
              <a:t>sHLH </a:t>
            </a:r>
            <a:r>
              <a:rPr lang="en-US" dirty="0"/>
              <a:t>is </a:t>
            </a:r>
            <a:r>
              <a:rPr lang="en-US" dirty="0" smtClean="0"/>
              <a:t>hyper inflammatory </a:t>
            </a:r>
            <a:r>
              <a:rPr lang="en-US" dirty="0"/>
              <a:t>syndrome characterized by a fulminant and fatal </a:t>
            </a:r>
            <a:r>
              <a:rPr lang="en-US" dirty="0" smtClean="0">
                <a:solidFill>
                  <a:srgbClr val="FF0000"/>
                </a:solidFill>
              </a:rPr>
              <a:t>hyper cytokinaemia </a:t>
            </a:r>
            <a:r>
              <a:rPr lang="en-US" dirty="0"/>
              <a:t>with </a:t>
            </a:r>
            <a:r>
              <a:rPr lang="en-US" dirty="0">
                <a:solidFill>
                  <a:srgbClr val="FF0000"/>
                </a:solidFill>
              </a:rPr>
              <a:t>multiorgan failure</a:t>
            </a:r>
            <a:r>
              <a:rPr lang="en-US" dirty="0"/>
              <a:t>. </a:t>
            </a:r>
            <a:endParaRPr lang="en-US" dirty="0" smtClean="0"/>
          </a:p>
          <a:p>
            <a:r>
              <a:rPr lang="en-US" dirty="0" smtClean="0"/>
              <a:t>Occurring </a:t>
            </a:r>
            <a:r>
              <a:rPr lang="en-US" dirty="0"/>
              <a:t>in around </a:t>
            </a:r>
            <a:r>
              <a:rPr lang="en-US" dirty="0">
                <a:solidFill>
                  <a:srgbClr val="00B050"/>
                </a:solidFill>
              </a:rPr>
              <a:t>3.7-4.3%</a:t>
            </a:r>
            <a:r>
              <a:rPr lang="en-US" dirty="0"/>
              <a:t> of </a:t>
            </a:r>
            <a:r>
              <a:rPr lang="en-US" dirty="0" smtClean="0"/>
              <a:t>sepsis, it </a:t>
            </a:r>
            <a:r>
              <a:rPr lang="en-US" dirty="0"/>
              <a:t>is clinically suspected in sepsis cases presenting with </a:t>
            </a:r>
            <a:endParaRPr lang="en-US" dirty="0" smtClean="0"/>
          </a:p>
          <a:p>
            <a:r>
              <a:rPr lang="en-US" dirty="0" smtClean="0"/>
              <a:t>unremitting </a:t>
            </a:r>
            <a:r>
              <a:rPr lang="en-US" dirty="0"/>
              <a:t>fever, </a:t>
            </a:r>
            <a:r>
              <a:rPr lang="en-US" dirty="0" err="1" smtClean="0">
                <a:solidFill>
                  <a:srgbClr val="7030A0"/>
                </a:solidFill>
              </a:rPr>
              <a:t>cytopenias</a:t>
            </a:r>
            <a:r>
              <a:rPr lang="en-US" dirty="0" smtClean="0"/>
              <a:t> ,</a:t>
            </a:r>
            <a:r>
              <a:rPr lang="en-US" dirty="0" smtClean="0">
                <a:solidFill>
                  <a:srgbClr val="0070C0"/>
                </a:solidFill>
              </a:rPr>
              <a:t>hyper ferritinemia</a:t>
            </a:r>
            <a:r>
              <a:rPr lang="en-US" dirty="0"/>
              <a:t>; </a:t>
            </a:r>
            <a:r>
              <a:rPr lang="en-US" dirty="0">
                <a:solidFill>
                  <a:srgbClr val="FF0000"/>
                </a:solidFill>
              </a:rPr>
              <a:t>pulmonary involvement</a:t>
            </a:r>
            <a:r>
              <a:rPr lang="en-US" dirty="0"/>
              <a:t> (including ARDS) occurs in approximately 50% of patients</a:t>
            </a:r>
            <a:r>
              <a:rPr lang="en-US" dirty="0" smtClean="0"/>
              <a:t>.</a:t>
            </a:r>
          </a:p>
          <a:p>
            <a:r>
              <a:rPr lang="en-US" dirty="0" smtClean="0"/>
              <a:t>As </a:t>
            </a:r>
            <a:r>
              <a:rPr lang="en-US" dirty="0">
                <a:solidFill>
                  <a:srgbClr val="0070C0"/>
                </a:solidFill>
              </a:rPr>
              <a:t>sHLH </a:t>
            </a:r>
            <a:r>
              <a:rPr lang="en-US" dirty="0"/>
              <a:t>and </a:t>
            </a:r>
            <a:r>
              <a:rPr lang="en-US" dirty="0">
                <a:solidFill>
                  <a:srgbClr val="FF0000"/>
                </a:solidFill>
              </a:rPr>
              <a:t>cytokine storm syndrome </a:t>
            </a:r>
            <a:r>
              <a:rPr lang="en-US" dirty="0"/>
              <a:t>have a similar </a:t>
            </a:r>
            <a:r>
              <a:rPr lang="en-US" dirty="0" smtClean="0"/>
              <a:t>clinical and laboratory findings</a:t>
            </a:r>
            <a:endParaRPr lang="en-US" dirty="0"/>
          </a:p>
          <a:p>
            <a:endParaRPr lang="en-US" dirty="0"/>
          </a:p>
        </p:txBody>
      </p:sp>
    </p:spTree>
    <p:extLst>
      <p:ext uri="{BB962C8B-B14F-4D97-AF65-F5344CB8AC3E}">
        <p14:creationId xmlns:p14="http://schemas.microsoft.com/office/powerpoint/2010/main" val="40702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Secondary </a:t>
            </a:r>
            <a:r>
              <a:rPr lang="en-US" b="1" dirty="0">
                <a:solidFill>
                  <a:srgbClr val="FF0000"/>
                </a:solidFill>
              </a:rPr>
              <a:t>haemophagocytic lymphohistiocytosis (sHLH),</a:t>
            </a:r>
          </a:p>
        </p:txBody>
      </p:sp>
      <p:sp>
        <p:nvSpPr>
          <p:cNvPr id="3" name="Content Placeholder 2"/>
          <p:cNvSpPr>
            <a:spLocks noGrp="1"/>
          </p:cNvSpPr>
          <p:nvPr>
            <p:ph idx="1"/>
          </p:nvPr>
        </p:nvSpPr>
        <p:spPr/>
        <p:txBody>
          <a:bodyPr>
            <a:normAutofit/>
          </a:bodyPr>
          <a:lstStyle/>
          <a:p>
            <a:r>
              <a:rPr lang="en-US" dirty="0" smtClean="0">
                <a:solidFill>
                  <a:srgbClr val="333333"/>
                </a:solidFill>
                <a:latin typeface="Georgia" panose="02040502050405020303" pitchFamily="18" charset="0"/>
              </a:rPr>
              <a:t>(</a:t>
            </a:r>
            <a:r>
              <a:rPr lang="en-US" dirty="0">
                <a:solidFill>
                  <a:srgbClr val="333333"/>
                </a:solidFill>
                <a:latin typeface="Georgia" panose="02040502050405020303" pitchFamily="18" charset="0"/>
              </a:rPr>
              <a:t>HLH) is a severe, life-threatening inflammatory syndrome </a:t>
            </a:r>
            <a:endParaRPr lang="en-US" dirty="0" smtClean="0">
              <a:solidFill>
                <a:srgbClr val="333333"/>
              </a:solidFill>
              <a:latin typeface="Georgia" panose="02040502050405020303" pitchFamily="18" charset="0"/>
            </a:endParaRPr>
          </a:p>
          <a:p>
            <a:r>
              <a:rPr lang="en-US" dirty="0" smtClean="0"/>
              <a:t>aberrant </a:t>
            </a:r>
            <a:r>
              <a:rPr lang="en-US" dirty="0"/>
              <a:t>activation of T cells, </a:t>
            </a:r>
            <a:endParaRPr lang="en-US" dirty="0" smtClean="0"/>
          </a:p>
          <a:p>
            <a:r>
              <a:rPr lang="en-US" dirty="0" smtClean="0"/>
              <a:t>natural </a:t>
            </a:r>
            <a:r>
              <a:rPr lang="en-US" dirty="0"/>
              <a:t>killer (NK) cells, </a:t>
            </a:r>
            <a:endParaRPr lang="en-US" dirty="0" smtClean="0"/>
          </a:p>
          <a:p>
            <a:r>
              <a:rPr lang="en-US" dirty="0" smtClean="0"/>
              <a:t>and </a:t>
            </a:r>
            <a:r>
              <a:rPr lang="en-US" dirty="0"/>
              <a:t>macrophages</a:t>
            </a:r>
            <a:r>
              <a:rPr lang="en-US" dirty="0" smtClean="0">
                <a:solidFill>
                  <a:srgbClr val="333333"/>
                </a:solidFill>
                <a:latin typeface="Georgia" panose="02040502050405020303" pitchFamily="18" charset="0"/>
              </a:rPr>
              <a:t> </a:t>
            </a:r>
          </a:p>
          <a:p>
            <a:r>
              <a:rPr lang="en-US" dirty="0" smtClean="0">
                <a:solidFill>
                  <a:srgbClr val="333333"/>
                </a:solidFill>
                <a:latin typeface="Georgia" panose="02040502050405020303" pitchFamily="18" charset="0"/>
              </a:rPr>
              <a:t>intense </a:t>
            </a:r>
            <a:r>
              <a:rPr lang="en-US" dirty="0">
                <a:solidFill>
                  <a:srgbClr val="333333"/>
                </a:solidFill>
                <a:latin typeface="Georgia" panose="02040502050405020303" pitchFamily="18" charset="0"/>
              </a:rPr>
              <a:t>cytokine release (also known as a “cytokine storm”). </a:t>
            </a:r>
            <a:endParaRPr lang="en-US" dirty="0" smtClean="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r>
              <a:rPr lang="en-US" dirty="0" smtClean="0">
                <a:solidFill>
                  <a:srgbClr val="333333"/>
                </a:solidFill>
                <a:latin typeface="Georgia" panose="02040502050405020303" pitchFamily="18" charset="0"/>
              </a:rPr>
              <a:t>HLH </a:t>
            </a:r>
            <a:r>
              <a:rPr lang="en-US" dirty="0">
                <a:solidFill>
                  <a:srgbClr val="333333"/>
                </a:solidFill>
                <a:latin typeface="Georgia" panose="02040502050405020303" pitchFamily="18" charset="0"/>
              </a:rPr>
              <a:t>is characterized by aggressive course leading to multi-organ failure</a:t>
            </a:r>
            <a:r>
              <a:rPr lang="en-US" dirty="0" smtClean="0">
                <a:solidFill>
                  <a:srgbClr val="333333"/>
                </a:solidFill>
                <a:latin typeface="Georgia" panose="02040502050405020303" pitchFamily="18" charset="0"/>
              </a:rPr>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5897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Secondary </a:t>
            </a:r>
            <a:r>
              <a:rPr lang="en-US" b="1" dirty="0" err="1">
                <a:solidFill>
                  <a:srgbClr val="FF0000"/>
                </a:solidFill>
              </a:rPr>
              <a:t>haemophagocytic</a:t>
            </a:r>
            <a:r>
              <a:rPr lang="en-US" b="1" dirty="0">
                <a:solidFill>
                  <a:srgbClr val="FF0000"/>
                </a:solidFill>
              </a:rPr>
              <a:t> </a:t>
            </a:r>
            <a:r>
              <a:rPr lang="en-US" b="1" dirty="0" err="1">
                <a:solidFill>
                  <a:srgbClr val="FF0000"/>
                </a:solidFill>
              </a:rPr>
              <a:t>lymphohistiocytosis</a:t>
            </a:r>
            <a:r>
              <a:rPr lang="en-US" b="1" dirty="0">
                <a:solidFill>
                  <a:srgbClr val="FF0000"/>
                </a:solidFill>
              </a:rPr>
              <a:t> (</a:t>
            </a:r>
            <a:r>
              <a:rPr lang="en-US" b="1" dirty="0" err="1">
                <a:solidFill>
                  <a:srgbClr val="FF0000"/>
                </a:solidFill>
              </a:rPr>
              <a:t>sHLH</a:t>
            </a:r>
            <a:r>
              <a:rPr lang="en-US" b="1" dirty="0">
                <a:solidFill>
                  <a:srgbClr val="FF0000"/>
                </a:solidFill>
              </a:rPr>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rgbClr val="333333"/>
                </a:solidFill>
                <a:latin typeface="Georgia" panose="02040502050405020303" pitchFamily="18" charset="0"/>
              </a:rPr>
              <a:t>Secondary HLH (which can be triggered by infections, malignancies, </a:t>
            </a:r>
            <a:r>
              <a:rPr lang="en-US" dirty="0" err="1">
                <a:solidFill>
                  <a:srgbClr val="333333"/>
                </a:solidFill>
                <a:latin typeface="Georgia" panose="02040502050405020303" pitchFamily="18" charset="0"/>
              </a:rPr>
              <a:t>Rheumatological</a:t>
            </a:r>
            <a:r>
              <a:rPr lang="en-US" dirty="0">
                <a:solidFill>
                  <a:srgbClr val="333333"/>
                </a:solidFill>
                <a:latin typeface="Georgia" panose="02040502050405020303" pitchFamily="18" charset="0"/>
              </a:rPr>
              <a:t> diseases, or autoimmune/immunodeficiency conditions</a:t>
            </a:r>
            <a:r>
              <a:rPr lang="en-US" dirty="0" smtClean="0">
                <a:solidFill>
                  <a:srgbClr val="333333"/>
                </a:solidFill>
                <a:latin typeface="Georgia" panose="02040502050405020303" pitchFamily="18" charset="0"/>
              </a:rPr>
              <a:t>).</a:t>
            </a:r>
          </a:p>
          <a:p>
            <a:endParaRPr lang="en-US" dirty="0">
              <a:solidFill>
                <a:srgbClr val="333333"/>
              </a:solidFill>
              <a:latin typeface="Georgia" panose="02040502050405020303" pitchFamily="18" charset="0"/>
            </a:endParaRPr>
          </a:p>
          <a:p>
            <a:r>
              <a:rPr lang="en-US" dirty="0">
                <a:solidFill>
                  <a:srgbClr val="333333"/>
                </a:solidFill>
                <a:latin typeface="Georgia" panose="02040502050405020303" pitchFamily="18" charset="0"/>
              </a:rPr>
              <a:t> The pathogenesis of SARS-CoV-2 infection also suggests that HLH or a similar </a:t>
            </a:r>
            <a:r>
              <a:rPr lang="en-US" dirty="0" err="1">
                <a:solidFill>
                  <a:srgbClr val="333333"/>
                </a:solidFill>
                <a:latin typeface="Georgia" panose="02040502050405020303" pitchFamily="18" charset="0"/>
              </a:rPr>
              <a:t>hyperinflammatory</a:t>
            </a:r>
            <a:r>
              <a:rPr lang="en-US" dirty="0">
                <a:solidFill>
                  <a:srgbClr val="333333"/>
                </a:solidFill>
                <a:latin typeface="Georgia" panose="02040502050405020303" pitchFamily="18" charset="0"/>
              </a:rPr>
              <a:t> syndrome is the cause of the severe course of the infection</a:t>
            </a:r>
            <a:r>
              <a:rPr lang="en-US" dirty="0" smtClean="0">
                <a:solidFill>
                  <a:srgbClr val="333333"/>
                </a:solidFill>
                <a:latin typeface="Georgia" panose="02040502050405020303" pitchFamily="18" charset="0"/>
              </a:rPr>
              <a:t>.</a:t>
            </a:r>
          </a:p>
          <a:p>
            <a:r>
              <a:rPr lang="en-US" dirty="0"/>
              <a:t>This excessive auto inflammatory response leads to rapidly progressing multi-organ failure</a:t>
            </a:r>
          </a:p>
          <a:p>
            <a:endParaRPr lang="en-US" dirty="0">
              <a:solidFill>
                <a:srgbClr val="333333"/>
              </a:solidFill>
              <a:latin typeface="Georgia" panose="02040502050405020303" pitchFamily="18" charset="0"/>
            </a:endParaRPr>
          </a:p>
          <a:p>
            <a:r>
              <a:rPr lang="en-US" dirty="0"/>
              <a:t>Bone marrow biopsy, when available, is necessary, since </a:t>
            </a:r>
            <a:r>
              <a:rPr lang="en-US" dirty="0" err="1"/>
              <a:t>hemophagocytosis</a:t>
            </a:r>
            <a:r>
              <a:rPr lang="en-US" dirty="0"/>
              <a:t> in the bone marrow may support the therapy when </a:t>
            </a:r>
            <a:r>
              <a:rPr lang="en-US" dirty="0" smtClean="0"/>
              <a:t>present</a:t>
            </a:r>
          </a:p>
          <a:p>
            <a:r>
              <a:rPr lang="en-US" dirty="0"/>
              <a:t>specifc markers for </a:t>
            </a:r>
            <a:r>
              <a:rPr lang="en-US" dirty="0" smtClean="0"/>
              <a:t>HLH:</a:t>
            </a:r>
            <a:endParaRPr lang="en-US" dirty="0"/>
          </a:p>
          <a:p>
            <a:r>
              <a:rPr lang="en-US" dirty="0"/>
              <a:t>sCD25 as a marker of T cell </a:t>
            </a:r>
            <a:r>
              <a:rPr lang="en-US" dirty="0" smtClean="0"/>
              <a:t>activation</a:t>
            </a:r>
          </a:p>
          <a:p>
            <a:r>
              <a:rPr lang="en-US" dirty="0" smtClean="0"/>
              <a:t> </a:t>
            </a:r>
            <a:r>
              <a:rPr lang="en-US" dirty="0"/>
              <a:t>sCD163 as the marker of </a:t>
            </a:r>
            <a:r>
              <a:rPr lang="en-US" dirty="0" err="1" smtClean="0"/>
              <a:t>hemophagocytosis</a:t>
            </a:r>
            <a:endParaRPr lang="en-US" dirty="0" smtClean="0"/>
          </a:p>
          <a:p>
            <a:endParaRPr lang="en-US" dirty="0"/>
          </a:p>
        </p:txBody>
      </p:sp>
    </p:spTree>
    <p:extLst>
      <p:ext uri="{BB962C8B-B14F-4D97-AF65-F5344CB8AC3E}">
        <p14:creationId xmlns:p14="http://schemas.microsoft.com/office/powerpoint/2010/main" val="3425094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00"/>
                </a:solidFill>
              </a:rPr>
              <a:t>sHLH</a:t>
            </a:r>
            <a:r>
              <a:rPr lang="en-US" b="1" dirty="0" smtClean="0">
                <a:solidFill>
                  <a:srgbClr val="FF0000"/>
                </a:solidFill>
              </a:rPr>
              <a:t> </a:t>
            </a:r>
            <a:r>
              <a:rPr lang="en-US" b="1" dirty="0">
                <a:solidFill>
                  <a:srgbClr val="FF0000"/>
                </a:solidFill>
              </a:rPr>
              <a:t>(</a:t>
            </a:r>
            <a:r>
              <a:rPr lang="en-US" b="1" dirty="0" err="1">
                <a:solidFill>
                  <a:srgbClr val="FF0000"/>
                </a:solidFill>
              </a:rPr>
              <a:t>hemophagocytic</a:t>
            </a:r>
            <a:r>
              <a:rPr lang="en-US" b="1" dirty="0">
                <a:solidFill>
                  <a:srgbClr val="FF0000"/>
                </a:solidFill>
              </a:rPr>
              <a:t> </a:t>
            </a:r>
            <a:r>
              <a:rPr lang="en-US" b="1" dirty="0" err="1">
                <a:solidFill>
                  <a:srgbClr val="FF0000"/>
                </a:solidFill>
              </a:rPr>
              <a:t>lymphohistiocytosis</a:t>
            </a:r>
            <a:r>
              <a:rPr lang="en-US" b="1" dirty="0">
                <a:solidFill>
                  <a:srgbClr val="FF0000"/>
                </a:solidFill>
              </a:rPr>
              <a:t>) </a:t>
            </a:r>
            <a:r>
              <a:rPr lang="en-US" sz="1600" dirty="0"/>
              <a:t>may play a key role in saving lives during the COVID-19 virus pandemic.</a:t>
            </a:r>
          </a:p>
        </p:txBody>
      </p:sp>
      <p:pic>
        <p:nvPicPr>
          <p:cNvPr id="2050" name="Picture 2" descr="Cincinnati children's HLH research points to treatment for COVID-19 cytokine stor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3730" y="1825625"/>
            <a:ext cx="90545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8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Conditions causing HLH</a:t>
            </a:r>
            <a:endParaRPr lang="en-US" b="1" dirty="0">
              <a:solidFill>
                <a:srgbClr val="FF0000"/>
              </a:solidFill>
            </a:endParaRPr>
          </a:p>
        </p:txBody>
      </p:sp>
      <p:sp>
        <p:nvSpPr>
          <p:cNvPr id="3" name="Content Placeholder 2"/>
          <p:cNvSpPr>
            <a:spLocks noGrp="1"/>
          </p:cNvSpPr>
          <p:nvPr>
            <p:ph idx="1"/>
          </p:nvPr>
        </p:nvSpPr>
        <p:spPr/>
        <p:txBody>
          <a:bodyPr/>
          <a:lstStyle/>
          <a:p>
            <a:r>
              <a:rPr lang="en-US" dirty="0"/>
              <a:t> </a:t>
            </a:r>
            <a:r>
              <a:rPr lang="en-US" dirty="0" smtClean="0"/>
              <a:t>Autoimmune/immunodeficiency conditions</a:t>
            </a:r>
          </a:p>
          <a:p>
            <a:r>
              <a:rPr lang="en-US" dirty="0" smtClean="0"/>
              <a:t>Epstein-Barr </a:t>
            </a:r>
            <a:r>
              <a:rPr lang="en-US" dirty="0"/>
              <a:t>virus (EBV) </a:t>
            </a:r>
            <a:endParaRPr lang="en-US" dirty="0" smtClean="0"/>
          </a:p>
          <a:p>
            <a:r>
              <a:rPr lang="en-US" dirty="0" smtClean="0"/>
              <a:t>Herpes </a:t>
            </a:r>
            <a:r>
              <a:rPr lang="en-US" dirty="0"/>
              <a:t>simplex virus (HSV) infections are the most frequent triggers of sHLH</a:t>
            </a:r>
            <a:r>
              <a:rPr lang="en-US" dirty="0" smtClean="0"/>
              <a:t>,</a:t>
            </a:r>
          </a:p>
          <a:p>
            <a:r>
              <a:rPr lang="en-US" dirty="0" smtClean="0"/>
              <a:t> Although </a:t>
            </a:r>
            <a:r>
              <a:rPr lang="en-US" dirty="0"/>
              <a:t>other viruses (e.g., cytomegalovirus, hepatitis A, parvovirus B19, adenovirus, influenza) and pathogens (e.g., bacteria, fungi, parasites) have also been </a:t>
            </a:r>
            <a:r>
              <a:rPr lang="en-US" dirty="0" smtClean="0"/>
              <a:t>implicated.</a:t>
            </a:r>
          </a:p>
          <a:p>
            <a:r>
              <a:rPr lang="en-US" dirty="0"/>
              <a:t>it may be triggered by SARS-CoV-2, which could explain the rapid disease progression observed in some patients</a:t>
            </a:r>
          </a:p>
        </p:txBody>
      </p:sp>
    </p:spTree>
    <p:extLst>
      <p:ext uri="{BB962C8B-B14F-4D97-AF65-F5344CB8AC3E}">
        <p14:creationId xmlns:p14="http://schemas.microsoft.com/office/powerpoint/2010/main" val="2713289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AutoShape 4" descr="C:\Users\DrHosseini\Desktop\hlh.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igure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1817" y="365124"/>
            <a:ext cx="10791983" cy="648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6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Hematological </a:t>
            </a:r>
            <a:r>
              <a:rPr lang="en-US" b="1" dirty="0">
                <a:solidFill>
                  <a:srgbClr val="FF0000"/>
                </a:solidFill>
              </a:rPr>
              <a:t>parameters</a:t>
            </a:r>
          </a:p>
        </p:txBody>
      </p:sp>
      <p:sp>
        <p:nvSpPr>
          <p:cNvPr id="3" name="Content Placeholder 2"/>
          <p:cNvSpPr>
            <a:spLocks noGrp="1"/>
          </p:cNvSpPr>
          <p:nvPr>
            <p:ph idx="1"/>
          </p:nvPr>
        </p:nvSpPr>
        <p:spPr/>
        <p:txBody>
          <a:bodyPr>
            <a:normAutofit fontScale="92500" lnSpcReduction="10000"/>
          </a:bodyPr>
          <a:lstStyle/>
          <a:p>
            <a:r>
              <a:rPr lang="en-US" dirty="0">
                <a:solidFill>
                  <a:srgbClr val="0070C0"/>
                </a:solidFill>
              </a:rPr>
              <a:t>leukopenia</a:t>
            </a:r>
            <a:r>
              <a:rPr lang="en-US" dirty="0"/>
              <a:t> with leukocyte count below </a:t>
            </a:r>
            <a:r>
              <a:rPr lang="en-US" dirty="0">
                <a:solidFill>
                  <a:srgbClr val="7030A0"/>
                </a:solidFill>
              </a:rPr>
              <a:t>4 × 109 /</a:t>
            </a:r>
            <a:r>
              <a:rPr lang="en-US" dirty="0" smtClean="0">
                <a:solidFill>
                  <a:srgbClr val="7030A0"/>
                </a:solidFill>
              </a:rPr>
              <a:t>L </a:t>
            </a:r>
            <a:r>
              <a:rPr lang="en-US" dirty="0" smtClean="0"/>
              <a:t>and</a:t>
            </a:r>
          </a:p>
          <a:p>
            <a:endParaRPr lang="en-US" dirty="0" smtClean="0"/>
          </a:p>
          <a:p>
            <a:r>
              <a:rPr lang="en-US" dirty="0">
                <a:solidFill>
                  <a:srgbClr val="FF0000"/>
                </a:solidFill>
              </a:rPr>
              <a:t>lymphopenia </a:t>
            </a:r>
            <a:r>
              <a:rPr lang="en-US" dirty="0" smtClean="0"/>
              <a:t>lymphocyte </a:t>
            </a:r>
            <a:r>
              <a:rPr lang="en-US" dirty="0"/>
              <a:t>count lower than </a:t>
            </a:r>
            <a:r>
              <a:rPr lang="en-US" dirty="0">
                <a:solidFill>
                  <a:srgbClr val="00B050"/>
                </a:solidFill>
              </a:rPr>
              <a:t>1 × 109 </a:t>
            </a:r>
            <a:r>
              <a:rPr lang="en-US" dirty="0" smtClean="0">
                <a:solidFill>
                  <a:srgbClr val="00B050"/>
                </a:solidFill>
              </a:rPr>
              <a:t>/ L </a:t>
            </a:r>
            <a:r>
              <a:rPr lang="en-US" dirty="0" smtClean="0"/>
              <a:t>is </a:t>
            </a:r>
            <a:r>
              <a:rPr lang="en-US" dirty="0"/>
              <a:t>clearly associated with disease </a:t>
            </a:r>
            <a:r>
              <a:rPr lang="en-US" dirty="0" smtClean="0"/>
              <a:t>severity </a:t>
            </a:r>
            <a:r>
              <a:rPr lang="en-US" dirty="0" smtClean="0">
                <a:solidFill>
                  <a:srgbClr val="7030A0"/>
                </a:solidFill>
              </a:rPr>
              <a:t>Repletion </a:t>
            </a:r>
            <a:r>
              <a:rPr lang="en-US" dirty="0">
                <a:solidFill>
                  <a:srgbClr val="7030A0"/>
                </a:solidFill>
              </a:rPr>
              <a:t>of lymphocytes </a:t>
            </a:r>
            <a:r>
              <a:rPr lang="en-US" dirty="0"/>
              <a:t>may be an important factor for recovery (</a:t>
            </a:r>
            <a:r>
              <a:rPr lang="en-US" dirty="0">
                <a:hlinkClick r:id="rId2"/>
              </a:rPr>
              <a:t>Henry, </a:t>
            </a:r>
            <a:r>
              <a:rPr lang="en-US" dirty="0" smtClean="0">
                <a:hlinkClick r:id="rId2"/>
              </a:rPr>
              <a:t>2020</a:t>
            </a:r>
            <a:r>
              <a:rPr lang="en-US" dirty="0" smtClean="0"/>
              <a:t>)</a:t>
            </a:r>
          </a:p>
          <a:p>
            <a:endParaRPr lang="en-US" dirty="0"/>
          </a:p>
          <a:p>
            <a:r>
              <a:rPr lang="en-US" dirty="0" smtClean="0"/>
              <a:t>Other </a:t>
            </a:r>
            <a:r>
              <a:rPr lang="en-US" dirty="0"/>
              <a:t>blood cells–including white blood cells, </a:t>
            </a:r>
            <a:r>
              <a:rPr lang="en-US" dirty="0">
                <a:solidFill>
                  <a:srgbClr val="7030A0"/>
                </a:solidFill>
              </a:rPr>
              <a:t>neutrophils</a:t>
            </a:r>
            <a:r>
              <a:rPr lang="en-US" dirty="0"/>
              <a:t>, </a:t>
            </a:r>
            <a:r>
              <a:rPr lang="en-US" dirty="0">
                <a:solidFill>
                  <a:srgbClr val="00B050"/>
                </a:solidFill>
              </a:rPr>
              <a:t>eosinophils</a:t>
            </a:r>
            <a:r>
              <a:rPr lang="en-US" dirty="0"/>
              <a:t>, </a:t>
            </a:r>
            <a:r>
              <a:rPr lang="en-US" dirty="0">
                <a:solidFill>
                  <a:srgbClr val="0070C0"/>
                </a:solidFill>
              </a:rPr>
              <a:t>platelets</a:t>
            </a:r>
            <a:r>
              <a:rPr lang="en-US" dirty="0"/>
              <a:t>, </a:t>
            </a:r>
            <a:r>
              <a:rPr lang="en-US" dirty="0" smtClean="0"/>
              <a:t>were </a:t>
            </a:r>
            <a:r>
              <a:rPr lang="en-US" dirty="0"/>
              <a:t>partial predictors in discriminating mild from severe </a:t>
            </a:r>
            <a:r>
              <a:rPr lang="en-US" dirty="0" smtClean="0"/>
              <a:t>COVID-19 </a:t>
            </a:r>
          </a:p>
          <a:p>
            <a:r>
              <a:rPr lang="en-US" dirty="0" smtClean="0"/>
              <a:t>Granulocyte </a:t>
            </a:r>
            <a:r>
              <a:rPr lang="en-US" dirty="0"/>
              <a:t>colony stimulating factor </a:t>
            </a:r>
            <a:r>
              <a:rPr lang="en-US" dirty="0">
                <a:solidFill>
                  <a:srgbClr val="FF0000"/>
                </a:solidFill>
              </a:rPr>
              <a:t>(G-CSF) </a:t>
            </a:r>
            <a:r>
              <a:rPr lang="en-US" dirty="0" smtClean="0">
                <a:solidFill>
                  <a:srgbClr val="7030A0"/>
                </a:solidFill>
              </a:rPr>
              <a:t>elevated</a:t>
            </a:r>
            <a:r>
              <a:rPr lang="en-US" dirty="0" smtClean="0"/>
              <a:t> </a:t>
            </a:r>
            <a:r>
              <a:rPr lang="en-US" dirty="0"/>
              <a:t>in ICU patients </a:t>
            </a:r>
            <a:r>
              <a:rPr lang="en-US" dirty="0" smtClean="0"/>
              <a:t>significantly </a:t>
            </a:r>
            <a:r>
              <a:rPr lang="en-US" dirty="0"/>
              <a:t>associated with disease severity </a:t>
            </a:r>
          </a:p>
        </p:txBody>
      </p:sp>
    </p:spTree>
    <p:extLst>
      <p:ext uri="{BB962C8B-B14F-4D97-AF65-F5344CB8AC3E}">
        <p14:creationId xmlns:p14="http://schemas.microsoft.com/office/powerpoint/2010/main" val="3883261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2" name="Picture 4" descr="figure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249" y="41375"/>
            <a:ext cx="11682248" cy="68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3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Proposed criteria or features useful in the diagnosis of macrophage... |  Download Tab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815" y="365126"/>
            <a:ext cx="11766370" cy="620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56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70314" y="4704453"/>
            <a:ext cx="3546404" cy="2153548"/>
          </a:xfrm>
        </p:spPr>
        <p:txBody>
          <a:bodyPr/>
          <a:lstStyle/>
          <a:p>
            <a:r>
              <a:rPr lang="en-US" dirty="0"/>
              <a:t> </a:t>
            </a:r>
          </a:p>
        </p:txBody>
      </p:sp>
      <p:pic>
        <p:nvPicPr>
          <p:cNvPr id="4099" name="Picture 3" descr="Hemophagocytic Lymphohistiocytosis (HLH) Diagnostic Criteria - 2004 vs 2009  At least three 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29" y="365125"/>
            <a:ext cx="10725541" cy="614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00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Covid in children</a:t>
            </a:r>
            <a:endParaRPr lang="en-US" b="1" dirty="0"/>
          </a:p>
        </p:txBody>
      </p:sp>
      <p:sp>
        <p:nvSpPr>
          <p:cNvPr id="3" name="Content Placeholder 2"/>
          <p:cNvSpPr>
            <a:spLocks noGrp="1"/>
          </p:cNvSpPr>
          <p:nvPr>
            <p:ph idx="1"/>
          </p:nvPr>
        </p:nvSpPr>
        <p:spPr/>
        <p:txBody>
          <a:bodyPr/>
          <a:lstStyle/>
          <a:p>
            <a:r>
              <a:rPr lang="en-US" dirty="0"/>
              <a:t> </a:t>
            </a:r>
          </a:p>
        </p:txBody>
      </p:sp>
      <p:pic>
        <p:nvPicPr>
          <p:cNvPr id="6146" name="Picture 2" descr="Figure thumbnail fx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5" y="1615167"/>
            <a:ext cx="10379765" cy="488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02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78295"/>
            <a:ext cx="10668000" cy="5834269"/>
          </a:xfrm>
        </p:spPr>
      </p:pic>
    </p:spTree>
    <p:extLst>
      <p:ext uri="{BB962C8B-B14F-4D97-AF65-F5344CB8AC3E}">
        <p14:creationId xmlns:p14="http://schemas.microsoft.com/office/powerpoint/2010/main" val="3028205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53" y="365125"/>
            <a:ext cx="10807148" cy="708301"/>
          </a:xfrm>
        </p:spPr>
        <p:txBody>
          <a:bodyPr/>
          <a:lstStyle/>
          <a:p>
            <a:r>
              <a:rPr lang="en-US" b="1" dirty="0" smtClean="0">
                <a:solidFill>
                  <a:srgbClr val="FF0000"/>
                </a:solidFill>
              </a:rPr>
              <a:t>Kawasaki disease in children</a:t>
            </a:r>
            <a:endParaRPr lang="en-US" b="1" dirty="0">
              <a:solidFill>
                <a:srgbClr val="FF0000"/>
              </a:solidFill>
            </a:endParaRPr>
          </a:p>
        </p:txBody>
      </p:sp>
      <p:sp>
        <p:nvSpPr>
          <p:cNvPr id="3" name="Content Placeholder 2"/>
          <p:cNvSpPr>
            <a:spLocks noGrp="1"/>
          </p:cNvSpPr>
          <p:nvPr>
            <p:ph idx="1"/>
          </p:nvPr>
        </p:nvSpPr>
        <p:spPr>
          <a:xfrm>
            <a:off x="623091" y="1073426"/>
            <a:ext cx="10588488" cy="4884877"/>
          </a:xfrm>
        </p:spPr>
        <p:txBody>
          <a:bodyPr/>
          <a:lstStyle/>
          <a:p>
            <a:endParaRPr lang="en-US" dirty="0"/>
          </a:p>
        </p:txBody>
      </p:sp>
      <p:sp>
        <p:nvSpPr>
          <p:cNvPr id="4" name="Rectangle 3"/>
          <p:cNvSpPr/>
          <p:nvPr/>
        </p:nvSpPr>
        <p:spPr>
          <a:xfrm>
            <a:off x="623091" y="1590261"/>
            <a:ext cx="9375674" cy="4154984"/>
          </a:xfrm>
          <a:prstGeom prst="rect">
            <a:avLst/>
          </a:prstGeom>
        </p:spPr>
        <p:txBody>
          <a:bodyPr wrap="square">
            <a:spAutoFit/>
          </a:bodyPr>
          <a:lstStyle/>
          <a:p>
            <a:r>
              <a:rPr lang="en-US" dirty="0">
                <a:solidFill>
                  <a:srgbClr val="505050"/>
                </a:solidFill>
                <a:latin typeface="Source Sans Pro"/>
              </a:rPr>
              <a:t> First, the degree to which children transmit COVID-19 is key to how countries reopen communities after lockdown</a:t>
            </a:r>
            <a:r>
              <a:rPr lang="en-US" dirty="0" smtClean="0">
                <a:solidFill>
                  <a:srgbClr val="505050"/>
                </a:solidFill>
                <a:latin typeface="Source Sans Pro"/>
              </a:rPr>
              <a:t>.</a:t>
            </a:r>
          </a:p>
          <a:p>
            <a:endParaRPr lang="en-US" dirty="0" smtClean="0">
              <a:solidFill>
                <a:srgbClr val="505050"/>
              </a:solidFill>
              <a:latin typeface="Source Sans Pro"/>
            </a:endParaRPr>
          </a:p>
          <a:p>
            <a:endParaRPr lang="en-US" dirty="0">
              <a:solidFill>
                <a:srgbClr val="505050"/>
              </a:solidFill>
              <a:latin typeface="Source Sans Pro"/>
            </a:endParaRPr>
          </a:p>
          <a:p>
            <a:r>
              <a:rPr lang="en-US" dirty="0" smtClean="0">
                <a:solidFill>
                  <a:srgbClr val="505050"/>
                </a:solidFill>
                <a:latin typeface="Source Sans Pro"/>
              </a:rPr>
              <a:t>Kawasaki </a:t>
            </a:r>
            <a:r>
              <a:rPr lang="en-US" dirty="0">
                <a:solidFill>
                  <a:srgbClr val="505050"/>
                </a:solidFill>
                <a:latin typeface="Source Sans Pro"/>
              </a:rPr>
              <a:t>disease is a rare acute </a:t>
            </a:r>
            <a:r>
              <a:rPr lang="en-US" dirty="0" err="1">
                <a:solidFill>
                  <a:srgbClr val="505050"/>
                </a:solidFill>
                <a:latin typeface="Source Sans Pro"/>
              </a:rPr>
              <a:t>paediatric</a:t>
            </a:r>
            <a:r>
              <a:rPr lang="en-US" dirty="0">
                <a:solidFill>
                  <a:srgbClr val="505050"/>
                </a:solidFill>
                <a:latin typeface="Source Sans Pro"/>
              </a:rPr>
              <a:t> vasculitis, </a:t>
            </a:r>
            <a:r>
              <a:rPr lang="en-US" dirty="0">
                <a:solidFill>
                  <a:srgbClr val="00B0F0"/>
                </a:solidFill>
                <a:latin typeface="Source Sans Pro"/>
              </a:rPr>
              <a:t>with coronary artery aneurysms </a:t>
            </a:r>
            <a:r>
              <a:rPr lang="en-US" dirty="0">
                <a:solidFill>
                  <a:srgbClr val="505050"/>
                </a:solidFill>
                <a:latin typeface="Source Sans Pro"/>
              </a:rPr>
              <a:t>as its main complication</a:t>
            </a:r>
            <a:r>
              <a:rPr lang="en-US" dirty="0" smtClean="0">
                <a:solidFill>
                  <a:srgbClr val="505050"/>
                </a:solidFill>
                <a:latin typeface="Source Sans Pro"/>
              </a:rPr>
              <a:t>.</a:t>
            </a:r>
          </a:p>
          <a:p>
            <a:endParaRPr lang="en-US" dirty="0" smtClean="0">
              <a:solidFill>
                <a:srgbClr val="505050"/>
              </a:solidFill>
              <a:latin typeface="Source Sans Pro"/>
            </a:endParaRPr>
          </a:p>
          <a:p>
            <a:endParaRPr lang="en-US" dirty="0">
              <a:solidFill>
                <a:srgbClr val="505050"/>
              </a:solidFill>
              <a:latin typeface="Source Sans Pro"/>
            </a:endParaRPr>
          </a:p>
          <a:p>
            <a:r>
              <a:rPr lang="en-US" dirty="0" smtClean="0">
                <a:solidFill>
                  <a:srgbClr val="505050"/>
                </a:solidFill>
                <a:latin typeface="Source Sans Pro"/>
              </a:rPr>
              <a:t> </a:t>
            </a:r>
            <a:r>
              <a:rPr lang="en-US" dirty="0">
                <a:solidFill>
                  <a:srgbClr val="505050"/>
                </a:solidFill>
                <a:latin typeface="Source Sans Pro"/>
              </a:rPr>
              <a:t>The diagnosis is based on the presence of </a:t>
            </a:r>
            <a:r>
              <a:rPr lang="en-US" dirty="0">
                <a:solidFill>
                  <a:srgbClr val="7030A0"/>
                </a:solidFill>
                <a:latin typeface="Source Sans Pro"/>
              </a:rPr>
              <a:t>persistent fever, exanthema, lymphadenopathy, conjunctival injection, and changes to the mucosae </a:t>
            </a:r>
            <a:r>
              <a:rPr lang="en-US" dirty="0">
                <a:solidFill>
                  <a:srgbClr val="505050"/>
                </a:solidFill>
                <a:latin typeface="Source Sans Pro"/>
              </a:rPr>
              <a:t>and </a:t>
            </a:r>
            <a:r>
              <a:rPr lang="en-US" dirty="0" smtClean="0">
                <a:solidFill>
                  <a:srgbClr val="505050"/>
                </a:solidFill>
                <a:latin typeface="Source Sans Pro"/>
              </a:rPr>
              <a:t>extremities.</a:t>
            </a:r>
          </a:p>
          <a:p>
            <a:endParaRPr lang="en-US" baseline="30000" dirty="0" smtClean="0">
              <a:solidFill>
                <a:srgbClr val="00549E"/>
              </a:solidFill>
              <a:latin typeface="Source Sans Pro"/>
            </a:endParaRPr>
          </a:p>
          <a:p>
            <a:r>
              <a:rPr lang="en-US" dirty="0">
                <a:solidFill>
                  <a:srgbClr val="505050"/>
                </a:solidFill>
                <a:latin typeface="Source Sans Pro"/>
              </a:rPr>
              <a:t>These differences raise the question as to </a:t>
            </a:r>
            <a:r>
              <a:rPr lang="en-US" dirty="0">
                <a:solidFill>
                  <a:srgbClr val="00B050"/>
                </a:solidFill>
                <a:latin typeface="Source Sans Pro"/>
              </a:rPr>
              <a:t>whether this cluster is Kawasaki disease </a:t>
            </a:r>
            <a:r>
              <a:rPr lang="en-US" dirty="0">
                <a:solidFill>
                  <a:srgbClr val="505050"/>
                </a:solidFill>
                <a:latin typeface="Source Sans Pro"/>
              </a:rPr>
              <a:t>with SARS-CoV-2 as the triggering agent, or represents an </a:t>
            </a:r>
            <a:r>
              <a:rPr lang="en-US" dirty="0">
                <a:solidFill>
                  <a:srgbClr val="FF0000"/>
                </a:solidFill>
                <a:latin typeface="Source Sans Pro"/>
              </a:rPr>
              <a:t>emerging Kawasaki-like disease </a:t>
            </a:r>
            <a:r>
              <a:rPr lang="en-US" dirty="0" err="1">
                <a:solidFill>
                  <a:srgbClr val="FF0000"/>
                </a:solidFill>
                <a:latin typeface="Source Sans Pro"/>
              </a:rPr>
              <a:t>characterised</a:t>
            </a:r>
            <a:r>
              <a:rPr lang="en-US" dirty="0">
                <a:solidFill>
                  <a:srgbClr val="FF0000"/>
                </a:solidFill>
                <a:latin typeface="Source Sans Pro"/>
              </a:rPr>
              <a:t> by multisystem inflammation</a:t>
            </a:r>
            <a:r>
              <a:rPr lang="en-US" dirty="0">
                <a:solidFill>
                  <a:srgbClr val="505050"/>
                </a:solidFill>
                <a:latin typeface="Source Sans Pro"/>
              </a:rPr>
              <a:t>.   Lancet 06 </a:t>
            </a:r>
            <a:r>
              <a:rPr lang="en-US" dirty="0" err="1">
                <a:solidFill>
                  <a:srgbClr val="505050"/>
                </a:solidFill>
                <a:latin typeface="Source Sans Pro"/>
              </a:rPr>
              <a:t>june</a:t>
            </a:r>
            <a:endParaRPr lang="en-US" dirty="0"/>
          </a:p>
          <a:p>
            <a:endParaRPr lang="en-US" b="0" i="0" dirty="0">
              <a:solidFill>
                <a:srgbClr val="505050"/>
              </a:solidFill>
              <a:effectLst/>
              <a:latin typeface="Source Sans Pro"/>
            </a:endParaRPr>
          </a:p>
        </p:txBody>
      </p:sp>
    </p:spTree>
    <p:extLst>
      <p:ext uri="{BB962C8B-B14F-4D97-AF65-F5344CB8AC3E}">
        <p14:creationId xmlns:p14="http://schemas.microsoft.com/office/powerpoint/2010/main" val="81405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Kawasaki disease (KD)</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09530" y="1690687"/>
            <a:ext cx="8488018" cy="408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78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Kawasaki disease (KD)</a:t>
            </a:r>
          </a:p>
        </p:txBody>
      </p:sp>
      <p:sp>
        <p:nvSpPr>
          <p:cNvPr id="3" name="Content Placeholder 2"/>
          <p:cNvSpPr>
            <a:spLocks noGrp="1"/>
          </p:cNvSpPr>
          <p:nvPr>
            <p:ph idx="1"/>
          </p:nvPr>
        </p:nvSpPr>
        <p:spPr/>
        <p:txBody>
          <a:bodyPr>
            <a:normAutofit fontScale="92500" lnSpcReduction="10000"/>
          </a:bodyPr>
          <a:lstStyle/>
          <a:p>
            <a:r>
              <a:rPr lang="en-US" dirty="0" smtClean="0"/>
              <a:t>Self-limiting </a:t>
            </a:r>
            <a:r>
              <a:rPr lang="en-US" dirty="0"/>
              <a:t>systemic inflammatory disease that occurs predominantly in children younger than 5 years of </a:t>
            </a:r>
            <a:r>
              <a:rPr lang="en-US" dirty="0" smtClean="0"/>
              <a:t>age.</a:t>
            </a:r>
          </a:p>
          <a:p>
            <a:r>
              <a:rPr lang="en-US" baseline="30000" dirty="0" smtClean="0"/>
              <a:t> </a:t>
            </a:r>
            <a:r>
              <a:rPr lang="en-US" dirty="0"/>
              <a:t> Clinical manifestations of KD include </a:t>
            </a:r>
            <a:endParaRPr lang="en-US" dirty="0" smtClean="0"/>
          </a:p>
          <a:p>
            <a:r>
              <a:rPr lang="en-US" dirty="0" smtClean="0"/>
              <a:t>Prolonged </a:t>
            </a:r>
            <a:r>
              <a:rPr lang="en-US" dirty="0">
                <a:solidFill>
                  <a:srgbClr val="00B050"/>
                </a:solidFill>
              </a:rPr>
              <a:t>fever (1-2 weeks, mean 10-11 days</a:t>
            </a:r>
            <a:r>
              <a:rPr lang="en-US" dirty="0"/>
              <a:t>), </a:t>
            </a:r>
            <a:r>
              <a:rPr lang="en-US" dirty="0">
                <a:solidFill>
                  <a:srgbClr val="7030A0"/>
                </a:solidFill>
              </a:rPr>
              <a:t>conjunctival injection</a:t>
            </a:r>
            <a:r>
              <a:rPr lang="en-US" dirty="0"/>
              <a:t>, </a:t>
            </a:r>
            <a:r>
              <a:rPr lang="en-US" dirty="0">
                <a:solidFill>
                  <a:srgbClr val="0070C0"/>
                </a:solidFill>
              </a:rPr>
              <a:t>oral lesions</a:t>
            </a:r>
            <a:r>
              <a:rPr lang="en-US" dirty="0"/>
              <a:t>, </a:t>
            </a:r>
            <a:r>
              <a:rPr lang="en-US" dirty="0">
                <a:solidFill>
                  <a:srgbClr val="FF0000"/>
                </a:solidFill>
              </a:rPr>
              <a:t>polymorphous skin rashes</a:t>
            </a:r>
            <a:r>
              <a:rPr lang="en-US" dirty="0"/>
              <a:t>, </a:t>
            </a:r>
            <a:r>
              <a:rPr lang="en-US" dirty="0">
                <a:solidFill>
                  <a:srgbClr val="002060"/>
                </a:solidFill>
              </a:rPr>
              <a:t>extremity changes</a:t>
            </a:r>
            <a:r>
              <a:rPr lang="en-US" dirty="0"/>
              <a:t>, and </a:t>
            </a:r>
            <a:r>
              <a:rPr lang="en-US" dirty="0">
                <a:solidFill>
                  <a:srgbClr val="7030A0"/>
                </a:solidFill>
              </a:rPr>
              <a:t>cervical </a:t>
            </a:r>
            <a:r>
              <a:rPr lang="en-US" dirty="0" smtClean="0">
                <a:solidFill>
                  <a:srgbClr val="7030A0"/>
                </a:solidFill>
              </a:rPr>
              <a:t>lymph adenopathy arthritis</a:t>
            </a:r>
            <a:r>
              <a:rPr lang="en-US" dirty="0"/>
              <a:t>, </a:t>
            </a:r>
            <a:r>
              <a:rPr lang="en-US" dirty="0">
                <a:solidFill>
                  <a:srgbClr val="00B050"/>
                </a:solidFill>
              </a:rPr>
              <a:t>aseptic meningitis</a:t>
            </a:r>
            <a:r>
              <a:rPr lang="en-US" dirty="0"/>
              <a:t>, </a:t>
            </a:r>
            <a:r>
              <a:rPr lang="en-US" dirty="0">
                <a:solidFill>
                  <a:srgbClr val="FF0000"/>
                </a:solidFill>
              </a:rPr>
              <a:t>anterior uveitis</a:t>
            </a:r>
            <a:r>
              <a:rPr lang="en-US" dirty="0"/>
              <a:t>, </a:t>
            </a:r>
            <a:r>
              <a:rPr lang="en-US" dirty="0">
                <a:solidFill>
                  <a:srgbClr val="0070C0"/>
                </a:solidFill>
              </a:rPr>
              <a:t>gall bladder hydrops</a:t>
            </a:r>
            <a:r>
              <a:rPr lang="en-US" dirty="0"/>
              <a:t>, </a:t>
            </a:r>
            <a:r>
              <a:rPr lang="en-US" dirty="0">
                <a:solidFill>
                  <a:srgbClr val="7030A0"/>
                </a:solidFill>
              </a:rPr>
              <a:t>urethritis</a:t>
            </a:r>
            <a:r>
              <a:rPr lang="en-US" dirty="0"/>
              <a:t> and </a:t>
            </a:r>
            <a:r>
              <a:rPr lang="en-US" dirty="0">
                <a:solidFill>
                  <a:srgbClr val="0070C0"/>
                </a:solidFill>
              </a:rPr>
              <a:t>lung </a:t>
            </a:r>
            <a:r>
              <a:rPr lang="en-US" dirty="0" smtClean="0">
                <a:solidFill>
                  <a:srgbClr val="0070C0"/>
                </a:solidFill>
              </a:rPr>
              <a:t> involvement</a:t>
            </a:r>
          </a:p>
          <a:p>
            <a:r>
              <a:rPr lang="en-US" dirty="0"/>
              <a:t> Some more severely affected patients show cardiac complications, particularly </a:t>
            </a:r>
            <a:r>
              <a:rPr lang="en-US" dirty="0">
                <a:solidFill>
                  <a:srgbClr val="FF0000"/>
                </a:solidFill>
              </a:rPr>
              <a:t>coronary artery lesions </a:t>
            </a:r>
            <a:r>
              <a:rPr lang="en-US" dirty="0"/>
              <a:t>(CALs) such as aneurysms and ectasias, which develop in approximately one quarter of untreated children and 5-10% of intravenous immunoglobulin (IVIG) treated children.</a:t>
            </a:r>
          </a:p>
        </p:txBody>
      </p:sp>
    </p:spTree>
    <p:extLst>
      <p:ext uri="{BB962C8B-B14F-4D97-AF65-F5344CB8AC3E}">
        <p14:creationId xmlns:p14="http://schemas.microsoft.com/office/powerpoint/2010/main" val="2022934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89" y="0"/>
            <a:ext cx="10838411" cy="1557684"/>
          </a:xfrm>
        </p:spPr>
        <p:txBody>
          <a:bodyPr/>
          <a:lstStyle/>
          <a:p>
            <a:r>
              <a:rPr lang="en-US" dirty="0"/>
              <a:t> </a:t>
            </a:r>
            <a:r>
              <a:rPr lang="en-US" b="1" dirty="0">
                <a:solidFill>
                  <a:srgbClr val="FF0000"/>
                </a:solidFill>
              </a:rPr>
              <a:t>Summary of laboratory changes in patients with severe or fatal COVID-19</a:t>
            </a:r>
            <a:r>
              <a:rPr lang="en-US" b="1" dirty="0"/>
              <a:t>. </a:t>
            </a:r>
          </a:p>
        </p:txBody>
      </p:sp>
      <p:sp>
        <p:nvSpPr>
          <p:cNvPr id="3" name="Content Placeholder 2"/>
          <p:cNvSpPr>
            <a:spLocks noGrp="1"/>
          </p:cNvSpPr>
          <p:nvPr>
            <p:ph idx="1"/>
          </p:nvPr>
        </p:nvSpPr>
        <p:spPr/>
        <p:txBody>
          <a:bodyPr>
            <a:noAutofit/>
          </a:bodyPr>
          <a:lstStyle/>
          <a:p>
            <a:r>
              <a:rPr lang="en-US" sz="1800" dirty="0" smtClean="0"/>
              <a:t>Hematologic </a:t>
            </a:r>
          </a:p>
          <a:p>
            <a:r>
              <a:rPr lang="en-US" sz="1800" dirty="0" smtClean="0"/>
              <a:t>↑ </a:t>
            </a:r>
            <a:r>
              <a:rPr lang="en-US" sz="1800" dirty="0"/>
              <a:t>WBC count </a:t>
            </a:r>
            <a:endParaRPr lang="en-US" sz="1800" dirty="0" smtClean="0"/>
          </a:p>
          <a:p>
            <a:r>
              <a:rPr lang="en-US" sz="1800" dirty="0" smtClean="0"/>
              <a:t>↑ </a:t>
            </a:r>
            <a:r>
              <a:rPr lang="en-US" sz="1800" dirty="0"/>
              <a:t>Neutrophil count </a:t>
            </a:r>
            <a:endParaRPr lang="en-US" sz="1800" dirty="0" smtClean="0"/>
          </a:p>
          <a:p>
            <a:r>
              <a:rPr lang="en-US" sz="1800" dirty="0" smtClean="0"/>
              <a:t>↓ </a:t>
            </a:r>
            <a:r>
              <a:rPr lang="en-US" sz="1800" dirty="0"/>
              <a:t>Lymphocyte </a:t>
            </a:r>
            <a:r>
              <a:rPr lang="en-US" sz="1800" dirty="0" smtClean="0"/>
              <a:t>count</a:t>
            </a:r>
          </a:p>
          <a:p>
            <a:r>
              <a:rPr lang="en-US" sz="1800" dirty="0" smtClean="0"/>
              <a:t> </a:t>
            </a:r>
            <a:r>
              <a:rPr lang="en-US" sz="1800" dirty="0"/>
              <a:t>↓ Platelet count </a:t>
            </a:r>
            <a:endParaRPr lang="en-US" sz="1800" dirty="0" smtClean="0"/>
          </a:p>
          <a:p>
            <a:r>
              <a:rPr lang="en-US" sz="1800" dirty="0" smtClean="0"/>
              <a:t>↓ </a:t>
            </a:r>
            <a:r>
              <a:rPr lang="en-US" sz="1800" dirty="0"/>
              <a:t>Eosinophil count </a:t>
            </a:r>
            <a:endParaRPr lang="en-US" sz="1800" dirty="0" smtClean="0"/>
          </a:p>
          <a:p>
            <a:r>
              <a:rPr lang="en-US" sz="1800" dirty="0" smtClean="0"/>
              <a:t>↓ Hemoglobin</a:t>
            </a:r>
          </a:p>
          <a:p>
            <a:r>
              <a:rPr lang="en-US" sz="1800" dirty="0" smtClean="0"/>
              <a:t> </a:t>
            </a:r>
            <a:r>
              <a:rPr lang="en-US" sz="1800" dirty="0"/>
              <a:t>Biochemical </a:t>
            </a:r>
            <a:endParaRPr lang="en-US" sz="1800" dirty="0" smtClean="0"/>
          </a:p>
          <a:p>
            <a:r>
              <a:rPr lang="en-US" sz="1800" dirty="0" smtClean="0"/>
              <a:t>↓ </a:t>
            </a:r>
            <a:r>
              <a:rPr lang="en-US" sz="1800" dirty="0"/>
              <a:t>Albumin </a:t>
            </a:r>
            <a:endParaRPr lang="en-US" sz="1800" dirty="0" smtClean="0"/>
          </a:p>
          <a:p>
            <a:r>
              <a:rPr lang="en-US" sz="1800" dirty="0" smtClean="0"/>
              <a:t>↑ </a:t>
            </a:r>
            <a:r>
              <a:rPr lang="en-US" sz="1800" dirty="0"/>
              <a:t>Alanine aminotransferase </a:t>
            </a:r>
            <a:endParaRPr lang="en-US" sz="1800" dirty="0" smtClean="0"/>
          </a:p>
          <a:p>
            <a:r>
              <a:rPr lang="en-US" sz="1800" dirty="0" smtClean="0"/>
              <a:t>↑ </a:t>
            </a:r>
            <a:r>
              <a:rPr lang="en-US" sz="1800" dirty="0"/>
              <a:t>Aspartate aminotransferase </a:t>
            </a:r>
            <a:endParaRPr lang="en-US" sz="1800" dirty="0" smtClean="0"/>
          </a:p>
          <a:p>
            <a:r>
              <a:rPr lang="en-US" sz="1800" dirty="0" smtClean="0"/>
              <a:t>↑ </a:t>
            </a:r>
            <a:r>
              <a:rPr lang="en-US" sz="1800" dirty="0"/>
              <a:t>Total bilirubin </a:t>
            </a:r>
            <a:endParaRPr lang="en-US" sz="1800" dirty="0" smtClean="0"/>
          </a:p>
          <a:p>
            <a:r>
              <a:rPr lang="en-US" sz="1800" dirty="0" smtClean="0"/>
              <a:t>↑ </a:t>
            </a:r>
            <a:r>
              <a:rPr lang="en-US" sz="1800" dirty="0"/>
              <a:t>Blood urea </a:t>
            </a:r>
            <a:r>
              <a:rPr lang="en-US" sz="1800" dirty="0" smtClean="0"/>
              <a:t>nitrogen</a:t>
            </a:r>
          </a:p>
        </p:txBody>
      </p:sp>
      <p:graphicFrame>
        <p:nvGraphicFramePr>
          <p:cNvPr id="5" name="Table 4"/>
          <p:cNvGraphicFramePr>
            <a:graphicFrameLocks noGrp="1"/>
          </p:cNvGraphicFramePr>
          <p:nvPr>
            <p:extLst>
              <p:ext uri="{D42A27DB-BD31-4B8C-83A1-F6EECF244321}">
                <p14:modId xmlns:p14="http://schemas.microsoft.com/office/powerpoint/2010/main" val="2343839433"/>
              </p:ext>
            </p:extLst>
          </p:nvPr>
        </p:nvGraphicFramePr>
        <p:xfrm>
          <a:off x="5406888" y="1580322"/>
          <a:ext cx="3766929" cy="5303520"/>
        </p:xfrm>
        <a:graphic>
          <a:graphicData uri="http://schemas.openxmlformats.org/drawingml/2006/table">
            <a:tbl>
              <a:tblPr/>
              <a:tblGrid>
                <a:gridCol w="3766929">
                  <a:extLst>
                    <a:ext uri="{9D8B030D-6E8A-4147-A177-3AD203B41FA5}">
                      <a16:colId xmlns:a16="http://schemas.microsoft.com/office/drawing/2014/main" xmlns="" val="480057508"/>
                    </a:ext>
                  </a:extLst>
                </a:gridCol>
              </a:tblGrid>
              <a:tr h="4820478">
                <a:tc>
                  <a:txBody>
                    <a:bodyPr/>
                    <a:lstStyle/>
                    <a:p>
                      <a:endParaRPr lang="en-US" sz="1800" dirty="0" smtClean="0"/>
                    </a:p>
                    <a:p>
                      <a:r>
                        <a:rPr lang="en-US" sz="1800" dirty="0" smtClean="0"/>
                        <a:t> ↑ Creatinine</a:t>
                      </a:r>
                    </a:p>
                    <a:p>
                      <a:r>
                        <a:rPr lang="en-US" sz="1800" dirty="0" smtClean="0"/>
                        <a:t> ↑ </a:t>
                      </a:r>
                      <a:r>
                        <a:rPr lang="en-US" sz="1800" dirty="0" err="1" smtClean="0"/>
                        <a:t>Creatine</a:t>
                      </a:r>
                      <a:r>
                        <a:rPr lang="en-US" sz="1800" dirty="0" smtClean="0"/>
                        <a:t> kinase</a:t>
                      </a:r>
                    </a:p>
                    <a:p>
                      <a:r>
                        <a:rPr lang="en-US" sz="1800" dirty="0" smtClean="0"/>
                        <a:t> ↑ Lactate dehydrogenase</a:t>
                      </a:r>
                    </a:p>
                    <a:p>
                      <a:r>
                        <a:rPr lang="en-US" sz="1800" dirty="0" smtClean="0"/>
                        <a:t> ↑ Myoglobin</a:t>
                      </a:r>
                    </a:p>
                    <a:p>
                      <a:r>
                        <a:rPr lang="en-US" sz="1800" dirty="0" smtClean="0"/>
                        <a:t> ↑ </a:t>
                      </a:r>
                      <a:r>
                        <a:rPr lang="en-US" sz="1800" dirty="0" err="1" smtClean="0"/>
                        <a:t>Creatine</a:t>
                      </a:r>
                      <a:r>
                        <a:rPr lang="en-US" sz="1800" dirty="0" smtClean="0"/>
                        <a:t> kinase-MB </a:t>
                      </a:r>
                    </a:p>
                    <a:p>
                      <a:r>
                        <a:rPr lang="en-US" sz="1800" dirty="0" smtClean="0"/>
                        <a:t>↑ Cardiac troponin</a:t>
                      </a:r>
                    </a:p>
                    <a:p>
                      <a:r>
                        <a:rPr lang="en-US" sz="1800" dirty="0" smtClean="0"/>
                        <a:t> I Coagulation</a:t>
                      </a:r>
                    </a:p>
                    <a:p>
                      <a:r>
                        <a:rPr lang="en-US" sz="1800" dirty="0" smtClean="0"/>
                        <a:t> ↑ Prothrombin time</a:t>
                      </a:r>
                    </a:p>
                    <a:p>
                      <a:r>
                        <a:rPr lang="en-US" sz="1800" dirty="0" smtClean="0"/>
                        <a:t> ↑ D-dimer Inflammatory biomarkers</a:t>
                      </a:r>
                    </a:p>
                    <a:p>
                      <a:r>
                        <a:rPr lang="en-US" sz="1800" dirty="0" smtClean="0"/>
                        <a:t> ↑ Erythrocyte sedimentation rate </a:t>
                      </a:r>
                    </a:p>
                    <a:p>
                      <a:r>
                        <a:rPr lang="en-US" sz="1800" dirty="0" smtClean="0"/>
                        <a:t>↑ CRP </a:t>
                      </a:r>
                    </a:p>
                    <a:p>
                      <a:r>
                        <a:rPr lang="en-US" sz="1800" dirty="0" smtClean="0"/>
                        <a:t>↑ Serum ferritin</a:t>
                      </a:r>
                    </a:p>
                    <a:p>
                      <a:r>
                        <a:rPr lang="en-US" sz="1800" dirty="0" smtClean="0"/>
                        <a:t> ↑ PCT</a:t>
                      </a:r>
                    </a:p>
                    <a:p>
                      <a:r>
                        <a:rPr lang="en-US" sz="1800" dirty="0" smtClean="0"/>
                        <a:t> ↑ IL-2R</a:t>
                      </a:r>
                    </a:p>
                    <a:p>
                      <a:r>
                        <a:rPr lang="en-US" sz="1800" dirty="0" smtClean="0"/>
                        <a:t> ↑ IL-6</a:t>
                      </a:r>
                    </a:p>
                    <a:p>
                      <a:r>
                        <a:rPr lang="en-US" sz="1800" dirty="0" smtClean="0"/>
                        <a:t> ↑ IL-8 </a:t>
                      </a:r>
                    </a:p>
                    <a:p>
                      <a:r>
                        <a:rPr lang="en-US" sz="1800" dirty="0" smtClean="0"/>
                        <a:t>↑ IL-10</a:t>
                      </a: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126290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86559838"/>
              </p:ext>
            </p:extLst>
          </p:nvPr>
        </p:nvGraphicFramePr>
        <p:xfrm>
          <a:off x="770312" y="1562792"/>
          <a:ext cx="4117571" cy="5087389"/>
        </p:xfrm>
        <a:graphic>
          <a:graphicData uri="http://schemas.openxmlformats.org/drawingml/2006/table">
            <a:tbl>
              <a:tblPr/>
              <a:tblGrid>
                <a:gridCol w="4117571">
                  <a:extLst>
                    <a:ext uri="{9D8B030D-6E8A-4147-A177-3AD203B41FA5}">
                      <a16:colId xmlns:a16="http://schemas.microsoft.com/office/drawing/2014/main" xmlns="" val="2882238011"/>
                    </a:ext>
                  </a:extLst>
                </a:gridCol>
              </a:tblGrid>
              <a:tr h="508738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909971638"/>
                  </a:ext>
                </a:extLst>
              </a:tr>
            </a:tbl>
          </a:graphicData>
        </a:graphic>
      </p:graphicFrame>
    </p:spTree>
    <p:extLst>
      <p:ext uri="{BB962C8B-B14F-4D97-AF65-F5344CB8AC3E}">
        <p14:creationId xmlns:p14="http://schemas.microsoft.com/office/powerpoint/2010/main" val="362064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U</a:t>
            </a:r>
            <a:r>
              <a:rPr lang="en-US" b="1" dirty="0" smtClean="0">
                <a:solidFill>
                  <a:srgbClr val="FF0000"/>
                </a:solidFill>
              </a:rPr>
              <a:t>nfavorable parameters</a:t>
            </a:r>
            <a:r>
              <a:rPr lang="en-US" b="1" dirty="0"/>
              <a:t> </a:t>
            </a:r>
            <a:r>
              <a:rPr lang="en-US" b="1" dirty="0">
                <a:solidFill>
                  <a:srgbClr val="FF0000"/>
                </a:solidFill>
              </a:rPr>
              <a:t>Clinicians should consider </a:t>
            </a:r>
            <a:r>
              <a:rPr lang="en-US" dirty="0"/>
              <a:t/>
            </a:r>
            <a:br>
              <a:rPr lang="en-US" dirty="0"/>
            </a:b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solidFill>
                  <a:srgbClr val="002060"/>
                </a:solidFill>
              </a:rPr>
              <a:t>low </a:t>
            </a:r>
            <a:r>
              <a:rPr lang="en-US" dirty="0">
                <a:solidFill>
                  <a:srgbClr val="002060"/>
                </a:solidFill>
              </a:rPr>
              <a:t>lymphocyte count </a:t>
            </a:r>
            <a:endParaRPr lang="en-US" dirty="0" smtClean="0">
              <a:solidFill>
                <a:srgbClr val="002060"/>
              </a:solidFill>
            </a:endParaRPr>
          </a:p>
          <a:p>
            <a:r>
              <a:rPr lang="en-US" dirty="0" smtClean="0">
                <a:solidFill>
                  <a:srgbClr val="00B050"/>
                </a:solidFill>
              </a:rPr>
              <a:t>Serum </a:t>
            </a:r>
            <a:r>
              <a:rPr lang="en-US" dirty="0">
                <a:solidFill>
                  <a:srgbClr val="00B050"/>
                </a:solidFill>
              </a:rPr>
              <a:t>levels of CRP</a:t>
            </a:r>
            <a:r>
              <a:rPr lang="en-US" dirty="0"/>
              <a:t>, </a:t>
            </a:r>
            <a:endParaRPr lang="en-US" dirty="0" smtClean="0"/>
          </a:p>
          <a:p>
            <a:r>
              <a:rPr lang="en-US" dirty="0" smtClean="0">
                <a:solidFill>
                  <a:srgbClr val="7030A0"/>
                </a:solidFill>
              </a:rPr>
              <a:t>D-dimers</a:t>
            </a:r>
            <a:r>
              <a:rPr lang="en-US" dirty="0"/>
              <a:t>, </a:t>
            </a:r>
            <a:endParaRPr lang="en-US" dirty="0" smtClean="0"/>
          </a:p>
          <a:p>
            <a:r>
              <a:rPr lang="en-US" dirty="0" smtClean="0">
                <a:solidFill>
                  <a:srgbClr val="FF0000"/>
                </a:solidFill>
              </a:rPr>
              <a:t>Ferritin,</a:t>
            </a:r>
          </a:p>
          <a:p>
            <a:r>
              <a:rPr lang="en-US" dirty="0" smtClean="0"/>
              <a:t> </a:t>
            </a:r>
            <a:r>
              <a:rPr lang="en-US" dirty="0" smtClean="0">
                <a:solidFill>
                  <a:srgbClr val="0070C0"/>
                </a:solidFill>
              </a:rPr>
              <a:t>Cardiac troponin</a:t>
            </a:r>
          </a:p>
          <a:p>
            <a:r>
              <a:rPr lang="en-US" dirty="0" smtClean="0"/>
              <a:t> </a:t>
            </a:r>
            <a:r>
              <a:rPr lang="en-US" dirty="0" smtClean="0">
                <a:solidFill>
                  <a:srgbClr val="00B050"/>
                </a:solidFill>
              </a:rPr>
              <a:t>IL-6</a:t>
            </a:r>
            <a:r>
              <a:rPr lang="en-US" dirty="0">
                <a:solidFill>
                  <a:srgbClr val="00B050"/>
                </a:solidFill>
              </a:rPr>
              <a:t>, </a:t>
            </a:r>
            <a:endParaRPr lang="en-US" dirty="0" smtClean="0">
              <a:solidFill>
                <a:srgbClr val="00B050"/>
              </a:solidFill>
            </a:endParaRPr>
          </a:p>
          <a:p>
            <a:r>
              <a:rPr lang="en-US" dirty="0" smtClean="0"/>
              <a:t>which </a:t>
            </a:r>
            <a:r>
              <a:rPr lang="en-US" dirty="0"/>
              <a:t>may be used in risk stratification to predict severe and </a:t>
            </a:r>
            <a:r>
              <a:rPr lang="en-US" dirty="0" smtClean="0"/>
              <a:t>fatal</a:t>
            </a:r>
          </a:p>
          <a:p>
            <a:r>
              <a:rPr lang="en-US" dirty="0" smtClean="0"/>
              <a:t> </a:t>
            </a:r>
            <a:r>
              <a:rPr lang="en-US" dirty="0"/>
              <a:t>COVID-19 in </a:t>
            </a:r>
            <a:r>
              <a:rPr lang="en-US" dirty="0" smtClean="0"/>
              <a:t>hospitalized </a:t>
            </a:r>
            <a:r>
              <a:rPr lang="en-US" dirty="0"/>
              <a:t>patients. </a:t>
            </a:r>
            <a:endParaRPr lang="en-US" dirty="0" smtClean="0"/>
          </a:p>
          <a:p>
            <a:endParaRPr lang="en-US" dirty="0" smtClean="0"/>
          </a:p>
        </p:txBody>
      </p:sp>
    </p:spTree>
    <p:extLst>
      <p:ext uri="{BB962C8B-B14F-4D97-AF65-F5344CB8AC3E}">
        <p14:creationId xmlns:p14="http://schemas.microsoft.com/office/powerpoint/2010/main" val="37067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Hematological parameters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Decreased </a:t>
            </a:r>
            <a:r>
              <a:rPr lang="en-US" dirty="0">
                <a:solidFill>
                  <a:srgbClr val="FF0000"/>
                </a:solidFill>
              </a:rPr>
              <a:t>lymphocyte/leukocyte count </a:t>
            </a:r>
            <a:r>
              <a:rPr lang="en-US" dirty="0"/>
              <a:t>ratio has already been reported indicating severe disease and/or fatal </a:t>
            </a:r>
            <a:endParaRPr lang="en-US" dirty="0" smtClean="0"/>
          </a:p>
          <a:p>
            <a:endParaRPr lang="en-US" dirty="0" smtClean="0"/>
          </a:p>
          <a:p>
            <a:r>
              <a:rPr lang="en-US" dirty="0" smtClean="0"/>
              <a:t>Increased </a:t>
            </a:r>
            <a:r>
              <a:rPr lang="en-US" dirty="0" smtClean="0">
                <a:solidFill>
                  <a:srgbClr val="FF0000"/>
                </a:solidFill>
              </a:rPr>
              <a:t>Neutrophil/lymphocyte(&gt;3.3)</a:t>
            </a:r>
            <a:r>
              <a:rPr lang="en-US" dirty="0" smtClean="0"/>
              <a:t> </a:t>
            </a:r>
            <a:r>
              <a:rPr lang="en-US" dirty="0"/>
              <a:t>and </a:t>
            </a:r>
            <a:r>
              <a:rPr lang="en-US" dirty="0" smtClean="0">
                <a:solidFill>
                  <a:srgbClr val="FF0000"/>
                </a:solidFill>
              </a:rPr>
              <a:t>Neutrophil/Platelets</a:t>
            </a:r>
            <a:r>
              <a:rPr lang="en-US" dirty="0" smtClean="0"/>
              <a:t> </a:t>
            </a:r>
            <a:r>
              <a:rPr lang="en-US" dirty="0"/>
              <a:t>ratio may be indicative of </a:t>
            </a:r>
            <a:r>
              <a:rPr lang="en-US" dirty="0">
                <a:solidFill>
                  <a:srgbClr val="00B050"/>
                </a:solidFill>
              </a:rPr>
              <a:t>myocardial injury </a:t>
            </a:r>
            <a:r>
              <a:rPr lang="en-US" dirty="0"/>
              <a:t>and </a:t>
            </a:r>
            <a:r>
              <a:rPr lang="en-US" dirty="0">
                <a:solidFill>
                  <a:srgbClr val="7030A0"/>
                </a:solidFill>
              </a:rPr>
              <a:t>increased </a:t>
            </a:r>
            <a:r>
              <a:rPr lang="en-US" dirty="0" smtClean="0">
                <a:solidFill>
                  <a:srgbClr val="7030A0"/>
                </a:solidFill>
              </a:rPr>
              <a:t>mortality</a:t>
            </a:r>
          </a:p>
          <a:p>
            <a:endParaRPr lang="en-US" dirty="0" smtClean="0">
              <a:solidFill>
                <a:srgbClr val="7030A0"/>
              </a:solidFill>
            </a:endParaRPr>
          </a:p>
          <a:p>
            <a:r>
              <a:rPr lang="en-US" dirty="0"/>
              <a:t> </a:t>
            </a:r>
            <a:r>
              <a:rPr lang="en-US" dirty="0" smtClean="0">
                <a:solidFill>
                  <a:srgbClr val="7030A0"/>
                </a:solidFill>
              </a:rPr>
              <a:t>Derived </a:t>
            </a:r>
            <a:r>
              <a:rPr lang="en-US" dirty="0">
                <a:solidFill>
                  <a:srgbClr val="7030A0"/>
                </a:solidFill>
              </a:rPr>
              <a:t>NLR ratio </a:t>
            </a:r>
            <a:r>
              <a:rPr lang="en-US" dirty="0"/>
              <a:t>(d-NLR, </a:t>
            </a:r>
            <a:r>
              <a:rPr lang="en-US" dirty="0">
                <a:solidFill>
                  <a:srgbClr val="0070C0"/>
                </a:solidFill>
              </a:rPr>
              <a:t>neutrophil count divided by the result of WBC count minus neutrophil count</a:t>
            </a:r>
            <a:r>
              <a:rPr lang="en-US" dirty="0"/>
              <a:t>),</a:t>
            </a:r>
            <a:endParaRPr lang="en-US" dirty="0" smtClean="0">
              <a:solidFill>
                <a:srgbClr val="7030A0"/>
              </a:solidFill>
            </a:endParaRPr>
          </a:p>
          <a:p>
            <a:endParaRPr lang="en-US" dirty="0"/>
          </a:p>
          <a:p>
            <a:r>
              <a:rPr lang="en-US" dirty="0" smtClean="0"/>
              <a:t>Therefore</a:t>
            </a:r>
            <a:r>
              <a:rPr lang="en-US" dirty="0"/>
              <a:t>, it is important to monitor the hematological parameters in order to try to </a:t>
            </a:r>
            <a:r>
              <a:rPr lang="en-US" dirty="0">
                <a:solidFill>
                  <a:srgbClr val="00B050"/>
                </a:solidFill>
              </a:rPr>
              <a:t>assess the progression and prognosis of </a:t>
            </a:r>
            <a:r>
              <a:rPr lang="en-US" dirty="0" smtClean="0">
                <a:solidFill>
                  <a:srgbClr val="00B050"/>
                </a:solidFill>
              </a:rPr>
              <a:t>COVID-19</a:t>
            </a:r>
          </a:p>
        </p:txBody>
      </p:sp>
    </p:spTree>
    <p:extLst>
      <p:ext uri="{BB962C8B-B14F-4D97-AF65-F5344CB8AC3E}">
        <p14:creationId xmlns:p14="http://schemas.microsoft.com/office/powerpoint/2010/main" val="3070595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Last But Not Least</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Finally, still in the laboratory context, it is essential that good clinical laboratory and biosafety practices prevail and that the patient be the center of attention. </a:t>
            </a:r>
            <a:endParaRPr lang="en-US" dirty="0" smtClean="0"/>
          </a:p>
          <a:p>
            <a:endParaRPr lang="en-US" dirty="0"/>
          </a:p>
          <a:p>
            <a:r>
              <a:rPr lang="en-US" dirty="0" smtClean="0">
                <a:solidFill>
                  <a:srgbClr val="7030A0"/>
                </a:solidFill>
              </a:rPr>
              <a:t>Additional </a:t>
            </a:r>
            <a:r>
              <a:rPr lang="en-US" dirty="0">
                <a:solidFill>
                  <a:srgbClr val="7030A0"/>
                </a:solidFill>
              </a:rPr>
              <a:t>training of laboratory personnel responsible </a:t>
            </a:r>
            <a:r>
              <a:rPr lang="en-US" dirty="0"/>
              <a:t>for collecting, transporting and handling biological samples and carrying out the various laboratory tests for patients with COVID19 is recommended. </a:t>
            </a:r>
            <a:endParaRPr lang="en-US" dirty="0" smtClean="0"/>
          </a:p>
          <a:p>
            <a:r>
              <a:rPr lang="en-US" dirty="0" smtClean="0"/>
              <a:t>Training </a:t>
            </a:r>
            <a:r>
              <a:rPr lang="en-US" dirty="0"/>
              <a:t>for new demands and development of skills in data interpretation are also required, as well as cooperation and collaboration among laboratory professionals. </a:t>
            </a:r>
            <a:endParaRPr lang="en-US" dirty="0" smtClean="0"/>
          </a:p>
          <a:p>
            <a:endParaRPr lang="en-US" dirty="0"/>
          </a:p>
          <a:p>
            <a:r>
              <a:rPr lang="en-US" dirty="0" smtClean="0"/>
              <a:t>In </a:t>
            </a:r>
            <a:r>
              <a:rPr lang="en-US" dirty="0"/>
              <a:t>today's challenging times, more than ever, the clinical laboratory needs to be </a:t>
            </a:r>
            <a:r>
              <a:rPr lang="en-US" dirty="0">
                <a:solidFill>
                  <a:srgbClr val="00B0F0"/>
                </a:solidFill>
              </a:rPr>
              <a:t>patient-centered</a:t>
            </a:r>
            <a:r>
              <a:rPr lang="en-US" dirty="0"/>
              <a:t> and with </a:t>
            </a:r>
            <a:r>
              <a:rPr lang="en-US" dirty="0">
                <a:solidFill>
                  <a:srgbClr val="7030A0"/>
                </a:solidFill>
              </a:rPr>
              <a:t>qualified leadership </a:t>
            </a:r>
            <a:r>
              <a:rPr lang="en-US" dirty="0"/>
              <a:t>to be </a:t>
            </a:r>
            <a:r>
              <a:rPr lang="en-US" dirty="0">
                <a:solidFill>
                  <a:srgbClr val="00B050"/>
                </a:solidFill>
              </a:rPr>
              <a:t>safe, efficient, effective and timely</a:t>
            </a:r>
          </a:p>
        </p:txBody>
      </p:sp>
    </p:spTree>
    <p:extLst>
      <p:ext uri="{BB962C8B-B14F-4D97-AF65-F5344CB8AC3E}">
        <p14:creationId xmlns:p14="http://schemas.microsoft.com/office/powerpoint/2010/main" val="2737165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7383"/>
            <a:ext cx="10857411" cy="6479177"/>
          </a:xfrm>
        </p:spPr>
      </p:pic>
    </p:spTree>
    <p:extLst>
      <p:ext uri="{BB962C8B-B14F-4D97-AF65-F5344CB8AC3E}">
        <p14:creationId xmlns:p14="http://schemas.microsoft.com/office/powerpoint/2010/main" val="2161769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806" y="278674"/>
            <a:ext cx="11190513" cy="6043749"/>
          </a:xfrm>
        </p:spPr>
      </p:pic>
    </p:spTree>
    <p:extLst>
      <p:ext uri="{BB962C8B-B14F-4D97-AF65-F5344CB8AC3E}">
        <p14:creationId xmlns:p14="http://schemas.microsoft.com/office/powerpoint/2010/main" val="182262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Increase </a:t>
            </a:r>
            <a:r>
              <a:rPr lang="en-US" b="1" dirty="0">
                <a:solidFill>
                  <a:srgbClr val="FF0000"/>
                </a:solidFill>
              </a:rPr>
              <a:t>in WBCs is driven by</a:t>
            </a:r>
            <a:r>
              <a:rPr lang="en-US" b="1" dirty="0"/>
              <a:t/>
            </a:r>
            <a:br>
              <a:rPr lang="en-US" b="1" dirty="0"/>
            </a:br>
            <a:endParaRPr lang="en-US" b="1" dirty="0"/>
          </a:p>
        </p:txBody>
      </p:sp>
      <p:sp>
        <p:nvSpPr>
          <p:cNvPr id="3" name="Content Placeholder 2"/>
          <p:cNvSpPr>
            <a:spLocks noGrp="1"/>
          </p:cNvSpPr>
          <p:nvPr>
            <p:ph idx="1"/>
          </p:nvPr>
        </p:nvSpPr>
        <p:spPr>
          <a:xfrm>
            <a:off x="838200" y="1331843"/>
            <a:ext cx="10515600" cy="4845120"/>
          </a:xfrm>
        </p:spPr>
        <p:txBody>
          <a:bodyPr>
            <a:normAutofit fontScale="85000" lnSpcReduction="20000"/>
          </a:bodyPr>
          <a:lstStyle/>
          <a:p>
            <a:r>
              <a:rPr lang="en-US" dirty="0" smtClean="0">
                <a:solidFill>
                  <a:srgbClr val="00B050"/>
                </a:solidFill>
              </a:rPr>
              <a:t>Elevated </a:t>
            </a:r>
            <a:r>
              <a:rPr lang="en-US" dirty="0" smtClean="0"/>
              <a:t>neutrophils</a:t>
            </a:r>
          </a:p>
          <a:p>
            <a:endParaRPr lang="en-US" dirty="0">
              <a:solidFill>
                <a:srgbClr val="7030A0"/>
              </a:solidFill>
            </a:endParaRPr>
          </a:p>
          <a:p>
            <a:r>
              <a:rPr lang="en-US" dirty="0" smtClean="0">
                <a:solidFill>
                  <a:srgbClr val="7030A0"/>
                </a:solidFill>
              </a:rPr>
              <a:t>Decreasing </a:t>
            </a:r>
            <a:r>
              <a:rPr lang="en-US" dirty="0">
                <a:solidFill>
                  <a:srgbClr val="7030A0"/>
                </a:solidFill>
              </a:rPr>
              <a:t>trends </a:t>
            </a:r>
            <a:r>
              <a:rPr lang="en-US" dirty="0"/>
              <a:t>were observed for </a:t>
            </a:r>
            <a:r>
              <a:rPr lang="en-US" dirty="0">
                <a:solidFill>
                  <a:srgbClr val="0070C0"/>
                </a:solidFill>
              </a:rPr>
              <a:t>lymphocytes</a:t>
            </a:r>
            <a:r>
              <a:rPr lang="en-US" dirty="0"/>
              <a:t>, </a:t>
            </a:r>
            <a:r>
              <a:rPr lang="en-US" dirty="0">
                <a:solidFill>
                  <a:srgbClr val="00B050"/>
                </a:solidFill>
              </a:rPr>
              <a:t>monocytes</a:t>
            </a:r>
            <a:r>
              <a:rPr lang="en-US" dirty="0"/>
              <a:t> </a:t>
            </a:r>
            <a:r>
              <a:rPr lang="en-US" dirty="0" smtClean="0"/>
              <a:t>, </a:t>
            </a:r>
            <a:r>
              <a:rPr lang="en-US" dirty="0">
                <a:solidFill>
                  <a:srgbClr val="FF0000"/>
                </a:solidFill>
              </a:rPr>
              <a:t>eosinophils</a:t>
            </a:r>
            <a:r>
              <a:rPr lang="en-US" dirty="0" smtClean="0"/>
              <a:t>.</a:t>
            </a:r>
          </a:p>
          <a:p>
            <a:endParaRPr lang="en-US" dirty="0" smtClean="0"/>
          </a:p>
          <a:p>
            <a:r>
              <a:rPr lang="en-US" dirty="0" smtClean="0"/>
              <a:t>Severe </a:t>
            </a:r>
            <a:r>
              <a:rPr lang="en-US" dirty="0"/>
              <a:t>disease, a </a:t>
            </a:r>
            <a:r>
              <a:rPr lang="en-US" dirty="0">
                <a:solidFill>
                  <a:srgbClr val="FF0000"/>
                </a:solidFill>
              </a:rPr>
              <a:t>decrease</a:t>
            </a:r>
            <a:r>
              <a:rPr lang="en-US" dirty="0"/>
              <a:t> in both </a:t>
            </a:r>
            <a:r>
              <a:rPr lang="en-US" dirty="0">
                <a:solidFill>
                  <a:srgbClr val="00B050"/>
                </a:solidFill>
              </a:rPr>
              <a:t>CD4 </a:t>
            </a:r>
            <a:r>
              <a:rPr lang="en-US" dirty="0"/>
              <a:t>and </a:t>
            </a:r>
            <a:r>
              <a:rPr lang="en-US" dirty="0">
                <a:solidFill>
                  <a:srgbClr val="7030A0"/>
                </a:solidFill>
              </a:rPr>
              <a:t>CD8</a:t>
            </a:r>
            <a:r>
              <a:rPr lang="en-US" dirty="0"/>
              <a:t> was observed</a:t>
            </a:r>
            <a:r>
              <a:rPr lang="en-US" dirty="0" smtClean="0"/>
              <a:t>.</a:t>
            </a:r>
          </a:p>
          <a:p>
            <a:endParaRPr lang="en-US" dirty="0"/>
          </a:p>
          <a:p>
            <a:r>
              <a:rPr lang="en-US" dirty="0" smtClean="0"/>
              <a:t> </a:t>
            </a:r>
            <a:r>
              <a:rPr lang="en-US" dirty="0"/>
              <a:t>With the SARS virus, it was suspected that lymphocytes are essential to </a:t>
            </a:r>
            <a:endParaRPr lang="en-US" dirty="0" smtClean="0"/>
          </a:p>
          <a:p>
            <a:pPr>
              <a:buNone/>
            </a:pPr>
            <a:r>
              <a:rPr lang="en-US" dirty="0" smtClean="0"/>
              <a:t>    </a:t>
            </a:r>
            <a:r>
              <a:rPr lang="en-US" dirty="0" err="1" smtClean="0"/>
              <a:t>elimi-nating</a:t>
            </a:r>
            <a:r>
              <a:rPr lang="en-US" dirty="0" smtClean="0"/>
              <a:t> </a:t>
            </a:r>
            <a:r>
              <a:rPr lang="en-US" dirty="0"/>
              <a:t>virally infected cells </a:t>
            </a:r>
            <a:endParaRPr lang="en-US" dirty="0" smtClean="0"/>
          </a:p>
          <a:p>
            <a:endParaRPr lang="en-US" dirty="0"/>
          </a:p>
          <a:p>
            <a:r>
              <a:rPr lang="en-US" dirty="0" smtClean="0"/>
              <a:t>while </a:t>
            </a:r>
            <a:r>
              <a:rPr lang="en-US" dirty="0"/>
              <a:t>with COVID-19 it has been further hypothesized that survival may be dependent on ability to </a:t>
            </a:r>
            <a:r>
              <a:rPr lang="en-US" dirty="0">
                <a:solidFill>
                  <a:srgbClr val="FF0000"/>
                </a:solidFill>
              </a:rPr>
              <a:t>replenish lymphocytes </a:t>
            </a:r>
            <a:r>
              <a:rPr lang="en-US" dirty="0"/>
              <a:t>which are killed by the </a:t>
            </a:r>
            <a:r>
              <a:rPr lang="en-US" dirty="0" smtClean="0"/>
              <a:t>virus</a:t>
            </a:r>
          </a:p>
          <a:p>
            <a:r>
              <a:rPr lang="en-US" dirty="0" smtClean="0"/>
              <a:t>As </a:t>
            </a:r>
            <a:r>
              <a:rPr lang="en-US" dirty="0"/>
              <a:t>such, lymphocyte count, </a:t>
            </a:r>
            <a:r>
              <a:rPr lang="en-US" dirty="0" err="1"/>
              <a:t>espe-cially</a:t>
            </a:r>
            <a:r>
              <a:rPr lang="en-US" dirty="0"/>
              <a:t> </a:t>
            </a:r>
            <a:r>
              <a:rPr lang="en-US" dirty="0">
                <a:solidFill>
                  <a:srgbClr val="FF0000"/>
                </a:solidFill>
              </a:rPr>
              <a:t>CD4</a:t>
            </a:r>
            <a:r>
              <a:rPr lang="en-US" dirty="0"/>
              <a:t>, may serve as a </a:t>
            </a:r>
            <a:r>
              <a:rPr lang="en-US" dirty="0">
                <a:solidFill>
                  <a:srgbClr val="00B050"/>
                </a:solidFill>
              </a:rPr>
              <a:t>clinical predictor of severity and </a:t>
            </a:r>
            <a:r>
              <a:rPr lang="en-US" dirty="0" smtClean="0">
                <a:solidFill>
                  <a:srgbClr val="00B050"/>
                </a:solidFill>
              </a:rPr>
              <a:t>prognosis</a:t>
            </a:r>
          </a:p>
        </p:txBody>
      </p:sp>
    </p:spTree>
    <p:extLst>
      <p:ext uri="{BB962C8B-B14F-4D97-AF65-F5344CB8AC3E}">
        <p14:creationId xmlns:p14="http://schemas.microsoft.com/office/powerpoint/2010/main" val="127454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FF0000"/>
                </a:solidFill>
              </a:rPr>
              <a:t>Causes of Significant </a:t>
            </a:r>
            <a:r>
              <a:rPr lang="en-US" b="1" dirty="0">
                <a:solidFill>
                  <a:srgbClr val="FF0000"/>
                </a:solidFill>
              </a:rPr>
              <a:t>reduction in </a:t>
            </a:r>
            <a:r>
              <a:rPr lang="en-US" b="1" dirty="0" smtClean="0">
                <a:solidFill>
                  <a:srgbClr val="FF0000"/>
                </a:solidFill>
              </a:rPr>
              <a:t>lymphocytes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a:solidFill>
                  <a:srgbClr val="00B050"/>
                </a:solidFill>
              </a:rPr>
              <a:t>(a) </a:t>
            </a:r>
            <a:r>
              <a:rPr lang="en-US" dirty="0" smtClean="0"/>
              <a:t>Direct </a:t>
            </a:r>
            <a:r>
              <a:rPr lang="en-US" dirty="0"/>
              <a:t>infection in these cells, causing their lysis by SARS-CoV-2, since </a:t>
            </a:r>
            <a:r>
              <a:rPr lang="en-US" dirty="0">
                <a:solidFill>
                  <a:srgbClr val="FF0000"/>
                </a:solidFill>
              </a:rPr>
              <a:t>lymphocytes </a:t>
            </a:r>
            <a:r>
              <a:rPr lang="en-US" dirty="0"/>
              <a:t>have</a:t>
            </a:r>
            <a:r>
              <a:rPr lang="en-US" dirty="0">
                <a:solidFill>
                  <a:srgbClr val="FF0000"/>
                </a:solidFill>
              </a:rPr>
              <a:t> ACE2 </a:t>
            </a:r>
            <a:r>
              <a:rPr lang="en-US" dirty="0"/>
              <a:t>receptors on the </a:t>
            </a:r>
            <a:r>
              <a:rPr lang="en-US" dirty="0" smtClean="0"/>
              <a:t>surface</a:t>
            </a:r>
          </a:p>
          <a:p>
            <a:pPr marL="0" indent="0">
              <a:buNone/>
            </a:pPr>
            <a:r>
              <a:rPr lang="en-US" dirty="0" smtClean="0"/>
              <a:t> </a:t>
            </a:r>
          </a:p>
          <a:p>
            <a:r>
              <a:rPr lang="en-US" dirty="0" smtClean="0">
                <a:solidFill>
                  <a:srgbClr val="7030A0"/>
                </a:solidFill>
              </a:rPr>
              <a:t>(</a:t>
            </a:r>
            <a:r>
              <a:rPr lang="en-US" dirty="0">
                <a:solidFill>
                  <a:srgbClr val="7030A0"/>
                </a:solidFill>
              </a:rPr>
              <a:t>b) </a:t>
            </a:r>
            <a:r>
              <a:rPr lang="en-US" dirty="0" smtClean="0"/>
              <a:t>Possible </a:t>
            </a:r>
            <a:r>
              <a:rPr lang="en-US" dirty="0">
                <a:solidFill>
                  <a:srgbClr val="00B050"/>
                </a:solidFill>
              </a:rPr>
              <a:t>lymphocyte apoptosis </a:t>
            </a:r>
            <a:r>
              <a:rPr lang="en-US" dirty="0"/>
              <a:t>caused by the systemic inflammatory process with consequent large cytokines </a:t>
            </a:r>
            <a:r>
              <a:rPr lang="en-US" dirty="0" smtClean="0"/>
              <a:t>production</a:t>
            </a:r>
          </a:p>
          <a:p>
            <a:endParaRPr lang="en-US" dirty="0" smtClean="0"/>
          </a:p>
          <a:p>
            <a:r>
              <a:rPr lang="en-US" dirty="0" smtClean="0">
                <a:solidFill>
                  <a:srgbClr val="0070C0"/>
                </a:solidFill>
              </a:rPr>
              <a:t> </a:t>
            </a:r>
            <a:r>
              <a:rPr lang="en-US" dirty="0">
                <a:solidFill>
                  <a:srgbClr val="0070C0"/>
                </a:solidFill>
              </a:rPr>
              <a:t>(c) </a:t>
            </a:r>
            <a:r>
              <a:rPr lang="en-US" dirty="0" smtClean="0">
                <a:solidFill>
                  <a:srgbClr val="7030A0"/>
                </a:solidFill>
              </a:rPr>
              <a:t>Atrophy </a:t>
            </a:r>
            <a:r>
              <a:rPr lang="en-US" dirty="0">
                <a:solidFill>
                  <a:srgbClr val="7030A0"/>
                </a:solidFill>
              </a:rPr>
              <a:t>of lymphoid organs</a:t>
            </a:r>
            <a:r>
              <a:rPr lang="en-US" dirty="0"/>
              <a:t>, such as the spleen, impairing lymphocyte </a:t>
            </a:r>
            <a:r>
              <a:rPr lang="en-US" dirty="0" smtClean="0"/>
              <a:t>turnover</a:t>
            </a:r>
          </a:p>
          <a:p>
            <a:r>
              <a:rPr lang="en-US" dirty="0" smtClean="0">
                <a:solidFill>
                  <a:srgbClr val="FF0000"/>
                </a:solidFill>
              </a:rPr>
              <a:t>(</a:t>
            </a:r>
            <a:r>
              <a:rPr lang="en-US" dirty="0">
                <a:solidFill>
                  <a:srgbClr val="FF0000"/>
                </a:solidFill>
              </a:rPr>
              <a:t>d) </a:t>
            </a:r>
            <a:r>
              <a:rPr lang="en-US" dirty="0" smtClean="0">
                <a:solidFill>
                  <a:srgbClr val="0070C0"/>
                </a:solidFill>
              </a:rPr>
              <a:t>Lactic </a:t>
            </a:r>
            <a:r>
              <a:rPr lang="en-US" dirty="0">
                <a:solidFill>
                  <a:srgbClr val="0070C0"/>
                </a:solidFill>
              </a:rPr>
              <a:t>acidosis </a:t>
            </a:r>
            <a:r>
              <a:rPr lang="en-US" dirty="0"/>
              <a:t>inhibiting lymphocyte proliferation, which is more evident in cancer patients, a risk group for COVID-19 complications </a:t>
            </a:r>
            <a:r>
              <a:rPr lang="en-US" dirty="0" smtClean="0">
                <a:solidFill>
                  <a:srgbClr val="0070C0"/>
                </a:solidFill>
              </a:rPr>
              <a:t>(</a:t>
            </a:r>
            <a:r>
              <a:rPr lang="en-US" dirty="0" err="1" smtClean="0">
                <a:solidFill>
                  <a:srgbClr val="0070C0"/>
                </a:solidFill>
              </a:rPr>
              <a:t>Terpos</a:t>
            </a:r>
            <a:r>
              <a:rPr lang="en-US" dirty="0" smtClean="0">
                <a:solidFill>
                  <a:srgbClr val="0070C0"/>
                </a:solidFill>
              </a:rPr>
              <a:t> </a:t>
            </a:r>
            <a:r>
              <a:rPr lang="en-US" dirty="0">
                <a:solidFill>
                  <a:srgbClr val="0070C0"/>
                </a:solidFill>
              </a:rPr>
              <a:t>et </a:t>
            </a:r>
            <a:r>
              <a:rPr lang="en-US" dirty="0" smtClean="0">
                <a:solidFill>
                  <a:srgbClr val="0070C0"/>
                </a:solidFill>
              </a:rPr>
              <a:t>al).</a:t>
            </a:r>
            <a:endParaRPr lang="en-US" dirty="0">
              <a:solidFill>
                <a:srgbClr val="0070C0"/>
              </a:solidFill>
            </a:endParaRPr>
          </a:p>
        </p:txBody>
      </p:sp>
    </p:spTree>
    <p:extLst>
      <p:ext uri="{BB962C8B-B14F-4D97-AF65-F5344CB8AC3E}">
        <p14:creationId xmlns:p14="http://schemas.microsoft.com/office/powerpoint/2010/main" val="223161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7" y="0"/>
            <a:ext cx="10515600" cy="1325563"/>
          </a:xfrm>
        </p:spPr>
        <p:txBody>
          <a:bodyPr/>
          <a:lstStyle/>
          <a:p>
            <a:r>
              <a:rPr lang="en-US" b="1" dirty="0" smtClean="0">
                <a:solidFill>
                  <a:srgbClr val="FF0000"/>
                </a:solidFill>
              </a:rPr>
              <a:t>WBC morphologic abnormalities:</a:t>
            </a:r>
            <a:endParaRPr lang="en-US" b="1" dirty="0">
              <a:solidFill>
                <a:srgbClr val="FF0000"/>
              </a:solidFill>
            </a:endParaRPr>
          </a:p>
        </p:txBody>
      </p:sp>
      <p:sp>
        <p:nvSpPr>
          <p:cNvPr id="3" name="Content Placeholder 2"/>
          <p:cNvSpPr>
            <a:spLocks noGrp="1"/>
          </p:cNvSpPr>
          <p:nvPr>
            <p:ph idx="1"/>
          </p:nvPr>
        </p:nvSpPr>
        <p:spPr>
          <a:xfrm>
            <a:off x="689113" y="1129886"/>
            <a:ext cx="10515600" cy="4351338"/>
          </a:xfrm>
        </p:spPr>
        <p:txBody>
          <a:bodyPr>
            <a:noAutofit/>
          </a:bodyPr>
          <a:lstStyle/>
          <a:p>
            <a:r>
              <a:rPr lang="en-US" sz="2000" dirty="0" smtClean="0"/>
              <a:t>Regarding the lymphocytes morphological aspect, as reported by Fan et </a:t>
            </a:r>
            <a:r>
              <a:rPr lang="en-US" sz="2000" dirty="0" err="1" smtClean="0"/>
              <a:t>al,and</a:t>
            </a:r>
            <a:r>
              <a:rPr lang="en-US" sz="2000" dirty="0" smtClean="0"/>
              <a:t> </a:t>
            </a:r>
            <a:r>
              <a:rPr lang="en-US" sz="2000" dirty="0" err="1" smtClean="0"/>
              <a:t>Chng</a:t>
            </a:r>
            <a:r>
              <a:rPr lang="en-US" sz="2000" dirty="0" smtClean="0"/>
              <a:t> et al. </a:t>
            </a:r>
            <a:r>
              <a:rPr lang="en-US" sz="2000" dirty="0" smtClean="0">
                <a:solidFill>
                  <a:srgbClr val="FF0000"/>
                </a:solidFill>
              </a:rPr>
              <a:t>reactive with lymphoplasmocytoid </a:t>
            </a:r>
            <a:r>
              <a:rPr lang="en-US" sz="2000" dirty="0" smtClean="0"/>
              <a:t>characteristics. </a:t>
            </a:r>
          </a:p>
          <a:p>
            <a:r>
              <a:rPr lang="en-US" sz="2000" dirty="0" smtClean="0"/>
              <a:t> Presence </a:t>
            </a:r>
            <a:r>
              <a:rPr lang="en-US" sz="2000" dirty="0"/>
              <a:t>of numerous dark and </a:t>
            </a:r>
            <a:r>
              <a:rPr lang="en-US" sz="2000" dirty="0">
                <a:solidFill>
                  <a:srgbClr val="00B050"/>
                </a:solidFill>
              </a:rPr>
              <a:t>agglomerated granulations</a:t>
            </a:r>
            <a:r>
              <a:rPr lang="en-US" sz="2000" dirty="0"/>
              <a:t> (similar to </a:t>
            </a:r>
            <a:r>
              <a:rPr lang="en-US" sz="2000" dirty="0">
                <a:solidFill>
                  <a:srgbClr val="FF0000"/>
                </a:solidFill>
              </a:rPr>
              <a:t>toxic granulations</a:t>
            </a:r>
            <a:r>
              <a:rPr lang="en-US" sz="2000" dirty="0"/>
              <a:t>) </a:t>
            </a:r>
            <a:r>
              <a:rPr lang="en-US" sz="2000" dirty="0" smtClean="0"/>
              <a:t>and</a:t>
            </a:r>
          </a:p>
          <a:p>
            <a:r>
              <a:rPr lang="en-US" sz="2000" dirty="0" smtClean="0"/>
              <a:t> </a:t>
            </a:r>
            <a:r>
              <a:rPr lang="en-US" sz="2000" dirty="0" smtClean="0">
                <a:solidFill>
                  <a:srgbClr val="7030A0"/>
                </a:solidFill>
              </a:rPr>
              <a:t>Peripheral </a:t>
            </a:r>
            <a:r>
              <a:rPr lang="en-US" sz="2000" dirty="0" smtClean="0"/>
              <a:t>basophilic</a:t>
            </a:r>
          </a:p>
          <a:p>
            <a:r>
              <a:rPr lang="en-US" sz="2000" dirty="0" err="1" smtClean="0">
                <a:solidFill>
                  <a:srgbClr val="0070C0"/>
                </a:solidFill>
              </a:rPr>
              <a:t>Agranular</a:t>
            </a:r>
            <a:r>
              <a:rPr lang="en-US" sz="2000" dirty="0" smtClean="0"/>
              <a:t> </a:t>
            </a:r>
            <a:r>
              <a:rPr lang="en-US" sz="2000" dirty="0"/>
              <a:t>areas in the </a:t>
            </a:r>
            <a:r>
              <a:rPr lang="en-US" sz="2000" dirty="0" smtClean="0"/>
              <a:t>cytoplasm</a:t>
            </a:r>
          </a:p>
          <a:p>
            <a:r>
              <a:rPr lang="en-US" sz="2000" dirty="0" smtClean="0"/>
              <a:t>Grossly </a:t>
            </a:r>
            <a:r>
              <a:rPr lang="en-US" sz="2000" dirty="0">
                <a:solidFill>
                  <a:srgbClr val="7030A0"/>
                </a:solidFill>
              </a:rPr>
              <a:t>grouped chromatin </a:t>
            </a:r>
            <a:r>
              <a:rPr lang="en-US" sz="2000" dirty="0"/>
              <a:t>in the </a:t>
            </a:r>
            <a:r>
              <a:rPr lang="en-US" sz="2000" dirty="0" smtClean="0"/>
              <a:t>nucleus</a:t>
            </a:r>
          </a:p>
          <a:p>
            <a:r>
              <a:rPr lang="en-US" sz="2000" dirty="0" smtClean="0">
                <a:solidFill>
                  <a:srgbClr val="FF0000"/>
                </a:solidFill>
              </a:rPr>
              <a:t>Pseudo-</a:t>
            </a:r>
            <a:r>
              <a:rPr lang="en-US" sz="2000" dirty="0" err="1" smtClean="0">
                <a:solidFill>
                  <a:srgbClr val="FF0000"/>
                </a:solidFill>
              </a:rPr>
              <a:t>Pelger</a:t>
            </a:r>
            <a:r>
              <a:rPr lang="en-US" sz="2000" dirty="0" smtClean="0">
                <a:solidFill>
                  <a:srgbClr val="FF0000"/>
                </a:solidFill>
              </a:rPr>
              <a:t>-</a:t>
            </a:r>
            <a:r>
              <a:rPr lang="en-US" sz="2000" dirty="0" err="1" smtClean="0">
                <a:solidFill>
                  <a:srgbClr val="FF0000"/>
                </a:solidFill>
              </a:rPr>
              <a:t>Huet</a:t>
            </a:r>
            <a:r>
              <a:rPr lang="en-US" sz="2000" dirty="0" smtClean="0">
                <a:solidFill>
                  <a:srgbClr val="FF0000"/>
                </a:solidFill>
              </a:rPr>
              <a:t> </a:t>
            </a:r>
            <a:r>
              <a:rPr lang="en-US" sz="2000" dirty="0" smtClean="0"/>
              <a:t>neutrophils</a:t>
            </a:r>
          </a:p>
          <a:p>
            <a:r>
              <a:rPr lang="en-US" sz="2000" dirty="0" smtClean="0">
                <a:solidFill>
                  <a:srgbClr val="00B050"/>
                </a:solidFill>
              </a:rPr>
              <a:t>Apoptotic </a:t>
            </a:r>
            <a:r>
              <a:rPr lang="en-US" sz="2000" dirty="0">
                <a:solidFill>
                  <a:srgbClr val="00B050"/>
                </a:solidFill>
              </a:rPr>
              <a:t>neutrophils</a:t>
            </a:r>
            <a:r>
              <a:rPr lang="en-US" sz="2000" dirty="0"/>
              <a:t>; </a:t>
            </a:r>
            <a:endParaRPr lang="en-US" sz="2000" dirty="0" smtClean="0"/>
          </a:p>
          <a:p>
            <a:r>
              <a:rPr lang="en-US" sz="2000" dirty="0" smtClean="0">
                <a:solidFill>
                  <a:srgbClr val="7030A0"/>
                </a:solidFill>
              </a:rPr>
              <a:t>Immature </a:t>
            </a:r>
            <a:r>
              <a:rPr lang="en-US" sz="2000" dirty="0">
                <a:solidFill>
                  <a:srgbClr val="7030A0"/>
                </a:solidFill>
              </a:rPr>
              <a:t>and dysplastic granulocytes</a:t>
            </a:r>
            <a:r>
              <a:rPr lang="en-US" sz="2000" dirty="0"/>
              <a:t>, especially small </a:t>
            </a:r>
            <a:r>
              <a:rPr lang="en-US" sz="2000" dirty="0" err="1"/>
              <a:t>myelocytes</a:t>
            </a:r>
            <a:r>
              <a:rPr lang="en-US" sz="2000" dirty="0"/>
              <a:t> and </a:t>
            </a:r>
            <a:r>
              <a:rPr lang="en-US" sz="2000" dirty="0" err="1" smtClean="0"/>
              <a:t>metamyelocytes</a:t>
            </a:r>
            <a:r>
              <a:rPr lang="en-US" sz="2000" dirty="0"/>
              <a:t>, as well as </a:t>
            </a:r>
            <a:r>
              <a:rPr lang="en-US" sz="2000" dirty="0" err="1"/>
              <a:t>promyelocytes</a:t>
            </a:r>
            <a:r>
              <a:rPr lang="en-US" sz="2000" dirty="0"/>
              <a:t>. Zini et al. </a:t>
            </a:r>
            <a:r>
              <a:rPr lang="en-US" sz="2000" dirty="0" smtClean="0"/>
              <a:t>.</a:t>
            </a:r>
          </a:p>
          <a:p>
            <a:r>
              <a:rPr lang="en-US" sz="2000" dirty="0" smtClean="0">
                <a:solidFill>
                  <a:srgbClr val="0070C0"/>
                </a:solidFill>
              </a:rPr>
              <a:t> Severe</a:t>
            </a:r>
            <a:r>
              <a:rPr lang="en-US" sz="2000" dirty="0">
                <a:solidFill>
                  <a:srgbClr val="0070C0"/>
                </a:solidFill>
              </a:rPr>
              <a:t>, transient and reversible </a:t>
            </a:r>
            <a:r>
              <a:rPr lang="en-US" sz="2000" dirty="0" err="1">
                <a:solidFill>
                  <a:srgbClr val="0070C0"/>
                </a:solidFill>
              </a:rPr>
              <a:t>myelopoiesis</a:t>
            </a:r>
            <a:r>
              <a:rPr lang="en-US" sz="2000" dirty="0">
                <a:solidFill>
                  <a:srgbClr val="0070C0"/>
                </a:solidFill>
              </a:rPr>
              <a:t> </a:t>
            </a:r>
            <a:r>
              <a:rPr lang="en-US" sz="2000" dirty="0"/>
              <a:t>disorder, especially in </a:t>
            </a:r>
            <a:r>
              <a:rPr lang="en-US" sz="2000" dirty="0">
                <a:solidFill>
                  <a:srgbClr val="FF0000"/>
                </a:solidFill>
              </a:rPr>
              <a:t>accelerated </a:t>
            </a:r>
            <a:r>
              <a:rPr lang="en-US" sz="2000" dirty="0"/>
              <a:t>and </a:t>
            </a:r>
            <a:r>
              <a:rPr lang="en-US" sz="2000" dirty="0">
                <a:solidFill>
                  <a:srgbClr val="00B050"/>
                </a:solidFill>
              </a:rPr>
              <a:t>disordered </a:t>
            </a:r>
            <a:r>
              <a:rPr lang="en-US" sz="2000" dirty="0" err="1">
                <a:solidFill>
                  <a:srgbClr val="7030A0"/>
                </a:solidFill>
              </a:rPr>
              <a:t>granulopoiesis</a:t>
            </a:r>
            <a:r>
              <a:rPr lang="en-US" sz="2000" dirty="0"/>
              <a:t>, in patients with severe symptomatic COVID-19. </a:t>
            </a:r>
            <a:endParaRPr lang="en-US" sz="2000" dirty="0" smtClean="0"/>
          </a:p>
          <a:p>
            <a:r>
              <a:rPr lang="en-US" sz="2000" dirty="0" smtClean="0">
                <a:solidFill>
                  <a:srgbClr val="00B050"/>
                </a:solidFill>
              </a:rPr>
              <a:t>cytokine </a:t>
            </a:r>
            <a:r>
              <a:rPr lang="en-US" sz="2000" dirty="0">
                <a:solidFill>
                  <a:srgbClr val="00B050"/>
                </a:solidFill>
              </a:rPr>
              <a:t>“storm” </a:t>
            </a:r>
            <a:r>
              <a:rPr lang="en-US" sz="2000" dirty="0"/>
              <a:t>and </a:t>
            </a:r>
            <a:r>
              <a:rPr lang="en-US" sz="2000" dirty="0" err="1">
                <a:solidFill>
                  <a:srgbClr val="7030A0"/>
                </a:solidFill>
              </a:rPr>
              <a:t>hyperinflammation</a:t>
            </a:r>
            <a:r>
              <a:rPr lang="en-US" sz="2000" dirty="0">
                <a:solidFill>
                  <a:srgbClr val="7030A0"/>
                </a:solidFill>
              </a:rPr>
              <a:t>,</a:t>
            </a:r>
            <a:r>
              <a:rPr lang="en-US" sz="2000" dirty="0"/>
              <a:t> </a:t>
            </a:r>
            <a:r>
              <a:rPr lang="en-US" sz="2000" dirty="0" smtClean="0"/>
              <a:t>progression COVID-19 </a:t>
            </a:r>
            <a:r>
              <a:rPr lang="en-US" sz="2000" dirty="0">
                <a:solidFill>
                  <a:srgbClr val="00B050"/>
                </a:solidFill>
              </a:rPr>
              <a:t>pneumonia</a:t>
            </a:r>
            <a:r>
              <a:rPr lang="en-US" sz="2000" dirty="0"/>
              <a:t>, possibly as secondary </a:t>
            </a:r>
            <a:r>
              <a:rPr lang="en-US" sz="2000" dirty="0" err="1"/>
              <a:t>hemophagocytic</a:t>
            </a:r>
            <a:r>
              <a:rPr lang="en-US" sz="2000" dirty="0"/>
              <a:t> </a:t>
            </a:r>
            <a:r>
              <a:rPr lang="en-US" sz="2000" dirty="0" err="1" smtClean="0"/>
              <a:t>lymphohistiocytosis</a:t>
            </a:r>
            <a:r>
              <a:rPr lang="en-US" sz="2000" dirty="0" smtClean="0"/>
              <a:t> </a:t>
            </a:r>
            <a:r>
              <a:rPr lang="en-US" sz="2000" dirty="0" smtClean="0">
                <a:solidFill>
                  <a:srgbClr val="0070C0"/>
                </a:solidFill>
              </a:rPr>
              <a:t>(HLH), </a:t>
            </a:r>
            <a:r>
              <a:rPr lang="en-US" sz="2000" dirty="0" smtClean="0">
                <a:solidFill>
                  <a:srgbClr val="7030A0"/>
                </a:solidFill>
              </a:rPr>
              <a:t>MOF</a:t>
            </a:r>
            <a:endParaRPr lang="en-US" sz="2000" dirty="0">
              <a:solidFill>
                <a:srgbClr val="7030A0"/>
              </a:solidFill>
            </a:endParaRPr>
          </a:p>
        </p:txBody>
      </p:sp>
    </p:spTree>
    <p:extLst>
      <p:ext uri="{BB962C8B-B14F-4D97-AF65-F5344CB8AC3E}">
        <p14:creationId xmlns:p14="http://schemas.microsoft.com/office/powerpoint/2010/main" val="303327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6235</TotalTime>
  <Words>3612</Words>
  <Application>Microsoft Office PowerPoint</Application>
  <PresentationFormat>Widescreen</PresentationFormat>
  <Paragraphs>332</Paragraphs>
  <Slides>62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ＭＳ Ｐゴシック</vt:lpstr>
      <vt:lpstr>Arial</vt:lpstr>
      <vt:lpstr>Baekmuk Batang</vt:lpstr>
      <vt:lpstr>Calibri</vt:lpstr>
      <vt:lpstr>Calibri Light</vt:lpstr>
      <vt:lpstr>ff2</vt:lpstr>
      <vt:lpstr>ff3</vt:lpstr>
      <vt:lpstr>Georgia</vt:lpstr>
      <vt:lpstr>msgothic</vt:lpstr>
      <vt:lpstr>Source Sans Pro</vt:lpstr>
      <vt:lpstr>Times New Roman</vt:lpstr>
      <vt:lpstr>Wingdings</vt:lpstr>
      <vt:lpstr>Office Theme</vt:lpstr>
      <vt:lpstr>Covid -19 hematological and Biochemical Parameters Dr.S.Hosseini (DCLS) Aliasghar Children Hospital Iran University Of Medical Science 1399.12.3</vt:lpstr>
      <vt:lpstr>Highlights </vt:lpstr>
      <vt:lpstr>COVID -19 laboratory parameters </vt:lpstr>
      <vt:lpstr>Laboratory changes in Covid -19</vt:lpstr>
      <vt:lpstr>Hematological parameters</vt:lpstr>
      <vt:lpstr>Hematological parameters</vt:lpstr>
      <vt:lpstr>Increase in WBCs is driven by </vt:lpstr>
      <vt:lpstr> Causes of Significant reduction in lymphocytes</vt:lpstr>
      <vt:lpstr>WBC morphologic abnormalities:</vt:lpstr>
      <vt:lpstr>Learning points </vt:lpstr>
      <vt:lpstr>Peripheral blood films showing various neutrophils with C-shaped, fetus-like COVID nuclei (black arrowheads) with aberrant nuclear projections (blue arrowhead). Toxic granulations and vacuolations (yellow arrowhead), ring nuclei (red arrowheads) and elongated nucleoplasm (green arrowheads) are highlighted. Giemsa ×200–400.</vt:lpstr>
      <vt:lpstr>Peripheral blood films showing large granular lymphocytes. Round to indented nuclei, condensed chromatin, prominent nucleoli in a few, along with abundant pale blue cytoplasm with distinct variably sized azurophilic granules are present (long black arrow). Cytoplasmic pod formation (long green arrows) and apoptotic lymphocytes (long red arrow) are highlighted. Giemsa ×200–400.</vt:lpstr>
      <vt:lpstr>Increase in smudged granulocytes in the peripheral  blood of patients with COVID-19 </vt:lpstr>
      <vt:lpstr>Spectrum of peripheral  blood morphologic findings in patients  with COVID-19 including (A) plasmacytoid  lymphocytes and (B) plasma cell </vt:lpstr>
      <vt:lpstr>Peripheral blood films showing activated monocytes with prominent cytoplasmic vacuolisation and a few granules (small red arrow). Nuclear blebbing (small green arrow) is also seen. Giemsa ×200–400.</vt:lpstr>
      <vt:lpstr>Covid -19 a new ethology for atypical lymphocytes</vt:lpstr>
      <vt:lpstr> “green crystals of death” or “death crystals.”</vt:lpstr>
      <vt:lpstr>Platelet morphology frequent anomalies</vt:lpstr>
      <vt:lpstr>PowerPoint Presentation</vt:lpstr>
      <vt:lpstr>Red Blood Cell Distribution Width (RDW)</vt:lpstr>
      <vt:lpstr>ABO Blood group and Covid-19 suceptibility</vt:lpstr>
      <vt:lpstr>Cytokines induced by SARS-CoV-2</vt:lpstr>
      <vt:lpstr>“Cytokines Storm,”in Covid -19  IRIS :Immunune Reconstitution Inflammatory Syndrome... CRS :cytokine release syndrom SHLH: secondary hemophogocytic lymphohistocytosis </vt:lpstr>
      <vt:lpstr>The story behind IL-6  IL-10 in covid -19</vt:lpstr>
      <vt:lpstr>Dysregulation  of coagulation during COVID-19 </vt:lpstr>
      <vt:lpstr>Abnormal coagulation parameters</vt:lpstr>
      <vt:lpstr>vascular implications of acute respiratory syndrome coronavirus 2 (COVID-19) (2) may result in clotting protein and circulating biomarker, endothelial, and erythrocyte and platelet dysfunctions. (3) We review the various biochemical processes associated with vascular dysfunction, focussing on fibrin(ogen), D-dimer, P-selectin and von Willebrand Factor. (4) We conclude by looking at point-of-care devices and methodologies in COVID-19 treatment and suggest that each patient should be treated using a (5) personalized medicine approach</vt:lpstr>
      <vt:lpstr> (A) Typical pathology in bleeding and clotting: the seesaw balancing act between bleeding and thrombocytopenia and hypercoagulation. This image was created with BioRender (https://biorender.com/).</vt:lpstr>
      <vt:lpstr>B) Clinical manifestation of hypercoagulation, thrombocytopenia and bleeding during COVID-19 as well as clinical care options and optimal time for intervention: During the early stages of abnormal clotting, D-dimer levels are normal or slightly increased but will increase rapidly with progression of the disease (clinical observation). This image was created with BioRender (https://biorender.com/)</vt:lpstr>
      <vt:lpstr>Structure of soluble versus insoluble fibrin(ogen) and the action of thrombin and D-dimer formation D-dimer levels are increased in very ill patients (clinical observation). </vt:lpstr>
      <vt:lpstr>Personalised medicine in COVID-19 patients </vt:lpstr>
      <vt:lpstr>How clinicians should approach</vt:lpstr>
      <vt:lpstr>WHAT IS TEG? </vt:lpstr>
      <vt:lpstr>Thromboelastography (TEG) in Covid-19</vt:lpstr>
      <vt:lpstr>POCUS in Covid -19</vt:lpstr>
      <vt:lpstr> Laboratory signs of liver dysfunction</vt:lpstr>
      <vt:lpstr>C-reactive protein (CRP),ESR,Procalcitonin Inflamation &amp; sepsis predictors</vt:lpstr>
      <vt:lpstr>Other predictors of poor outcome</vt:lpstr>
      <vt:lpstr>Angiotensin-converting enzyme polymorphism (ACE):</vt:lpstr>
      <vt:lpstr>PowerPoint Presentation</vt:lpstr>
      <vt:lpstr>Abnormal troponin</vt:lpstr>
      <vt:lpstr>Multiorgan failure (MOF)</vt:lpstr>
      <vt:lpstr>PowerPoint Presentation</vt:lpstr>
      <vt:lpstr>Secondary haemophagocytic lymphohistiocytosis (sHLH),</vt:lpstr>
      <vt:lpstr>Secondary haemophagocytic lymphohistiocytosis (sHLH),</vt:lpstr>
      <vt:lpstr>Secondary haemophagocytic lymphohistiocytosis (sHLH),</vt:lpstr>
      <vt:lpstr>sHLH (hemophagocytic lymphohistiocytosis) may play a key role in saving lives during the COVID-19 virus pandemic.</vt:lpstr>
      <vt:lpstr>Conditions causing HLH</vt:lpstr>
      <vt:lpstr>PowerPoint Presentation</vt:lpstr>
      <vt:lpstr>PowerPoint Presentation</vt:lpstr>
      <vt:lpstr>PowerPoint Presentation</vt:lpstr>
      <vt:lpstr>PowerPoint Presentation</vt:lpstr>
      <vt:lpstr>Covid in children</vt:lpstr>
      <vt:lpstr>PowerPoint Presentation</vt:lpstr>
      <vt:lpstr>Kawasaki disease in children</vt:lpstr>
      <vt:lpstr>Kawasaki disease (KD)</vt:lpstr>
      <vt:lpstr>Kawasaki disease (KD)</vt:lpstr>
      <vt:lpstr> Summary of laboratory changes in patients with severe or fatal COVID-19. </vt:lpstr>
      <vt:lpstr>Unfavorable parameters Clinicians should consider  </vt:lpstr>
      <vt:lpstr>Last But Not Least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soodabeh hossieni</dc:creator>
  <cp:lastModifiedBy>DrHosseini</cp:lastModifiedBy>
  <cp:revision>139</cp:revision>
  <dcterms:created xsi:type="dcterms:W3CDTF">2020-10-03T04:52:04Z</dcterms:created>
  <dcterms:modified xsi:type="dcterms:W3CDTF">2021-02-20T17:30:06Z</dcterms:modified>
</cp:coreProperties>
</file>