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41" r:id="rId3"/>
    <p:sldId id="361" r:id="rId4"/>
    <p:sldId id="360" r:id="rId5"/>
    <p:sldId id="257" r:id="rId6"/>
    <p:sldId id="258" r:id="rId7"/>
    <p:sldId id="259" r:id="rId8"/>
    <p:sldId id="319" r:id="rId9"/>
    <p:sldId id="320" r:id="rId10"/>
    <p:sldId id="351" r:id="rId11"/>
    <p:sldId id="350" r:id="rId12"/>
    <p:sldId id="364" r:id="rId13"/>
    <p:sldId id="324" r:id="rId14"/>
    <p:sldId id="363" r:id="rId15"/>
    <p:sldId id="340" r:id="rId16"/>
    <p:sldId id="323" r:id="rId17"/>
    <p:sldId id="355" r:id="rId18"/>
    <p:sldId id="356" r:id="rId19"/>
    <p:sldId id="367" r:id="rId20"/>
    <p:sldId id="325" r:id="rId21"/>
    <p:sldId id="322" r:id="rId22"/>
    <p:sldId id="366" r:id="rId23"/>
    <p:sldId id="362" r:id="rId24"/>
    <p:sldId id="348" r:id="rId25"/>
    <p:sldId id="349" r:id="rId26"/>
    <p:sldId id="346" r:id="rId27"/>
    <p:sldId id="342" r:id="rId28"/>
    <p:sldId id="264" r:id="rId29"/>
    <p:sldId id="337" r:id="rId30"/>
    <p:sldId id="352" r:id="rId31"/>
    <p:sldId id="265" r:id="rId32"/>
    <p:sldId id="268" r:id="rId33"/>
    <p:sldId id="269" r:id="rId34"/>
    <p:sldId id="318" r:id="rId35"/>
    <p:sldId id="270" r:id="rId36"/>
    <p:sldId id="271" r:id="rId37"/>
    <p:sldId id="272" r:id="rId38"/>
    <p:sldId id="302" r:id="rId39"/>
    <p:sldId id="353" r:id="rId40"/>
    <p:sldId id="273" r:id="rId41"/>
    <p:sldId id="274" r:id="rId42"/>
    <p:sldId id="275" r:id="rId43"/>
    <p:sldId id="278" r:id="rId44"/>
    <p:sldId id="282" r:id="rId45"/>
    <p:sldId id="283" r:id="rId46"/>
    <p:sldId id="284" r:id="rId47"/>
    <p:sldId id="291" r:id="rId48"/>
    <p:sldId id="292" r:id="rId49"/>
    <p:sldId id="297" r:id="rId50"/>
    <p:sldId id="299" r:id="rId51"/>
    <p:sldId id="300" r:id="rId52"/>
    <p:sldId id="305" r:id="rId53"/>
    <p:sldId id="306" r:id="rId54"/>
    <p:sldId id="358" r:id="rId55"/>
    <p:sldId id="359" r:id="rId56"/>
    <p:sldId id="365" r:id="rId57"/>
    <p:sldId id="370" r:id="rId58"/>
    <p:sldId id="371" r:id="rId59"/>
    <p:sldId id="372" r:id="rId60"/>
    <p:sldId id="354" r:id="rId61"/>
    <p:sldId id="373" r:id="rId62"/>
    <p:sldId id="36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6" d="100"/>
          <a:sy n="116" d="100"/>
        </p:scale>
        <p:origin x="162"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06875-D558-4B07-BEF4-AA2CB5B13F46}"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2090898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06875-D558-4B07-BEF4-AA2CB5B13F46}"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203410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06875-D558-4B07-BEF4-AA2CB5B13F46}"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409614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06875-D558-4B07-BEF4-AA2CB5B13F46}"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97020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806875-D558-4B07-BEF4-AA2CB5B13F46}"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51796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806875-D558-4B07-BEF4-AA2CB5B13F46}"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76457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06875-D558-4B07-BEF4-AA2CB5B13F46}"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88535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06875-D558-4B07-BEF4-AA2CB5B13F46}"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229386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06875-D558-4B07-BEF4-AA2CB5B13F46}"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129820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806875-D558-4B07-BEF4-AA2CB5B13F46}"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141379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806875-D558-4B07-BEF4-AA2CB5B13F46}"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3502-7D68-4928-82D6-AACF75DF8979}" type="slidenum">
              <a:rPr lang="en-US" smtClean="0"/>
              <a:t>‹#›</a:t>
            </a:fld>
            <a:endParaRPr lang="en-US"/>
          </a:p>
        </p:txBody>
      </p:sp>
    </p:spTree>
    <p:extLst>
      <p:ext uri="{BB962C8B-B14F-4D97-AF65-F5344CB8AC3E}">
        <p14:creationId xmlns:p14="http://schemas.microsoft.com/office/powerpoint/2010/main" val="301890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06875-D558-4B07-BEF4-AA2CB5B13F46}" type="datetimeFigureOut">
              <a:rPr lang="en-US" smtClean="0"/>
              <a:t>2/20/2021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3502-7D68-4928-82D6-AACF75DF8979}" type="slidenum">
              <a:rPr lang="en-US" smtClean="0"/>
              <a:t>‹#›</a:t>
            </a:fld>
            <a:endParaRPr lang="en-US"/>
          </a:p>
        </p:txBody>
      </p:sp>
    </p:spTree>
    <p:extLst>
      <p:ext uri="{BB962C8B-B14F-4D97-AF65-F5344CB8AC3E}">
        <p14:creationId xmlns:p14="http://schemas.microsoft.com/office/powerpoint/2010/main" val="4131684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dpi.com/2075-4418/10/7/453/htm#fig_body_display_diagnostics-10-00453-f00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dpi.com/2075-4418/10/7/453/htm#fig_body_display_diagnostics-10-00453-f00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cdc.gov/coronavirus/2019-ncov/covid-data/serology-surveillance/index.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fda.gov/vaccines-blood-biologics/investigational-new-drug-ind-or-device-exemption-ide-process-cber/recommendations-investigational-covid-19-convalescent-plasm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mis-c/hcp/" TargetMode="External"/><Relationship Id="rId2" Type="http://schemas.openxmlformats.org/officeDocument/2006/relationships/hyperlink" Target="https://www.cdc.gov/coronavirus/2019-nCoV/hcp/clinical-criteria.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c.gov/coronavirus/2019-ncov/if-you-are-sick/quarantine-isolation.html" TargetMode="External"/><Relationship Id="rId2" Type="http://schemas.openxmlformats.org/officeDocument/2006/relationships/hyperlink" Target="https://www.cdc.gov/coronavirus/2019-ncov/prevent-getting-sick/prevention.html?CDC_AA_refVal=https://www.cdc.gov/coronavirus/2019-ncov/prepare/prevention.html" TargetMode="External"/><Relationship Id="rId1" Type="http://schemas.openxmlformats.org/officeDocument/2006/relationships/slideLayout" Target="../slideLayouts/slideLayout2.xml"/><Relationship Id="rId4" Type="http://schemas.openxmlformats.org/officeDocument/2006/relationships/hyperlink" Target="https://www.cdc.gov/coronavirus/2019-ncov/hcp/return-to-work.html"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www.cdc.gov/coronavirus/2019-ncov/prevent-getting-sick/index.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coronavirus/2019-ncov/prevent-getting-sick/prevention.html" TargetMode="External"/><Relationship Id="rId2" Type="http://schemas.openxmlformats.org/officeDocument/2006/relationships/hyperlink" Target="https://www.cdc.gov/coronavirus/2019-ncov/testing/diagnostic-testing.html" TargetMode="External"/><Relationship Id="rId1" Type="http://schemas.openxmlformats.org/officeDocument/2006/relationships/slideLayout" Target="../slideLayouts/slideLayout2.xml"/><Relationship Id="rId4" Type="http://schemas.openxmlformats.org/officeDocument/2006/relationships/hyperlink" Target="https://www.cdc.gov/coronavirus/2019-ncov/lab/resources/antibody-tests.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immunology.sciencemag.org/content/5/54/eabf8891"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drap.umn.edu/news-perspective/2020/10/covid-19-scan-oct-02-2020research" TargetMode="External"/><Relationship Id="rId2" Type="http://schemas.openxmlformats.org/officeDocument/2006/relationships/hyperlink" Target="https://wwwnc.cdc.gov/eid/article/27/3/20-4543_articl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bmj.com/content/370/bmj.m251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449455"/>
            <a:ext cx="10515600" cy="1325563"/>
          </a:xfrm>
        </p:spPr>
        <p:txBody>
          <a:bodyPr>
            <a:normAutofit fontScale="90000"/>
          </a:bodyPr>
          <a:lstStyle/>
          <a:p>
            <a:r>
              <a:rPr lang="en-US" dirty="0" smtClean="0"/>
              <a:t>COVID-19 Serology</a:t>
            </a:r>
            <a:r>
              <a:rPr lang="en-US" b="1" dirty="0">
                <a:solidFill>
                  <a:srgbClr val="FF0000"/>
                </a:solidFill>
              </a:rPr>
              <a:t> </a:t>
            </a:r>
            <a:r>
              <a:rPr lang="en-US" b="1" dirty="0" smtClean="0">
                <a:solidFill>
                  <a:srgbClr val="FF0000"/>
                </a:solidFill>
              </a:rPr>
              <a:t/>
            </a:r>
            <a:br>
              <a:rPr lang="en-US" b="1" dirty="0" smtClean="0">
                <a:solidFill>
                  <a:srgbClr val="FF0000"/>
                </a:solidFill>
              </a:rPr>
            </a:br>
            <a:r>
              <a:rPr lang="en-US" sz="1800" b="1" dirty="0" smtClean="0">
                <a:solidFill>
                  <a:srgbClr val="FF0000"/>
                </a:solidFill>
              </a:rPr>
              <a:t>Dr.S.Hosseini </a:t>
            </a:r>
            <a:r>
              <a:rPr lang="en-US" sz="1800" b="1" dirty="0">
                <a:solidFill>
                  <a:srgbClr val="FF0000"/>
                </a:solidFill>
              </a:rPr>
              <a:t>(DCLS)</a:t>
            </a:r>
            <a:r>
              <a:rPr lang="en-US" sz="1800" b="1" dirty="0"/>
              <a:t/>
            </a:r>
            <a:br>
              <a:rPr lang="en-US" sz="1800" b="1" dirty="0"/>
            </a:br>
            <a:r>
              <a:rPr lang="en-US" sz="1800" b="1" dirty="0" err="1">
                <a:solidFill>
                  <a:srgbClr val="00B050"/>
                </a:solidFill>
              </a:rPr>
              <a:t>Aliasghar</a:t>
            </a:r>
            <a:r>
              <a:rPr lang="en-US" sz="1800" b="1" dirty="0">
                <a:solidFill>
                  <a:srgbClr val="00B050"/>
                </a:solidFill>
              </a:rPr>
              <a:t> Children Hospital</a:t>
            </a:r>
            <a:r>
              <a:rPr lang="en-US" sz="1800" b="1" dirty="0"/>
              <a:t/>
            </a:r>
            <a:br>
              <a:rPr lang="en-US" sz="1800" b="1" dirty="0"/>
            </a:br>
            <a:r>
              <a:rPr lang="en-US" sz="1800" b="1" dirty="0">
                <a:solidFill>
                  <a:srgbClr val="0070C0"/>
                </a:solidFill>
              </a:rPr>
              <a:t>Iran University of Medical science</a:t>
            </a:r>
            <a:r>
              <a:rPr lang="en-US" sz="1800" b="1" dirty="0"/>
              <a:t/>
            </a:r>
            <a:br>
              <a:rPr lang="en-US" sz="1800" b="1" dirty="0"/>
            </a:br>
            <a:r>
              <a:rPr lang="en-US" sz="1800" b="1" dirty="0" smtClean="0"/>
              <a:t>1399.12.3</a:t>
            </a:r>
            <a:endParaRPr lang="en-US" sz="1800" dirty="0"/>
          </a:p>
        </p:txBody>
      </p:sp>
      <p:pic>
        <p:nvPicPr>
          <p:cNvPr id="10242" name="Picture 2" descr="Alarming gap in global response to COVID-19 | IR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350" y="3886086"/>
            <a:ext cx="6463880" cy="2660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evir launches with COVID-19 candidate, plans for antiviral platform |  2020-07-28 | Bio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85960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ibody injections could fight COVID-19 infections – an infectious disease  expert explains the prospe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470271"/>
            <a:ext cx="2831288" cy="18681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tibodies attacking virus Royalty Free Vector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9500" y="2613473"/>
            <a:ext cx="2263775" cy="17657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tibodies to SARS-CoV-2 disappear within three month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2361" y="369083"/>
            <a:ext cx="3292475" cy="21982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ntibodies attacking a virus computer artwork Stock Photo - Alam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67911" y="4537073"/>
            <a:ext cx="2066925" cy="2209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2500" y="466037"/>
            <a:ext cx="592118" cy="139856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5698" y="466037"/>
            <a:ext cx="641364" cy="1438356"/>
          </a:xfrm>
          <a:prstGeom prst="rect">
            <a:avLst/>
          </a:prstGeom>
        </p:spPr>
      </p:pic>
    </p:spTree>
    <p:extLst>
      <p:ext uri="{BB962C8B-B14F-4D97-AF65-F5344CB8AC3E}">
        <p14:creationId xmlns:p14="http://schemas.microsoft.com/office/powerpoint/2010/main" val="1893361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Immune response to COVID-19 disease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Maturation of the immune response typically takes 40 -60 days with variations in the dynamics of the antibody response depending on disease severity and other factors still to be discovered.</a:t>
            </a:r>
          </a:p>
          <a:p>
            <a:r>
              <a:rPr lang="en-US" dirty="0" smtClean="0"/>
              <a:t> In most studies of laboratory  confirmed COVID-19 cases, IgM antibodies start to be detectable around </a:t>
            </a:r>
            <a:r>
              <a:rPr lang="en-US" dirty="0" smtClean="0">
                <a:solidFill>
                  <a:srgbClr val="7030A0"/>
                </a:solidFill>
              </a:rPr>
              <a:t>5–10 days </a:t>
            </a:r>
            <a:r>
              <a:rPr lang="en-US" dirty="0" smtClean="0"/>
              <a:t>after onset of symptoms and rise rapidly.</a:t>
            </a:r>
          </a:p>
          <a:p>
            <a:r>
              <a:rPr lang="en-US" dirty="0" smtClean="0"/>
              <a:t>IgG antibody concentrations follow the IgM response closely. </a:t>
            </a:r>
          </a:p>
          <a:p>
            <a:r>
              <a:rPr lang="en-US" dirty="0" smtClean="0"/>
              <a:t>Seroconversion is typically within the </a:t>
            </a:r>
            <a:r>
              <a:rPr lang="en-US" dirty="0" smtClean="0">
                <a:solidFill>
                  <a:srgbClr val="00B050"/>
                </a:solidFill>
              </a:rPr>
              <a:t>first 3 weeks </a:t>
            </a:r>
            <a:r>
              <a:rPr lang="en-US" dirty="0" smtClean="0"/>
              <a:t>with the mean time for seroconversion being </a:t>
            </a:r>
            <a:r>
              <a:rPr lang="en-US" dirty="0" smtClean="0">
                <a:solidFill>
                  <a:srgbClr val="00B050"/>
                </a:solidFill>
              </a:rPr>
              <a:t>9–11</a:t>
            </a:r>
            <a:r>
              <a:rPr lang="en-US" dirty="0" smtClean="0"/>
              <a:t> days after onset of symptoms for total antibody, </a:t>
            </a:r>
            <a:r>
              <a:rPr lang="en-US" dirty="0" smtClean="0">
                <a:solidFill>
                  <a:srgbClr val="00B050"/>
                </a:solidFill>
              </a:rPr>
              <a:t>10–12 days </a:t>
            </a:r>
            <a:r>
              <a:rPr lang="en-US" dirty="0" smtClean="0"/>
              <a:t>for IgM, and </a:t>
            </a:r>
            <a:r>
              <a:rPr lang="en-US" dirty="0" smtClean="0">
                <a:solidFill>
                  <a:srgbClr val="7030A0"/>
                </a:solidFill>
              </a:rPr>
              <a:t>12–14</a:t>
            </a:r>
            <a:r>
              <a:rPr lang="en-US" dirty="0" smtClean="0"/>
              <a:t> days for IgG.</a:t>
            </a:r>
            <a:endParaRPr lang="en-US" dirty="0"/>
          </a:p>
        </p:txBody>
      </p:sp>
    </p:spTree>
    <p:extLst>
      <p:ext uri="{BB962C8B-B14F-4D97-AF65-F5344CB8AC3E}">
        <p14:creationId xmlns:p14="http://schemas.microsoft.com/office/powerpoint/2010/main" val="2593410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There are four major types of serological diagnostic tests:</a:t>
            </a:r>
          </a:p>
        </p:txBody>
      </p:sp>
      <p:sp>
        <p:nvSpPr>
          <p:cNvPr id="3" name="Content Placeholder 2"/>
          <p:cNvSpPr>
            <a:spLocks noGrp="1"/>
          </p:cNvSpPr>
          <p:nvPr>
            <p:ph idx="1"/>
          </p:nvPr>
        </p:nvSpPr>
        <p:spPr/>
        <p:txBody>
          <a:bodyPr>
            <a:normAutofit/>
          </a:bodyPr>
          <a:lstStyle/>
          <a:p>
            <a:r>
              <a:rPr lang="en-US" dirty="0" smtClean="0"/>
              <a:t>Rapid diagnostic </a:t>
            </a:r>
            <a:r>
              <a:rPr lang="en-US" dirty="0"/>
              <a:t>test (RDT</a:t>
            </a:r>
            <a:r>
              <a:rPr lang="en-US" dirty="0" smtClean="0"/>
              <a:t>)</a:t>
            </a:r>
          </a:p>
          <a:p>
            <a:pPr marL="0" indent="0">
              <a:buNone/>
            </a:pPr>
            <a:r>
              <a:rPr lang="en-US" dirty="0" smtClean="0"/>
              <a:t> </a:t>
            </a:r>
          </a:p>
          <a:p>
            <a:r>
              <a:rPr lang="en-US" dirty="0" smtClean="0"/>
              <a:t>Enzyme-linked </a:t>
            </a:r>
            <a:r>
              <a:rPr lang="en-US" dirty="0"/>
              <a:t>immunosorbent assay (ELISA</a:t>
            </a:r>
            <a:r>
              <a:rPr lang="en-US" dirty="0" smtClean="0"/>
              <a:t>),</a:t>
            </a:r>
          </a:p>
          <a:p>
            <a:endParaRPr lang="en-US" dirty="0"/>
          </a:p>
          <a:p>
            <a:r>
              <a:rPr lang="en-US" dirty="0" smtClean="0"/>
              <a:t> Chemiluminescence </a:t>
            </a:r>
            <a:r>
              <a:rPr lang="en-US" dirty="0"/>
              <a:t>immunoassay (</a:t>
            </a:r>
            <a:r>
              <a:rPr lang="en-US" dirty="0" smtClean="0"/>
              <a:t>CLIA)</a:t>
            </a:r>
          </a:p>
          <a:p>
            <a:endParaRPr lang="en-US" dirty="0" smtClean="0"/>
          </a:p>
          <a:p>
            <a:r>
              <a:rPr lang="en-US" dirty="0" smtClean="0"/>
              <a:t>Neutralization </a:t>
            </a:r>
            <a:r>
              <a:rPr lang="en-US" dirty="0"/>
              <a:t>assay. </a:t>
            </a:r>
            <a:endParaRPr lang="en-US" dirty="0" smtClean="0"/>
          </a:p>
        </p:txBody>
      </p:sp>
    </p:spTree>
    <p:extLst>
      <p:ext uri="{BB962C8B-B14F-4D97-AF65-F5344CB8AC3E}">
        <p14:creationId xmlns:p14="http://schemas.microsoft.com/office/powerpoint/2010/main" val="214954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Point-of-care (POC) tests</a:t>
            </a:r>
            <a:endParaRPr lang="en-US" dirty="0">
              <a:solidFill>
                <a:srgbClr val="FF0000"/>
              </a:solidFill>
            </a:endParaRPr>
          </a:p>
        </p:txBody>
      </p:sp>
      <p:sp>
        <p:nvSpPr>
          <p:cNvPr id="3" name="Content Placeholder 2"/>
          <p:cNvSpPr>
            <a:spLocks noGrp="1"/>
          </p:cNvSpPr>
          <p:nvPr>
            <p:ph idx="1"/>
          </p:nvPr>
        </p:nvSpPr>
        <p:spPr/>
        <p:txBody>
          <a:bodyPr/>
          <a:lstStyle/>
          <a:p>
            <a:r>
              <a:rPr lang="en-US" dirty="0"/>
              <a:t> </a:t>
            </a:r>
            <a:r>
              <a:rPr lang="en-US" dirty="0" smtClean="0"/>
              <a:t>Generally </a:t>
            </a:r>
            <a:r>
              <a:rPr lang="en-US" dirty="0"/>
              <a:t>are lateral flow </a:t>
            </a:r>
            <a:r>
              <a:rPr lang="en-US" dirty="0">
                <a:solidFill>
                  <a:srgbClr val="00B050"/>
                </a:solidFill>
              </a:rPr>
              <a:t>devices</a:t>
            </a:r>
            <a:r>
              <a:rPr lang="en-US" dirty="0"/>
              <a:t> that detect IgG, </a:t>
            </a:r>
            <a:r>
              <a:rPr lang="en-US" dirty="0">
                <a:solidFill>
                  <a:srgbClr val="7030A0"/>
                </a:solidFill>
              </a:rPr>
              <a:t>IgG</a:t>
            </a:r>
            <a:r>
              <a:rPr lang="en-US" dirty="0"/>
              <a:t> </a:t>
            </a:r>
            <a:r>
              <a:rPr lang="en-US" dirty="0">
                <a:solidFill>
                  <a:srgbClr val="7030A0"/>
                </a:solidFill>
              </a:rPr>
              <a:t>and IgM</a:t>
            </a:r>
            <a:r>
              <a:rPr lang="en-US" dirty="0"/>
              <a:t>, or total antibody in serum, plasma, whole blood, and/or saliva. </a:t>
            </a:r>
            <a:endParaRPr lang="en-US" dirty="0" smtClean="0"/>
          </a:p>
          <a:p>
            <a:endParaRPr lang="en-US" dirty="0" smtClean="0"/>
          </a:p>
          <a:p>
            <a:r>
              <a:rPr lang="en-US" dirty="0" smtClean="0"/>
              <a:t>An </a:t>
            </a:r>
            <a:r>
              <a:rPr lang="en-US" dirty="0"/>
              <a:t>advantage of some point-of-care tests using whole blood is that they can be performed on blood samples obtained by </a:t>
            </a:r>
            <a:r>
              <a:rPr lang="en-US" dirty="0" err="1" smtClean="0"/>
              <a:t>fingerstick</a:t>
            </a:r>
            <a:r>
              <a:rPr lang="en-US" dirty="0" smtClean="0"/>
              <a:t> </a:t>
            </a:r>
            <a:r>
              <a:rPr lang="en-US" dirty="0"/>
              <a:t>rather than venipuncture</a:t>
            </a:r>
          </a:p>
        </p:txBody>
      </p:sp>
    </p:spTree>
    <p:extLst>
      <p:ext uri="{BB962C8B-B14F-4D97-AF65-F5344CB8AC3E}">
        <p14:creationId xmlns:p14="http://schemas.microsoft.com/office/powerpoint/2010/main" val="735741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1400" dirty="0"/>
          </a:p>
        </p:txBody>
      </p:sp>
      <p:pic>
        <p:nvPicPr>
          <p:cNvPr id="15362" name="Picture 2" descr="Diagnostics 10 00453 g002 5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3385" y="249918"/>
            <a:ext cx="1005840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00943" y="4963886"/>
            <a:ext cx="8839200" cy="1384995"/>
          </a:xfrm>
          <a:prstGeom prst="rect">
            <a:avLst/>
          </a:prstGeom>
        </p:spPr>
        <p:txBody>
          <a:bodyPr wrap="square">
            <a:spAutoFit/>
          </a:bodyPr>
          <a:lstStyle/>
          <a:p>
            <a:r>
              <a:rPr lang="en-US" sz="1200" b="1" dirty="0"/>
              <a:t>Figure 2.</a:t>
            </a:r>
            <a:r>
              <a:rPr lang="en-US" sz="1200" dirty="0"/>
              <a:t> Overview of rapid diagnostic serological test. Rapid diagnostic tests (RDTs) are typically based on colorimetric lateral flow immunoassay, in which host antibodies migrate across an adhesive pad (e.g., nitrocellulose) and interact with bound virus-specific antigens and secondary antibodies (antihuman IgM/G antibodies). Conjugated SARS-CoV-2-specific antigen(s) (labeled with gold here) will bind with the corresponding host antibodies. As antibody–antigen complexes travel up the membrane, bound anti-SARS-CoV-2 IgM antibodies interact with fixed anti-IgM secondary antibodies on the M line, and anti-SARS-CoV-2 IgG antibodies interact with anti-IgG antibodies on the G line. If the blood sample does not contain SARS-CoV-2-specific antibodies, the M or G lines do not appear in the final test results; only the control (C) line will be revealed.</a:t>
            </a:r>
          </a:p>
        </p:txBody>
      </p:sp>
    </p:spTree>
    <p:extLst>
      <p:ext uri="{BB962C8B-B14F-4D97-AF65-F5344CB8AC3E}">
        <p14:creationId xmlns:p14="http://schemas.microsoft.com/office/powerpoint/2010/main" val="3371505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Types of Antibody Testing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Different </a:t>
            </a:r>
            <a:r>
              <a:rPr lang="en-US" dirty="0"/>
              <a:t>types of assays can be used to determine different aspects of immune response and functionality of antibodies. The tests can be broadly classified to detect either binding or neutralizing antibodies.</a:t>
            </a:r>
          </a:p>
          <a:p>
            <a:r>
              <a:rPr lang="en-US" b="1" dirty="0"/>
              <a:t>Binding antibody detection</a:t>
            </a:r>
            <a:r>
              <a:rPr lang="en-US" dirty="0"/>
              <a:t>: These tests use purified proteins of SARS-CoV-2, not live virus, and can be performed in lower biosafety level laboratories (e.g., BSL-2). With specific reagents, individual antibody types, like IgG, IgM, and IgA, can be determined. Although scientists do not know how long antibodies to SARS-CoV-2 can be detected, for most other infections</a:t>
            </a:r>
            <a:r>
              <a:rPr lang="en-US" dirty="0" smtClean="0"/>
              <a:t>,</a:t>
            </a:r>
          </a:p>
          <a:p>
            <a:r>
              <a:rPr lang="en-US" dirty="0" smtClean="0"/>
              <a:t> </a:t>
            </a:r>
            <a:r>
              <a:rPr lang="en-US" dirty="0">
                <a:solidFill>
                  <a:srgbClr val="7030A0"/>
                </a:solidFill>
              </a:rPr>
              <a:t>IgM is most useful for determining recent infection </a:t>
            </a:r>
            <a:r>
              <a:rPr lang="en-US" dirty="0"/>
              <a:t>as it usually becomes undetectable weeks to months following infection</a:t>
            </a:r>
            <a:r>
              <a:rPr lang="en-US" dirty="0" smtClean="0"/>
              <a:t>,</a:t>
            </a:r>
          </a:p>
          <a:p>
            <a:r>
              <a:rPr lang="en-US" dirty="0" smtClean="0"/>
              <a:t> </a:t>
            </a:r>
            <a:r>
              <a:rPr lang="en-US" dirty="0"/>
              <a:t>while </a:t>
            </a:r>
            <a:r>
              <a:rPr lang="en-US" dirty="0">
                <a:solidFill>
                  <a:srgbClr val="00B050"/>
                </a:solidFill>
              </a:rPr>
              <a:t>IgG may remain detectable for months or years</a:t>
            </a:r>
            <a:r>
              <a:rPr lang="en-US" dirty="0"/>
              <a:t>. </a:t>
            </a:r>
            <a:r>
              <a:rPr lang="en-US" dirty="0" smtClean="0"/>
              <a:t>(3-5mnth)</a:t>
            </a:r>
          </a:p>
          <a:p>
            <a:r>
              <a:rPr lang="en-US" dirty="0" smtClean="0"/>
              <a:t>IgA </a:t>
            </a:r>
            <a:r>
              <a:rPr lang="en-US" dirty="0"/>
              <a:t>is important for mucosal immunity and can be detected in mucous secretions like saliva in addition to blood, though </a:t>
            </a:r>
            <a:r>
              <a:rPr lang="en-US" dirty="0">
                <a:solidFill>
                  <a:srgbClr val="FF0000"/>
                </a:solidFill>
              </a:rPr>
              <a:t>its significance in this disease is still to be determined</a:t>
            </a:r>
            <a:r>
              <a:rPr lang="en-US" dirty="0" smtClean="0"/>
              <a:t>.</a:t>
            </a:r>
          </a:p>
          <a:p>
            <a:r>
              <a:rPr lang="en-US" dirty="0" smtClean="0"/>
              <a:t> </a:t>
            </a:r>
            <a:r>
              <a:rPr lang="en-US" dirty="0"/>
              <a:t>Depending on the complexity of assays, these tests can be performed rapidly (in less than 30 minutes) in a field setting or in a few hours in a laboratory</a:t>
            </a:r>
            <a:r>
              <a:rPr lang="en-US" dirty="0" smtClean="0"/>
              <a:t>.</a:t>
            </a:r>
          </a:p>
          <a:p>
            <a:r>
              <a:rPr lang="en-US" dirty="0" smtClean="0"/>
              <a:t>Tests </a:t>
            </a:r>
            <a:r>
              <a:rPr lang="en-US" dirty="0"/>
              <a:t>that detect binding antibodies fall into two broad categories.</a:t>
            </a:r>
          </a:p>
        </p:txBody>
      </p:sp>
    </p:spTree>
    <p:extLst>
      <p:ext uri="{BB962C8B-B14F-4D97-AF65-F5344CB8AC3E}">
        <p14:creationId xmlns:p14="http://schemas.microsoft.com/office/powerpoint/2010/main" val="935321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 ELISA assay</a:t>
            </a:r>
          </a:p>
        </p:txBody>
      </p:sp>
      <p:sp>
        <p:nvSpPr>
          <p:cNvPr id="3" name="Content Placeholder 2"/>
          <p:cNvSpPr>
            <a:spLocks noGrp="1"/>
          </p:cNvSpPr>
          <p:nvPr>
            <p:ph idx="1"/>
          </p:nvPr>
        </p:nvSpPr>
        <p:spPr/>
        <p:txBody>
          <a:bodyPr>
            <a:normAutofit/>
          </a:bodyPr>
          <a:lstStyle/>
          <a:p>
            <a:r>
              <a:rPr lang="en-US" dirty="0" smtClean="0"/>
              <a:t>, </a:t>
            </a:r>
            <a:r>
              <a:rPr lang="en-US" dirty="0"/>
              <a:t>currently the most commonly used format of the serological test, is a lab-based test with an average time-to-result of 2–5 h. </a:t>
            </a:r>
          </a:p>
          <a:p>
            <a:r>
              <a:rPr lang="en-US" dirty="0"/>
              <a:t>ELISA typically uses a surface coated with specific viral antigen(s) to bind to and detect the corresponding patient antibodies (IgG, IgM, IgA) in blood, plasma, or serum samples. </a:t>
            </a:r>
          </a:p>
          <a:p>
            <a:r>
              <a:rPr lang="en-US" dirty="0"/>
              <a:t>The bound antigen–antibody complex is then detected by using a second antibody and a substrate that produces a color- or fluorescent-based signal. ELISA assays can be found in different formats including direct, competitive, and, the most commonly used, sandwich or double-antigen-bridging assay (DABA) (</a:t>
            </a:r>
            <a:r>
              <a:rPr lang="en-US" b="1" dirty="0">
                <a:hlinkClick r:id="rId2"/>
              </a:rPr>
              <a:t>Figure 3</a:t>
            </a:r>
            <a:r>
              <a:rPr lang="en-US" dirty="0"/>
              <a:t>).</a:t>
            </a:r>
          </a:p>
          <a:p>
            <a:endParaRPr lang="en-US" dirty="0"/>
          </a:p>
        </p:txBody>
      </p:sp>
    </p:spTree>
    <p:extLst>
      <p:ext uri="{BB962C8B-B14F-4D97-AF65-F5344CB8AC3E}">
        <p14:creationId xmlns:p14="http://schemas.microsoft.com/office/powerpoint/2010/main" val="3550324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1400" dirty="0"/>
          </a:p>
        </p:txBody>
      </p:sp>
      <p:pic>
        <p:nvPicPr>
          <p:cNvPr id="14338" name="Picture 2" descr="Diagnostics 10 00453 g00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55472" y="192768"/>
            <a:ext cx="4326911"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5557" y="4716463"/>
            <a:ext cx="10638063" cy="1200329"/>
          </a:xfrm>
          <a:prstGeom prst="rect">
            <a:avLst/>
          </a:prstGeom>
        </p:spPr>
        <p:txBody>
          <a:bodyPr wrap="square">
            <a:spAutoFit/>
          </a:bodyPr>
          <a:lstStyle/>
          <a:p>
            <a:r>
              <a:rPr lang="en-US" sz="1200" b="1" dirty="0"/>
              <a:t>Figure 3.</a:t>
            </a:r>
            <a:r>
              <a:rPr lang="en-US" sz="1200" dirty="0"/>
              <a:t> Overview of enzyme-linked immunosorbent assay (ELISA)-based diagnostic test. ELISA can be presented in different formats based on differences in antigen immobilization and antibody labeling. In direct ELISA, SARS-CoV-2 antigen(s) bound to a plastic solid phase is detected by the addition of a conjugated antibody. In sandwich ELISA, the capture antibody is attached to the plastic solid phase. Antigen(s) in the sample will bind to the capture antibody and then be detected by a second enzyme-labeled antibody. In competitive ELISA, sample SARS-CoV-2 antigen is </a:t>
            </a:r>
            <a:r>
              <a:rPr lang="en-US" sz="1200" dirty="0" err="1"/>
              <a:t>preincubated</a:t>
            </a:r>
            <a:r>
              <a:rPr lang="en-US" sz="1200" dirty="0"/>
              <a:t> with the primary antibody and then added to a well coated with a secondary antibody along with an enzyme-conjugated antigen that competes with the sample antigen for binding with the primary antibody. The more SARS-CoV-2 antigen in the sample, the less conjugated antigen will be bound and the lower the signal will be</a:t>
            </a:r>
          </a:p>
        </p:txBody>
      </p:sp>
    </p:spTree>
    <p:extLst>
      <p:ext uri="{BB962C8B-B14F-4D97-AF65-F5344CB8AC3E}">
        <p14:creationId xmlns:p14="http://schemas.microsoft.com/office/powerpoint/2010/main" val="567741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ELISA for Novel Coronavirus (2019-nCoV, SARS-Cov-2) Causing an Outbreak of  Pneumonia (COVID-19) — Epitope Diagnostics, In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1114" y="244929"/>
            <a:ext cx="10785022" cy="563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80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ELISA MACHINE</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143" y="1690688"/>
            <a:ext cx="4539343" cy="33107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094" y="2073729"/>
            <a:ext cx="2988711" cy="3069771"/>
          </a:xfrm>
          <a:prstGeom prst="rect">
            <a:avLst/>
          </a:prstGeom>
        </p:spPr>
      </p:pic>
    </p:spTree>
    <p:extLst>
      <p:ext uri="{BB962C8B-B14F-4D97-AF65-F5344CB8AC3E}">
        <p14:creationId xmlns:p14="http://schemas.microsoft.com/office/powerpoint/2010/main" val="3819887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CLIA technology</a:t>
            </a:r>
          </a:p>
        </p:txBody>
      </p:sp>
      <p:sp>
        <p:nvSpPr>
          <p:cNvPr id="3" name="Content Placeholder 2"/>
          <p:cNvSpPr>
            <a:spLocks noGrp="1"/>
          </p:cNvSpPr>
          <p:nvPr>
            <p:ph idx="1"/>
          </p:nvPr>
        </p:nvSpPr>
        <p:spPr/>
        <p:txBody>
          <a:bodyPr>
            <a:normAutofit/>
          </a:bodyPr>
          <a:lstStyle/>
          <a:p>
            <a:r>
              <a:rPr lang="en-US" dirty="0" smtClean="0"/>
              <a:t>follows </a:t>
            </a:r>
            <a:r>
              <a:rPr lang="en-US" dirty="0"/>
              <a:t>a similar concept to ELISA by taking advantage of high binding affinity between the viral antigen(s) and host antibodies but uses chemical probes that yield light emission through a chemical reaction to generate a positive signal. </a:t>
            </a:r>
          </a:p>
          <a:p>
            <a:r>
              <a:rPr lang="en-US" dirty="0"/>
              <a:t>CLIA has an average time-to-result of 1–2 h. CLIA and ELISA are both high-throughput laboratory-based assays with high level of analytical </a:t>
            </a:r>
            <a:r>
              <a:rPr lang="en-US" dirty="0" smtClean="0"/>
              <a:t>agreement</a:t>
            </a:r>
            <a:r>
              <a:rPr lang="en-US" dirty="0"/>
              <a:t/>
            </a:r>
            <a:br>
              <a:rPr lang="en-US" dirty="0"/>
            </a:br>
            <a:endParaRPr lang="en-US" dirty="0"/>
          </a:p>
          <a:p>
            <a:endParaRPr lang="en-US" dirty="0"/>
          </a:p>
        </p:txBody>
      </p:sp>
    </p:spTree>
    <p:extLst>
      <p:ext uri="{BB962C8B-B14F-4D97-AF65-F5344CB8AC3E}">
        <p14:creationId xmlns:p14="http://schemas.microsoft.com/office/powerpoint/2010/main" val="1154088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532912" y="-1065768"/>
            <a:ext cx="7236291" cy="45719"/>
          </a:xfrm>
        </p:spPr>
        <p:txBody>
          <a:bodyPr>
            <a:normAutofit fontScale="90000"/>
          </a:bodyPr>
          <a:lstStyle/>
          <a:p>
            <a:endParaRPr lang="en-US" dirty="0"/>
          </a:p>
        </p:txBody>
      </p:sp>
      <p:pic>
        <p:nvPicPr>
          <p:cNvPr id="2050" name="Picture 2" descr="Serology 101: Testing for IgG and IgM antibodies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87" y="85677"/>
            <a:ext cx="12425363" cy="61068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olve to Save Lives в Twitter: &quot;Researchers are working on serologic tests  using blood serum, which would improve our understanding of #COVID19. Learn  more in the #PreventEpidemics Weekly Science Review. #KnowCOVID  https://t.co/FSO0Z2wk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1" y="3905250"/>
            <a:ext cx="4296674" cy="208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45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Time Kinetics of Antibody Response in COVID-19</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199" y="1825624"/>
            <a:ext cx="10624457" cy="4518025"/>
          </a:xfrm>
        </p:spPr>
        <p:txBody>
          <a:bodyPr>
            <a:normAutofit fontScale="55000" lnSpcReduction="20000"/>
          </a:bodyPr>
          <a:lstStyle/>
          <a:p>
            <a:r>
              <a:rPr lang="en-US" dirty="0" smtClean="0"/>
              <a:t>Knowledge </a:t>
            </a:r>
            <a:r>
              <a:rPr lang="en-US" dirty="0"/>
              <a:t>of virus and host immune response dynamics are essential in formulating diagnostic testing and treatment strategies. </a:t>
            </a:r>
            <a:endParaRPr lang="en-US" dirty="0" smtClean="0"/>
          </a:p>
          <a:p>
            <a:r>
              <a:rPr lang="en-US" dirty="0" smtClean="0"/>
              <a:t>Studies </a:t>
            </a:r>
            <a:r>
              <a:rPr lang="en-US" dirty="0"/>
              <a:t>of COVID-19 suggest that seroconversion, when antibody levels become detectable in the blood, </a:t>
            </a:r>
            <a:r>
              <a:rPr lang="en-US" dirty="0">
                <a:solidFill>
                  <a:srgbClr val="7030A0"/>
                </a:solidFill>
              </a:rPr>
              <a:t>may take place days after the viral load has peaked </a:t>
            </a:r>
            <a:r>
              <a:rPr lang="en-US" dirty="0" smtClean="0">
                <a:solidFill>
                  <a:srgbClr val="7030A0"/>
                </a:solidFill>
              </a:rPr>
              <a:t>.</a:t>
            </a:r>
          </a:p>
          <a:p>
            <a:r>
              <a:rPr lang="en-US" dirty="0" smtClean="0"/>
              <a:t> </a:t>
            </a:r>
            <a:r>
              <a:rPr lang="en-US" dirty="0"/>
              <a:t>Therefore, serological tests would be less effective in the early stages of COVID-19. </a:t>
            </a:r>
            <a:r>
              <a:rPr lang="en-US" dirty="0" err="1"/>
              <a:t>Wolfel</a:t>
            </a:r>
            <a:r>
              <a:rPr lang="en-US" dirty="0"/>
              <a:t> and colleagues further confirmed these findings by reporting </a:t>
            </a:r>
            <a:r>
              <a:rPr lang="en-US" dirty="0">
                <a:solidFill>
                  <a:srgbClr val="0070C0"/>
                </a:solidFill>
              </a:rPr>
              <a:t>IgM and IgG seroconversion in 50% of patients at 1 week after the onset </a:t>
            </a:r>
            <a:r>
              <a:rPr lang="en-US" dirty="0" smtClean="0">
                <a:solidFill>
                  <a:srgbClr val="0070C0"/>
                </a:solidFill>
              </a:rPr>
              <a:t>of symptoms</a:t>
            </a:r>
          </a:p>
          <a:p>
            <a:r>
              <a:rPr lang="en-US" dirty="0" smtClean="0"/>
              <a:t>The </a:t>
            </a:r>
            <a:r>
              <a:rPr lang="en-US" dirty="0"/>
              <a:t>median time for the detection of IgM and IgG in COVID-19 patients was reported to </a:t>
            </a:r>
            <a:r>
              <a:rPr lang="en-US" dirty="0">
                <a:solidFill>
                  <a:srgbClr val="7030A0"/>
                </a:solidFill>
              </a:rPr>
              <a:t>be 5 and 14 days</a:t>
            </a:r>
            <a:r>
              <a:rPr lang="en-US" dirty="0"/>
              <a:t>, </a:t>
            </a:r>
            <a:r>
              <a:rPr lang="en-US" dirty="0" smtClean="0"/>
              <a:t>respectively</a:t>
            </a:r>
          </a:p>
          <a:p>
            <a:r>
              <a:rPr lang="en-US" dirty="0" smtClean="0"/>
              <a:t>Yu </a:t>
            </a:r>
            <a:r>
              <a:rPr lang="en-US" dirty="0"/>
              <a:t>and colleagues detected the seroconversion of IgA on day 2 and IgM/IgG on day 5 after onset of symptoms. Furthermore, the study reported that 100% of cases had detectable levels of IgA, IgM, and IgG on </a:t>
            </a:r>
            <a:r>
              <a:rPr lang="en-US" dirty="0">
                <a:solidFill>
                  <a:srgbClr val="00B050"/>
                </a:solidFill>
              </a:rPr>
              <a:t>day 32 after onset of </a:t>
            </a:r>
            <a:r>
              <a:rPr lang="en-US" dirty="0" smtClean="0">
                <a:solidFill>
                  <a:srgbClr val="00B050"/>
                </a:solidFill>
              </a:rPr>
              <a:t>symptoms</a:t>
            </a:r>
          </a:p>
          <a:p>
            <a:r>
              <a:rPr lang="en-US" dirty="0" smtClean="0"/>
              <a:t>Their </a:t>
            </a:r>
            <a:r>
              <a:rPr lang="en-US" dirty="0"/>
              <a:t>findings also revealed </a:t>
            </a:r>
            <a:r>
              <a:rPr lang="en-US" dirty="0">
                <a:solidFill>
                  <a:srgbClr val="7030A0"/>
                </a:solidFill>
              </a:rPr>
              <a:t>IgM and IgG levels </a:t>
            </a:r>
            <a:r>
              <a:rPr lang="en-US" dirty="0"/>
              <a:t>to be significantly higher in severe COVID-19 cases than in patients with mild or moderate </a:t>
            </a:r>
            <a:r>
              <a:rPr lang="en-US" dirty="0" smtClean="0"/>
              <a:t>disease</a:t>
            </a:r>
          </a:p>
          <a:p>
            <a:r>
              <a:rPr lang="en-US" dirty="0" smtClean="0"/>
              <a:t>Suggesting </a:t>
            </a:r>
            <a:r>
              <a:rPr lang="en-US" dirty="0"/>
              <a:t>that serological tests require </a:t>
            </a:r>
            <a:r>
              <a:rPr lang="en-US" dirty="0">
                <a:solidFill>
                  <a:srgbClr val="00B050"/>
                </a:solidFill>
              </a:rPr>
              <a:t>high sensitivity to detect lower levels of antibodies in mild cases</a:t>
            </a:r>
            <a:r>
              <a:rPr lang="en-US" dirty="0"/>
              <a:t>. </a:t>
            </a:r>
            <a:endParaRPr lang="en-US" dirty="0" smtClean="0"/>
          </a:p>
          <a:p>
            <a:r>
              <a:rPr lang="en-US" dirty="0" smtClean="0"/>
              <a:t>Studies </a:t>
            </a:r>
            <a:r>
              <a:rPr lang="en-US" dirty="0"/>
              <a:t>on the persistence of antibodies in blood suggest that high levels of IgG are detectable for </a:t>
            </a:r>
            <a:r>
              <a:rPr lang="en-US" dirty="0">
                <a:solidFill>
                  <a:srgbClr val="00B0F0"/>
                </a:solidFill>
              </a:rPr>
              <a:t>at least 49 days after the onset </a:t>
            </a:r>
            <a:r>
              <a:rPr lang="en-US" dirty="0"/>
              <a:t>of symptoms, while </a:t>
            </a:r>
            <a:r>
              <a:rPr lang="en-US" dirty="0">
                <a:solidFill>
                  <a:srgbClr val="FF0000"/>
                </a:solidFill>
              </a:rPr>
              <a:t>IgM levels declined rapidly on day 35 </a:t>
            </a:r>
            <a:r>
              <a:rPr lang="en-US" dirty="0" err="1" smtClean="0">
                <a:solidFill>
                  <a:srgbClr val="FF0000"/>
                </a:solidFill>
              </a:rPr>
              <a:t>postinfection</a:t>
            </a:r>
            <a:endParaRPr lang="en-US" dirty="0" smtClean="0">
              <a:solidFill>
                <a:srgbClr val="FF0000"/>
              </a:solidFill>
            </a:endParaRPr>
          </a:p>
          <a:p>
            <a:r>
              <a:rPr lang="en-US" dirty="0" smtClean="0"/>
              <a:t>The </a:t>
            </a:r>
            <a:r>
              <a:rPr lang="en-US" dirty="0"/>
              <a:t>diagram in </a:t>
            </a:r>
            <a:r>
              <a:rPr lang="en-US" b="1" dirty="0">
                <a:hlinkClick r:id="rId2"/>
              </a:rPr>
              <a:t>Figure 4</a:t>
            </a:r>
            <a:r>
              <a:rPr lang="en-US" dirty="0"/>
              <a:t> depicts the timelines and peak levels for SARS-CoV-2 viral load relative to blood IgM, IgG, and IgA antibodies. Improved understanding of humoral antibody response time kinetics in COVID-19 is crucial to the correct application of serological tests.</a:t>
            </a:r>
          </a:p>
          <a:p>
            <a:r>
              <a:rPr lang="en-US" dirty="0"/>
              <a:t/>
            </a:r>
            <a:br>
              <a:rPr lang="en-US" dirty="0"/>
            </a:br>
            <a:endParaRPr lang="en-US" dirty="0"/>
          </a:p>
        </p:txBody>
      </p:sp>
    </p:spTree>
    <p:extLst>
      <p:ext uri="{BB962C8B-B14F-4D97-AF65-F5344CB8AC3E}">
        <p14:creationId xmlns:p14="http://schemas.microsoft.com/office/powerpoint/2010/main" val="2107350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agnostics 10 00453 g00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6185" y="-166462"/>
            <a:ext cx="11013621" cy="527709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
        <p:nvSpPr>
          <p:cNvPr id="6" name="Title 1"/>
          <p:cNvSpPr txBox="1">
            <a:spLocks/>
          </p:cNvSpPr>
          <p:nvPr/>
        </p:nvSpPr>
        <p:spPr>
          <a:xfrm>
            <a:off x="1028700" y="5268375"/>
            <a:ext cx="9486900" cy="103482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smtClean="0"/>
              <a:t>Figure 4.</a:t>
            </a:r>
            <a:r>
              <a:rPr lang="en-US" sz="1400" dirty="0" smtClean="0"/>
              <a:t> Time kinetics of antibody response in coronavirus disease 2019 (COVID-19). The illustration demonstrates the relative levels of host immunoglobulins (IgM, IgG, IgA) and SARS-CoV-2 viral load at different stages of COVID-19. Antibody-specific seroconversion occurs when the antibody reaches a detectable level in blood. Disclaimer: This graphic is for illustrative purposes only and does not represent actual levels of each antibody.</a:t>
            </a:r>
            <a:br>
              <a:rPr lang="en-US" sz="1400" dirty="0" smtClean="0"/>
            </a:br>
            <a:r>
              <a:rPr lang="en-US" sz="1400" dirty="0" smtClean="0"/>
              <a:t/>
            </a:r>
            <a:br>
              <a:rPr lang="en-US" sz="1400" dirty="0" smtClean="0"/>
            </a:br>
            <a:endParaRPr lang="en-US" sz="1400" dirty="0"/>
          </a:p>
        </p:txBody>
      </p:sp>
    </p:spTree>
    <p:extLst>
      <p:ext uri="{BB962C8B-B14F-4D97-AF65-F5344CB8AC3E}">
        <p14:creationId xmlns:p14="http://schemas.microsoft.com/office/powerpoint/2010/main" val="3420782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The kinetics of antibody response</a:t>
            </a:r>
          </a:p>
        </p:txBody>
      </p:sp>
      <p:sp>
        <p:nvSpPr>
          <p:cNvPr id="3" name="Content Placeholder 2"/>
          <p:cNvSpPr>
            <a:spLocks noGrp="1"/>
          </p:cNvSpPr>
          <p:nvPr>
            <p:ph idx="1"/>
          </p:nvPr>
        </p:nvSpPr>
        <p:spPr/>
        <p:txBody>
          <a:bodyPr/>
          <a:lstStyle/>
          <a:p>
            <a:r>
              <a:rPr lang="en-US" dirty="0" smtClean="0">
                <a:solidFill>
                  <a:srgbClr val="00B050"/>
                </a:solidFill>
              </a:rPr>
              <a:t>Longevity </a:t>
            </a:r>
            <a:r>
              <a:rPr lang="en-US" dirty="0">
                <a:solidFill>
                  <a:srgbClr val="00B050"/>
                </a:solidFill>
              </a:rPr>
              <a:t>of antibodies</a:t>
            </a:r>
            <a:r>
              <a:rPr lang="en-US" dirty="0"/>
              <a:t>, the </a:t>
            </a:r>
            <a:r>
              <a:rPr lang="en-US" dirty="0">
                <a:solidFill>
                  <a:srgbClr val="7030A0"/>
                </a:solidFill>
              </a:rPr>
              <a:t>ability of antibodies to protect </a:t>
            </a:r>
            <a:r>
              <a:rPr lang="en-US" dirty="0"/>
              <a:t>from repeat infection, the </a:t>
            </a:r>
            <a:r>
              <a:rPr lang="en-US" dirty="0">
                <a:solidFill>
                  <a:srgbClr val="00B050"/>
                </a:solidFill>
              </a:rPr>
              <a:t>protective titer of neutralizing antibody</a:t>
            </a:r>
            <a:r>
              <a:rPr lang="en-US" dirty="0"/>
              <a:t>, and the correlation of binding antibody titers to neutralization ability are yet to be determined. </a:t>
            </a:r>
            <a:endParaRPr lang="en-US" dirty="0" smtClean="0"/>
          </a:p>
          <a:p>
            <a:endParaRPr lang="en-US" dirty="0" smtClean="0"/>
          </a:p>
          <a:p>
            <a:r>
              <a:rPr lang="en-US" dirty="0" smtClean="0"/>
              <a:t>Hence</a:t>
            </a:r>
            <a:r>
              <a:rPr lang="en-US" dirty="0"/>
              <a:t>, pending additional data, the presence of antibodies cannot be equated with an </a:t>
            </a:r>
            <a:r>
              <a:rPr lang="en-US" dirty="0">
                <a:solidFill>
                  <a:srgbClr val="7030A0"/>
                </a:solidFill>
              </a:rPr>
              <a:t>individual’s immunity from SARS-CoV-2 infection</a:t>
            </a:r>
            <a:r>
              <a:rPr lang="en-US" dirty="0"/>
              <a:t>.</a:t>
            </a:r>
          </a:p>
        </p:txBody>
      </p:sp>
    </p:spTree>
    <p:extLst>
      <p:ext uri="{BB962C8B-B14F-4D97-AF65-F5344CB8AC3E}">
        <p14:creationId xmlns:p14="http://schemas.microsoft.com/office/powerpoint/2010/main" val="923534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Antibody Kinetics</a:t>
            </a:r>
            <a:endParaRPr lang="en-US" dirty="0">
              <a:solidFill>
                <a:srgbClr val="FF0000"/>
              </a:solidFill>
            </a:endParaRPr>
          </a:p>
        </p:txBody>
      </p:sp>
      <p:pic>
        <p:nvPicPr>
          <p:cNvPr id="1026" name="Picture 2" descr="Variation-of-the-Levels-o-SARS-CoV-2-RNA-and-Antigen-IgM-and-IgG-after-infection  - Naturopathic Wellness Cen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5221" y="1825625"/>
            <a:ext cx="1022168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061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Neutralizing antibody detection</a:t>
            </a:r>
            <a:r>
              <a:rPr lang="en-US" dirty="0">
                <a:solidFill>
                  <a:srgbClr val="FF0000"/>
                </a:solidFill>
              </a:rPr>
              <a:t>:</a:t>
            </a:r>
          </a:p>
        </p:txBody>
      </p:sp>
      <p:sp>
        <p:nvSpPr>
          <p:cNvPr id="3" name="Content Placeholder 2"/>
          <p:cNvSpPr>
            <a:spLocks noGrp="1"/>
          </p:cNvSpPr>
          <p:nvPr>
            <p:ph idx="1"/>
          </p:nvPr>
        </p:nvSpPr>
        <p:spPr/>
        <p:txBody>
          <a:bodyPr>
            <a:normAutofit/>
          </a:bodyPr>
          <a:lstStyle/>
          <a:p>
            <a:r>
              <a:rPr lang="en-US" dirty="0" smtClean="0"/>
              <a:t>Neutralization </a:t>
            </a:r>
            <a:r>
              <a:rPr lang="en-US" dirty="0"/>
              <a:t>tests determine the functional ability of antibodies to prevent infection of virus in vitro. </a:t>
            </a:r>
            <a:endParaRPr lang="en-US" dirty="0" smtClean="0"/>
          </a:p>
          <a:p>
            <a:endParaRPr lang="en-US" dirty="0" smtClean="0"/>
          </a:p>
          <a:p>
            <a:r>
              <a:rPr lang="en-US" dirty="0" smtClean="0"/>
              <a:t>The </a:t>
            </a:r>
            <a:r>
              <a:rPr lang="en-US" dirty="0"/>
              <a:t>tests involve </a:t>
            </a:r>
            <a:r>
              <a:rPr lang="en-US" dirty="0">
                <a:solidFill>
                  <a:srgbClr val="00B0F0"/>
                </a:solidFill>
              </a:rPr>
              <a:t>incubating serum or plasma </a:t>
            </a:r>
            <a:r>
              <a:rPr lang="en-US" dirty="0"/>
              <a:t>with </a:t>
            </a:r>
            <a:r>
              <a:rPr lang="en-US" dirty="0">
                <a:solidFill>
                  <a:srgbClr val="7030A0"/>
                </a:solidFill>
              </a:rPr>
              <a:t>live virus </a:t>
            </a:r>
            <a:r>
              <a:rPr lang="en-US" dirty="0"/>
              <a:t>followed by infection and incubation of cells. </a:t>
            </a:r>
            <a:endParaRPr lang="en-US" dirty="0" smtClean="0"/>
          </a:p>
          <a:p>
            <a:endParaRPr lang="en-US" dirty="0" smtClean="0"/>
          </a:p>
          <a:p>
            <a:r>
              <a:rPr lang="en-US" dirty="0" smtClean="0"/>
              <a:t>Testing </a:t>
            </a:r>
            <a:r>
              <a:rPr lang="en-US" dirty="0"/>
              <a:t>will require either </a:t>
            </a:r>
            <a:r>
              <a:rPr lang="en-US" dirty="0">
                <a:solidFill>
                  <a:srgbClr val="0070C0"/>
                </a:solidFill>
              </a:rPr>
              <a:t>BSL-3 or BSL-2 </a:t>
            </a:r>
            <a:r>
              <a:rPr lang="en-US" dirty="0"/>
              <a:t>laboratories, depending on what form of the </a:t>
            </a:r>
            <a:r>
              <a:rPr lang="en-US" dirty="0" smtClean="0"/>
              <a:t>SARS-</a:t>
            </a:r>
            <a:r>
              <a:rPr lang="en-US" dirty="0" err="1" smtClean="0"/>
              <a:t>CoV</a:t>
            </a:r>
            <a:r>
              <a:rPr lang="en-US" dirty="0" smtClean="0"/>
              <a:t> </a:t>
            </a:r>
            <a:r>
              <a:rPr lang="en-US" dirty="0"/>
              <a:t>virus is used</a:t>
            </a:r>
            <a:r>
              <a:rPr lang="en-US" dirty="0" smtClean="0"/>
              <a:t>.</a:t>
            </a:r>
          </a:p>
          <a:p>
            <a:endParaRPr lang="en-US" dirty="0"/>
          </a:p>
        </p:txBody>
      </p:sp>
    </p:spTree>
    <p:extLst>
      <p:ext uri="{BB962C8B-B14F-4D97-AF65-F5344CB8AC3E}">
        <p14:creationId xmlns:p14="http://schemas.microsoft.com/office/powerpoint/2010/main" val="1629995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Two types of neutralization tests are conducted</a:t>
            </a:r>
          </a:p>
        </p:txBody>
      </p:sp>
      <p:sp>
        <p:nvSpPr>
          <p:cNvPr id="3" name="Content Placeholder 2"/>
          <p:cNvSpPr>
            <a:spLocks noGrp="1"/>
          </p:cNvSpPr>
          <p:nvPr>
            <p:ph idx="1"/>
          </p:nvPr>
        </p:nvSpPr>
        <p:spPr/>
        <p:txBody>
          <a:bodyPr>
            <a:normAutofit fontScale="92500" lnSpcReduction="20000"/>
          </a:bodyPr>
          <a:lstStyle/>
          <a:p>
            <a:r>
              <a:rPr lang="en-US" dirty="0" smtClean="0"/>
              <a:t>.</a:t>
            </a:r>
            <a:endParaRPr lang="en-US" dirty="0"/>
          </a:p>
          <a:p>
            <a:r>
              <a:rPr lang="en-US" b="1" dirty="0"/>
              <a:t>Virus neutralization tests (VNT)</a:t>
            </a:r>
            <a:r>
              <a:rPr lang="en-US" dirty="0"/>
              <a:t>, such as the plaque-reduction neutralization test (PRNT) and</a:t>
            </a:r>
          </a:p>
          <a:p>
            <a:r>
              <a:rPr lang="en-US" dirty="0"/>
              <a:t> </a:t>
            </a:r>
            <a:r>
              <a:rPr lang="en-US" dirty="0" err="1" smtClean="0">
                <a:solidFill>
                  <a:srgbClr val="0070C0"/>
                </a:solidFill>
              </a:rPr>
              <a:t>Microneutralization</a:t>
            </a:r>
            <a:r>
              <a:rPr lang="en-US" dirty="0"/>
              <a:t>, use a SARS-CoV-2 virus from a clinical isolate or </a:t>
            </a:r>
            <a:r>
              <a:rPr lang="en-US" dirty="0" smtClean="0">
                <a:solidFill>
                  <a:srgbClr val="7030A0"/>
                </a:solidFill>
              </a:rPr>
              <a:t>Recombinant </a:t>
            </a:r>
            <a:r>
              <a:rPr lang="en-US" dirty="0">
                <a:solidFill>
                  <a:srgbClr val="7030A0"/>
                </a:solidFill>
              </a:rPr>
              <a:t>SARS-CoV-2 </a:t>
            </a:r>
            <a:r>
              <a:rPr lang="en-US" dirty="0"/>
              <a:t>expressing </a:t>
            </a:r>
            <a:r>
              <a:rPr lang="en-US" dirty="0">
                <a:solidFill>
                  <a:srgbClr val="00B050"/>
                </a:solidFill>
              </a:rPr>
              <a:t>reporter proteins</a:t>
            </a:r>
            <a:r>
              <a:rPr lang="en-US" dirty="0"/>
              <a:t>. </a:t>
            </a:r>
            <a:endParaRPr lang="en-US" dirty="0" smtClean="0"/>
          </a:p>
          <a:p>
            <a:r>
              <a:rPr lang="en-US" dirty="0" smtClean="0"/>
              <a:t>This </a:t>
            </a:r>
            <a:r>
              <a:rPr lang="en-US" dirty="0"/>
              <a:t>testing requires </a:t>
            </a:r>
            <a:r>
              <a:rPr lang="en-US" dirty="0">
                <a:solidFill>
                  <a:srgbClr val="00B0F0"/>
                </a:solidFill>
              </a:rPr>
              <a:t>BSL-3 laboratories</a:t>
            </a:r>
            <a:r>
              <a:rPr lang="en-US" dirty="0"/>
              <a:t> and may take up to 5 days to complete.</a:t>
            </a:r>
          </a:p>
          <a:p>
            <a:r>
              <a:rPr lang="en-US" b="1" dirty="0" err="1"/>
              <a:t>Pseudovirus</a:t>
            </a:r>
            <a:r>
              <a:rPr lang="en-US" b="1" dirty="0"/>
              <a:t> neutralization tests (</a:t>
            </a:r>
            <a:r>
              <a:rPr lang="en-US" b="1" dirty="0" err="1"/>
              <a:t>pVNT</a:t>
            </a:r>
            <a:r>
              <a:rPr lang="en-US" b="1" dirty="0"/>
              <a:t>)</a:t>
            </a:r>
            <a:r>
              <a:rPr lang="en-US" dirty="0"/>
              <a:t> use </a:t>
            </a:r>
            <a:r>
              <a:rPr lang="en-US" dirty="0">
                <a:solidFill>
                  <a:srgbClr val="FF0000"/>
                </a:solidFill>
              </a:rPr>
              <a:t>recombinant </a:t>
            </a:r>
            <a:r>
              <a:rPr lang="en-US" dirty="0" err="1">
                <a:solidFill>
                  <a:srgbClr val="FF0000"/>
                </a:solidFill>
              </a:rPr>
              <a:t>pseudoviruses</a:t>
            </a:r>
            <a:r>
              <a:rPr lang="en-US" dirty="0">
                <a:solidFill>
                  <a:srgbClr val="FF0000"/>
                </a:solidFill>
              </a:rPr>
              <a:t> </a:t>
            </a:r>
            <a:r>
              <a:rPr lang="en-US" dirty="0"/>
              <a:t>(like vesicular stomatitis virus, </a:t>
            </a:r>
            <a:r>
              <a:rPr lang="en-US" dirty="0">
                <a:solidFill>
                  <a:srgbClr val="00B050"/>
                </a:solidFill>
              </a:rPr>
              <a:t>VSV</a:t>
            </a:r>
            <a:r>
              <a:rPr lang="en-US" dirty="0"/>
              <a:t>) that incorporate the </a:t>
            </a:r>
            <a:r>
              <a:rPr lang="en-US" dirty="0">
                <a:solidFill>
                  <a:srgbClr val="00B050"/>
                </a:solidFill>
              </a:rPr>
              <a:t>S protein of SARS-CoV-2. </a:t>
            </a:r>
            <a:endParaRPr lang="en-US" dirty="0" smtClean="0">
              <a:solidFill>
                <a:srgbClr val="00B050"/>
              </a:solidFill>
            </a:endParaRPr>
          </a:p>
          <a:p>
            <a:r>
              <a:rPr lang="en-US" dirty="0" smtClean="0"/>
              <a:t>This </a:t>
            </a:r>
            <a:r>
              <a:rPr lang="en-US" dirty="0"/>
              <a:t>testing can be performed in </a:t>
            </a:r>
            <a:r>
              <a:rPr lang="en-US" dirty="0">
                <a:solidFill>
                  <a:srgbClr val="7030A0"/>
                </a:solidFill>
              </a:rPr>
              <a:t>BSL-2 </a:t>
            </a:r>
            <a:r>
              <a:rPr lang="en-US" dirty="0"/>
              <a:t>laboratories depending on the VSV strain used.</a:t>
            </a:r>
          </a:p>
          <a:p>
            <a:endParaRPr lang="en-US" dirty="0"/>
          </a:p>
        </p:txBody>
      </p:sp>
    </p:spTree>
    <p:extLst>
      <p:ext uri="{BB962C8B-B14F-4D97-AF65-F5344CB8AC3E}">
        <p14:creationId xmlns:p14="http://schemas.microsoft.com/office/powerpoint/2010/main" val="3637361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Surrogate virus neutralization tests (</a:t>
            </a:r>
            <a:r>
              <a:rPr lang="en-US" dirty="0" err="1">
                <a:solidFill>
                  <a:srgbClr val="FF0000"/>
                </a:solidFill>
              </a:rPr>
              <a:t>sVNT</a:t>
            </a:r>
            <a:r>
              <a:rPr lang="en-US" dirty="0">
                <a:solidFill>
                  <a:srgbClr val="FF0000"/>
                </a:solidFill>
              </a:rPr>
              <a:t>)</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The neutralization assay is a lab-based test that uses </a:t>
            </a:r>
            <a:r>
              <a:rPr lang="en-US" dirty="0">
                <a:solidFill>
                  <a:srgbClr val="00B050"/>
                </a:solidFill>
              </a:rPr>
              <a:t>live virus </a:t>
            </a:r>
            <a:r>
              <a:rPr lang="en-US" dirty="0"/>
              <a:t>and cell culture methods to determine if </a:t>
            </a:r>
            <a:r>
              <a:rPr lang="en-US" dirty="0">
                <a:solidFill>
                  <a:srgbClr val="00B0F0"/>
                </a:solidFill>
              </a:rPr>
              <a:t>patient antibodies </a:t>
            </a:r>
            <a:r>
              <a:rPr lang="en-US" dirty="0"/>
              <a:t>can </a:t>
            </a:r>
            <a:r>
              <a:rPr lang="en-US" dirty="0">
                <a:solidFill>
                  <a:srgbClr val="7030A0"/>
                </a:solidFill>
              </a:rPr>
              <a:t>prevent viral infection </a:t>
            </a:r>
            <a:r>
              <a:rPr lang="en-US" dirty="0"/>
              <a:t>in vitro</a:t>
            </a:r>
            <a:r>
              <a:rPr lang="en-US" dirty="0" smtClean="0"/>
              <a:t>.</a:t>
            </a:r>
          </a:p>
          <a:p>
            <a:endParaRPr lang="en-US" dirty="0"/>
          </a:p>
          <a:p>
            <a:r>
              <a:rPr lang="en-US" dirty="0"/>
              <a:t> This test must be performed in laboratories with designated </a:t>
            </a:r>
            <a:r>
              <a:rPr lang="en-US" dirty="0">
                <a:solidFill>
                  <a:srgbClr val="00B050"/>
                </a:solidFill>
              </a:rPr>
              <a:t>biosafety certificates</a:t>
            </a:r>
            <a:r>
              <a:rPr lang="en-US" dirty="0"/>
              <a:t> to culture SARS-CoV-2-infected cells and has a time-to-result </a:t>
            </a:r>
            <a:r>
              <a:rPr lang="en-US" dirty="0">
                <a:solidFill>
                  <a:srgbClr val="FF0000"/>
                </a:solidFill>
              </a:rPr>
              <a:t>of 3–5 days</a:t>
            </a:r>
            <a:r>
              <a:rPr lang="en-US" dirty="0" smtClean="0">
                <a:solidFill>
                  <a:srgbClr val="FF0000"/>
                </a:solidFill>
              </a:rPr>
              <a:t>.</a:t>
            </a:r>
          </a:p>
          <a:p>
            <a:endParaRPr lang="en-US" dirty="0"/>
          </a:p>
          <a:p>
            <a:r>
              <a:rPr lang="en-US" dirty="0"/>
              <a:t/>
            </a:r>
            <a:br>
              <a:rPr lang="en-US" dirty="0"/>
            </a:br>
            <a:endParaRPr lang="en-US" dirty="0"/>
          </a:p>
        </p:txBody>
      </p:sp>
    </p:spTree>
    <p:extLst>
      <p:ext uri="{BB962C8B-B14F-4D97-AF65-F5344CB8AC3E}">
        <p14:creationId xmlns:p14="http://schemas.microsoft.com/office/powerpoint/2010/main" val="60276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53093"/>
            <a:ext cx="10515599" cy="6604907"/>
          </a:xfrm>
        </p:spPr>
      </p:pic>
    </p:spTree>
    <p:extLst>
      <p:ext uri="{BB962C8B-B14F-4D97-AF65-F5344CB8AC3E}">
        <p14:creationId xmlns:p14="http://schemas.microsoft.com/office/powerpoint/2010/main" val="3498166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COVID-19 antibody response: pathogenic or protective?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Antibodies against the </a:t>
            </a:r>
            <a:r>
              <a:rPr lang="en-US" dirty="0" smtClean="0">
                <a:solidFill>
                  <a:srgbClr val="00B050"/>
                </a:solidFill>
              </a:rPr>
              <a:t>receptor-binding domain </a:t>
            </a:r>
            <a:r>
              <a:rPr lang="en-US" dirty="0" smtClean="0"/>
              <a:t>of the </a:t>
            </a:r>
            <a:r>
              <a:rPr lang="en-US" dirty="0" smtClean="0">
                <a:solidFill>
                  <a:srgbClr val="7030A0"/>
                </a:solidFill>
              </a:rPr>
              <a:t>spike protein </a:t>
            </a:r>
            <a:r>
              <a:rPr lang="en-US" dirty="0" smtClean="0"/>
              <a:t>and the </a:t>
            </a:r>
            <a:r>
              <a:rPr lang="en-US" dirty="0" smtClean="0">
                <a:solidFill>
                  <a:srgbClr val="FF0000"/>
                </a:solidFill>
              </a:rPr>
              <a:t>nucleocapsid protein</a:t>
            </a:r>
            <a:r>
              <a:rPr lang="en-US" dirty="0" smtClean="0"/>
              <a:t> have been associated with </a:t>
            </a:r>
            <a:r>
              <a:rPr lang="en-US" dirty="0" err="1" smtClean="0"/>
              <a:t>neutralising</a:t>
            </a:r>
            <a:r>
              <a:rPr lang="en-US" dirty="0" smtClean="0"/>
              <a:t> activity.</a:t>
            </a:r>
          </a:p>
          <a:p>
            <a:r>
              <a:rPr lang="en-US" dirty="0" smtClean="0"/>
              <a:t> </a:t>
            </a:r>
            <a:r>
              <a:rPr lang="en-US" dirty="0" err="1" smtClean="0"/>
              <a:t>Neutralising</a:t>
            </a:r>
            <a:r>
              <a:rPr lang="en-US" dirty="0" smtClean="0"/>
              <a:t> antibodies to these domains can be detected approximately </a:t>
            </a:r>
            <a:r>
              <a:rPr lang="en-US" dirty="0" smtClean="0">
                <a:solidFill>
                  <a:srgbClr val="00B050"/>
                </a:solidFill>
              </a:rPr>
              <a:t>7 days after onset of symptoms </a:t>
            </a:r>
            <a:r>
              <a:rPr lang="en-US" dirty="0" smtClean="0"/>
              <a:t>and rise steeply over the next 2 weeks.</a:t>
            </a:r>
          </a:p>
          <a:p>
            <a:r>
              <a:rPr lang="en-US" dirty="0" smtClean="0"/>
              <a:t>Several studies showed </a:t>
            </a:r>
            <a:r>
              <a:rPr lang="en-US" dirty="0" smtClean="0">
                <a:solidFill>
                  <a:srgbClr val="0070C0"/>
                </a:solidFill>
              </a:rPr>
              <a:t>that patients can remain RNA-positive </a:t>
            </a:r>
            <a:r>
              <a:rPr lang="en-US" dirty="0" smtClean="0"/>
              <a:t>despite high concentrations of IgM and IgG antibodies against the nucleocapsid protein and the receptor-binding domain of the spike protein.</a:t>
            </a:r>
          </a:p>
        </p:txBody>
      </p:sp>
    </p:spTree>
    <p:extLst>
      <p:ext uri="{BB962C8B-B14F-4D97-AF65-F5344CB8AC3E}">
        <p14:creationId xmlns:p14="http://schemas.microsoft.com/office/powerpoint/2010/main" val="906328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COVID-19 antibody response: pathogenic or protective? </a:t>
            </a:r>
          </a:p>
        </p:txBody>
      </p:sp>
      <p:sp>
        <p:nvSpPr>
          <p:cNvPr id="3" name="Content Placeholder 2"/>
          <p:cNvSpPr>
            <a:spLocks noGrp="1"/>
          </p:cNvSpPr>
          <p:nvPr>
            <p:ph idx="1"/>
          </p:nvPr>
        </p:nvSpPr>
        <p:spPr/>
        <p:txBody>
          <a:bodyPr/>
          <a:lstStyle/>
          <a:p>
            <a:r>
              <a:rPr lang="en-US" dirty="0"/>
              <a:t>Whether the presence of </a:t>
            </a:r>
            <a:r>
              <a:rPr lang="en-US" dirty="0" err="1"/>
              <a:t>neutralising</a:t>
            </a:r>
            <a:r>
              <a:rPr lang="en-US" dirty="0"/>
              <a:t> antibodies translates into </a:t>
            </a:r>
            <a:r>
              <a:rPr lang="en-US" dirty="0">
                <a:solidFill>
                  <a:srgbClr val="0070C0"/>
                </a:solidFill>
              </a:rPr>
              <a:t>protective immunity i</a:t>
            </a:r>
            <a:r>
              <a:rPr lang="en-US" dirty="0"/>
              <a:t>n patients with </a:t>
            </a:r>
            <a:r>
              <a:rPr lang="en-US" dirty="0">
                <a:solidFill>
                  <a:srgbClr val="7030A0"/>
                </a:solidFill>
              </a:rPr>
              <a:t>COVID-19 is unclear</a:t>
            </a:r>
            <a:r>
              <a:rPr lang="en-US" dirty="0"/>
              <a:t>. </a:t>
            </a:r>
          </a:p>
          <a:p>
            <a:r>
              <a:rPr lang="en-US" dirty="0"/>
              <a:t>Some researchers speculate that antibodies can enhance infectivity as higher antibody concentrations have been observed in patients with severe disease than in those with mild disease.</a:t>
            </a:r>
          </a:p>
          <a:p>
            <a:r>
              <a:rPr lang="en-US" dirty="0"/>
              <a:t>18,25 In one study (n=222), a greater proportion of patients with high IgG concentrations had severe disease than did those with low IgG concentrations (52% vs 32%, p=0·008).</a:t>
            </a:r>
          </a:p>
          <a:p>
            <a:r>
              <a:rPr lang="en-US" dirty="0">
                <a:solidFill>
                  <a:srgbClr val="00B050"/>
                </a:solidFill>
              </a:rPr>
              <a:t>The role of antibody response in the pathogenesis of COVID-19 remains unclear</a:t>
            </a:r>
            <a:r>
              <a:rPr lang="en-US" dirty="0"/>
              <a:t> pending further studies</a:t>
            </a:r>
          </a:p>
          <a:p>
            <a:endParaRPr lang="en-US" dirty="0"/>
          </a:p>
        </p:txBody>
      </p:sp>
    </p:spTree>
    <p:extLst>
      <p:ext uri="{BB962C8B-B14F-4D97-AF65-F5344CB8AC3E}">
        <p14:creationId xmlns:p14="http://schemas.microsoft.com/office/powerpoint/2010/main" val="2630949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A graph showing the probability of detection over time of three different types of COVID-19 t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786" y="130629"/>
            <a:ext cx="11070771" cy="648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329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can countries move forward?</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Countries are assessing all available testing options to address their range of needs. In settings where challenges with molecular testing exist or access to laboratories is scarce, rapid serology tests offer a needed additional option.</a:t>
            </a:r>
          </a:p>
          <a:p>
            <a:r>
              <a:rPr lang="en-US" dirty="0" smtClean="0"/>
              <a:t> </a:t>
            </a:r>
            <a:r>
              <a:rPr lang="en-US" dirty="0" smtClean="0">
                <a:solidFill>
                  <a:srgbClr val="00B050"/>
                </a:solidFill>
              </a:rPr>
              <a:t>A rapid serology test with good performance characteristics is extremely important to avoid missing true cases of COVID-19 </a:t>
            </a:r>
            <a:r>
              <a:rPr lang="en-US" dirty="0" smtClean="0"/>
              <a:t>and </a:t>
            </a:r>
            <a:r>
              <a:rPr lang="en-US" dirty="0" smtClean="0">
                <a:solidFill>
                  <a:srgbClr val="7030A0"/>
                </a:solidFill>
              </a:rPr>
              <a:t>imposing unnecessary quarantine for people with false-positive results due to cross-reactivity with seasonal coronaviruses</a:t>
            </a:r>
            <a:r>
              <a:rPr lang="en-US" dirty="0" smtClean="0"/>
              <a:t>. </a:t>
            </a:r>
          </a:p>
          <a:p>
            <a:r>
              <a:rPr lang="en-US" dirty="0" smtClean="0"/>
              <a:t>Studies have shown </a:t>
            </a:r>
            <a:r>
              <a:rPr lang="en-US" dirty="0" smtClean="0">
                <a:solidFill>
                  <a:srgbClr val="0070C0"/>
                </a:solidFill>
              </a:rPr>
              <a:t>more antibody cross-reactivity </a:t>
            </a:r>
            <a:r>
              <a:rPr lang="en-US" dirty="0" smtClean="0"/>
              <a:t>between the </a:t>
            </a:r>
            <a:r>
              <a:rPr lang="en-US" dirty="0" smtClean="0">
                <a:solidFill>
                  <a:srgbClr val="7030A0"/>
                </a:solidFill>
              </a:rPr>
              <a:t>nucleocapsid proteins of SARS-CoV-2</a:t>
            </a:r>
            <a:r>
              <a:rPr lang="en-US" dirty="0" smtClean="0"/>
              <a:t> and </a:t>
            </a:r>
            <a:r>
              <a:rPr lang="en-US" dirty="0" smtClean="0">
                <a:solidFill>
                  <a:srgbClr val="FF0000"/>
                </a:solidFill>
              </a:rPr>
              <a:t>common coronaviruses than between their spike proteins</a:t>
            </a:r>
            <a:r>
              <a:rPr lang="en-US" dirty="0" smtClean="0"/>
              <a:t>.</a:t>
            </a:r>
          </a:p>
          <a:p>
            <a:r>
              <a:rPr lang="en-US" dirty="0" smtClean="0"/>
              <a:t> </a:t>
            </a:r>
            <a:endParaRPr lang="en-US" dirty="0"/>
          </a:p>
        </p:txBody>
      </p:sp>
    </p:spTree>
    <p:extLst>
      <p:ext uri="{BB962C8B-B14F-4D97-AF65-F5344CB8AC3E}">
        <p14:creationId xmlns:p14="http://schemas.microsoft.com/office/powerpoint/2010/main" val="1024007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IDEAL testing strategies versus reality</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WHO and the Pan American Health Organization have stated that </a:t>
            </a:r>
            <a:r>
              <a:rPr lang="en-US" dirty="0" smtClean="0">
                <a:solidFill>
                  <a:srgbClr val="7030A0"/>
                </a:solidFill>
              </a:rPr>
              <a:t>they do not currently recommend the use of immunodiagnostic tests </a:t>
            </a:r>
            <a:r>
              <a:rPr lang="en-US" dirty="0" smtClean="0"/>
              <a:t>except in research settings, because of scarce information on test performance and appropriate use </a:t>
            </a:r>
            <a:r>
              <a:rPr lang="en-US" dirty="0" smtClean="0">
                <a:solidFill>
                  <a:srgbClr val="00B050"/>
                </a:solidFill>
              </a:rPr>
              <a:t>when immunity to COVID-19 is not well understood</a:t>
            </a:r>
            <a:r>
              <a:rPr lang="en-US" dirty="0" smtClean="0"/>
              <a:t>. </a:t>
            </a:r>
          </a:p>
          <a:p>
            <a:r>
              <a:rPr lang="en-US" dirty="0" smtClean="0"/>
              <a:t>However, many countries are struggling to scale up testing to implement the key strategies of diagnosing all symptomatic patients and tracing all contacts.</a:t>
            </a:r>
          </a:p>
          <a:p>
            <a:r>
              <a:rPr lang="en-US" dirty="0" smtClean="0"/>
              <a:t> Delays in confirming COVID-19 cases </a:t>
            </a:r>
            <a:r>
              <a:rPr lang="en-US" dirty="0" smtClean="0">
                <a:solidFill>
                  <a:srgbClr val="FF0000"/>
                </a:solidFill>
              </a:rPr>
              <a:t>allow continued transmission </a:t>
            </a:r>
            <a:r>
              <a:rPr lang="en-US" dirty="0" smtClean="0"/>
              <a:t>within communities and can result in </a:t>
            </a:r>
            <a:r>
              <a:rPr lang="en-US" dirty="0" smtClean="0">
                <a:solidFill>
                  <a:srgbClr val="00B050"/>
                </a:solidFill>
              </a:rPr>
              <a:t>failure to contain the pandemic despite </a:t>
            </a:r>
            <a:r>
              <a:rPr lang="en-US" dirty="0" smtClean="0"/>
              <a:t>other measures such as physical distancing and travel restrictions.</a:t>
            </a:r>
            <a:endParaRPr lang="en-US" dirty="0"/>
          </a:p>
        </p:txBody>
      </p:sp>
    </p:spTree>
    <p:extLst>
      <p:ext uri="{BB962C8B-B14F-4D97-AF65-F5344CB8AC3E}">
        <p14:creationId xmlns:p14="http://schemas.microsoft.com/office/powerpoint/2010/main" val="3646404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are low income countries doing?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In Peru, public health facilities for molecular testing are sparse and only </a:t>
            </a:r>
            <a:r>
              <a:rPr lang="en-US" dirty="0" smtClean="0">
                <a:solidFill>
                  <a:srgbClr val="00B050"/>
                </a:solidFill>
              </a:rPr>
              <a:t>500 beds in intensive care units exist for a population of 32 million</a:t>
            </a:r>
            <a:r>
              <a:rPr lang="en-US" dirty="0" smtClean="0"/>
              <a:t>. </a:t>
            </a:r>
          </a:p>
          <a:p>
            <a:r>
              <a:rPr lang="en-US" dirty="0" smtClean="0"/>
              <a:t>The Ministry of Health has set up a hotline and website for individuals who have symptoms to be interviewed by </a:t>
            </a:r>
            <a:r>
              <a:rPr lang="en-US" dirty="0" smtClean="0">
                <a:solidFill>
                  <a:srgbClr val="7030A0"/>
                </a:solidFill>
              </a:rPr>
              <a:t>a health professional for possible follow-up, prioritizing the visits according to age, risk factors, and severity of symptoms.</a:t>
            </a:r>
          </a:p>
          <a:p>
            <a:r>
              <a:rPr lang="en-US" dirty="0" smtClean="0"/>
              <a:t> A testing team </a:t>
            </a:r>
            <a:r>
              <a:rPr lang="en-US" dirty="0" smtClean="0">
                <a:solidFill>
                  <a:srgbClr val="FF0000"/>
                </a:solidFill>
              </a:rPr>
              <a:t>visits the individual at home to do the rapid antibody </a:t>
            </a:r>
            <a:r>
              <a:rPr lang="en-US" dirty="0" smtClean="0"/>
              <a:t>test.</a:t>
            </a:r>
          </a:p>
          <a:p>
            <a:r>
              <a:rPr lang="en-US" dirty="0" smtClean="0"/>
              <a:t> Individuals who are </a:t>
            </a:r>
            <a:r>
              <a:rPr lang="en-US" dirty="0" smtClean="0">
                <a:solidFill>
                  <a:srgbClr val="00B0F0"/>
                </a:solidFill>
              </a:rPr>
              <a:t>IgM and IgG positive and have mild symptoms are quarantined</a:t>
            </a:r>
            <a:r>
              <a:rPr lang="en-US" dirty="0" smtClean="0"/>
              <a:t>, </a:t>
            </a:r>
            <a:r>
              <a:rPr lang="en-US" dirty="0" smtClean="0">
                <a:solidFill>
                  <a:srgbClr val="7030A0"/>
                </a:solidFill>
              </a:rPr>
              <a:t>whereas people who need critical care are referred to hospital.</a:t>
            </a:r>
          </a:p>
          <a:p>
            <a:r>
              <a:rPr lang="en-US" dirty="0" smtClean="0">
                <a:solidFill>
                  <a:srgbClr val="7030A0"/>
                </a:solidFill>
              </a:rPr>
              <a:t> </a:t>
            </a:r>
            <a:r>
              <a:rPr lang="en-US" dirty="0"/>
              <a:t>All contacts are also tested with the rapid serology test</a:t>
            </a:r>
            <a:r>
              <a:rPr lang="en-US" dirty="0" smtClean="0"/>
              <a:t>.</a:t>
            </a:r>
          </a:p>
          <a:p>
            <a:r>
              <a:rPr lang="en-US" dirty="0" smtClean="0"/>
              <a:t> </a:t>
            </a:r>
            <a:r>
              <a:rPr lang="en-US" dirty="0"/>
              <a:t>Anyone </a:t>
            </a:r>
            <a:r>
              <a:rPr lang="en-US" dirty="0">
                <a:solidFill>
                  <a:srgbClr val="00B050"/>
                </a:solidFill>
              </a:rPr>
              <a:t>who tests negative in the antibody test has a swab collected for molecular testing</a:t>
            </a:r>
          </a:p>
          <a:p>
            <a:endParaRPr lang="en-US" dirty="0" smtClean="0">
              <a:solidFill>
                <a:srgbClr val="7030A0"/>
              </a:solidFill>
            </a:endParaRPr>
          </a:p>
        </p:txBody>
      </p:sp>
    </p:spTree>
    <p:extLst>
      <p:ext uri="{BB962C8B-B14F-4D97-AF65-F5344CB8AC3E}">
        <p14:creationId xmlns:p14="http://schemas.microsoft.com/office/powerpoint/2010/main" val="2370066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What are low income countries doing?</a:t>
            </a:r>
          </a:p>
        </p:txBody>
      </p:sp>
      <p:sp>
        <p:nvSpPr>
          <p:cNvPr id="3" name="Content Placeholder 2"/>
          <p:cNvSpPr>
            <a:spLocks noGrp="1"/>
          </p:cNvSpPr>
          <p:nvPr>
            <p:ph idx="1"/>
          </p:nvPr>
        </p:nvSpPr>
        <p:spPr/>
        <p:txBody>
          <a:bodyPr/>
          <a:lstStyle/>
          <a:p>
            <a:r>
              <a:rPr lang="en-US" dirty="0" smtClean="0"/>
              <a:t>May 2, 2020, 355604 people had been triaged in Peru with 42534 testing positive, 26362 of whom were found to be positive by use of a rapid test.</a:t>
            </a:r>
          </a:p>
          <a:p>
            <a:endParaRPr lang="en-US" dirty="0"/>
          </a:p>
          <a:p>
            <a:r>
              <a:rPr lang="en-US" dirty="0" smtClean="0"/>
              <a:t> This approach has allowed a large number of symptomatic individuals and contacts to be rapidly tested</a:t>
            </a:r>
            <a:r>
              <a:rPr lang="en-US" dirty="0" smtClean="0">
                <a:solidFill>
                  <a:srgbClr val="00B050"/>
                </a:solidFill>
              </a:rPr>
              <a:t>, relieving the backlog, reducing waiting time for molecular testing, and preventing the health-care system from being overwhelmed</a:t>
            </a:r>
            <a:endParaRPr lang="en-US" dirty="0">
              <a:solidFill>
                <a:srgbClr val="00B050"/>
              </a:solidFill>
            </a:endParaRPr>
          </a:p>
        </p:txBody>
      </p:sp>
    </p:spTree>
    <p:extLst>
      <p:ext uri="{BB962C8B-B14F-4D97-AF65-F5344CB8AC3E}">
        <p14:creationId xmlns:p14="http://schemas.microsoft.com/office/powerpoint/2010/main" val="3809837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86" y="683532"/>
            <a:ext cx="10515600" cy="1325563"/>
          </a:xfrm>
        </p:spPr>
        <p:txBody>
          <a:bodyPr>
            <a:normAutofit fontScale="90000"/>
          </a:bodyPr>
          <a:lstStyle/>
          <a:p>
            <a:r>
              <a:rPr lang="en-US" b="1" dirty="0">
                <a:solidFill>
                  <a:srgbClr val="FF0000"/>
                </a:solidFill>
              </a:rPr>
              <a:t>Global partnership </a:t>
            </a:r>
            <a:r>
              <a:rPr lang="en-US" b="1" dirty="0" smtClean="0">
                <a:solidFill>
                  <a:srgbClr val="FF0000"/>
                </a:solidFill>
              </a:rPr>
              <a:t>for 120 </a:t>
            </a:r>
            <a:r>
              <a:rPr lang="en-US" b="1" dirty="0">
                <a:solidFill>
                  <a:srgbClr val="FF0000"/>
                </a:solidFill>
              </a:rPr>
              <a:t>million </a:t>
            </a:r>
            <a:r>
              <a:rPr lang="en-US" b="1" dirty="0" smtClean="0">
                <a:solidFill>
                  <a:srgbClr val="FF0000"/>
                </a:solidFill>
              </a:rPr>
              <a:t>COVID-19 </a:t>
            </a:r>
            <a:r>
              <a:rPr lang="en-US" b="1" dirty="0">
                <a:solidFill>
                  <a:srgbClr val="FF0000"/>
                </a:solidFill>
              </a:rPr>
              <a:t>rapid tests for low- </a:t>
            </a:r>
            <a:r>
              <a:rPr lang="en-US" b="1" dirty="0" smtClean="0">
                <a:solidFill>
                  <a:srgbClr val="FF0000"/>
                </a:solidFill>
              </a:rPr>
              <a:t> </a:t>
            </a:r>
            <a:r>
              <a:rPr lang="en-US" b="1" dirty="0">
                <a:solidFill>
                  <a:srgbClr val="FF0000"/>
                </a:solidFill>
              </a:rPr>
              <a:t>middle-income countries</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200" y="2196193"/>
            <a:ext cx="10515600" cy="3980770"/>
          </a:xfrm>
        </p:spPr>
        <p:txBody>
          <a:bodyPr>
            <a:normAutofit fontScale="85000" lnSpcReduction="20000"/>
          </a:bodyPr>
          <a:lstStyle/>
          <a:p>
            <a:r>
              <a:rPr lang="en-US" b="1" dirty="0"/>
              <a:t>A full access package includes WHO policy guidance on the use of antigen-based rapid diagnostic tests, manufacturer volume guarantees for low and middle-income countries,  catalytic funding to assist governments to deploy the tests and an initial US$50 million procurement fund</a:t>
            </a:r>
            <a:endParaRPr lang="en-US" dirty="0"/>
          </a:p>
          <a:p>
            <a:r>
              <a:rPr lang="en-US" b="1" dirty="0">
                <a:solidFill>
                  <a:srgbClr val="00B050"/>
                </a:solidFill>
              </a:rPr>
              <a:t>Several rapid, point-of-care antigen tests are being assessed by WHO for Emergency Use </a:t>
            </a:r>
            <a:r>
              <a:rPr lang="en-US" b="1" dirty="0"/>
              <a:t>Listing (EUL)</a:t>
            </a:r>
            <a:endParaRPr lang="en-US" dirty="0"/>
          </a:p>
          <a:p>
            <a:r>
              <a:rPr lang="en-US" b="1" dirty="0"/>
              <a:t>Agreements between the Bill &amp; Melinda Gates Foundation and test manufacturers </a:t>
            </a:r>
            <a:endParaRPr lang="en-US" b="1" dirty="0" smtClean="0"/>
          </a:p>
          <a:p>
            <a:r>
              <a:rPr lang="en-US" b="1" dirty="0" smtClean="0">
                <a:solidFill>
                  <a:srgbClr val="7030A0"/>
                </a:solidFill>
              </a:rPr>
              <a:t>Abbott </a:t>
            </a:r>
            <a:r>
              <a:rPr lang="en-US" b="1" dirty="0">
                <a:solidFill>
                  <a:srgbClr val="7030A0"/>
                </a:solidFill>
              </a:rPr>
              <a:t>and SD Biosensor</a:t>
            </a:r>
            <a:r>
              <a:rPr lang="en-US" b="1" dirty="0"/>
              <a:t> make available innovative tests priced at a maximum of US$5 for low- and middle-income countries (LMICs)</a:t>
            </a:r>
            <a:endParaRPr lang="en-US" dirty="0"/>
          </a:p>
          <a:p>
            <a:r>
              <a:rPr lang="en-US" b="1" dirty="0"/>
              <a:t>The Global Fund commits an initial US$50 million to enable countries to purchase the new tests, with the first orders expected to be placed this </a:t>
            </a:r>
            <a:r>
              <a:rPr lang="en-US" b="1" dirty="0" smtClean="0"/>
              <a:t>week</a:t>
            </a:r>
            <a:endParaRPr lang="en-US" dirty="0"/>
          </a:p>
        </p:txBody>
      </p:sp>
    </p:spTree>
    <p:extLst>
      <p:ext uri="{BB962C8B-B14F-4D97-AF65-F5344CB8AC3E}">
        <p14:creationId xmlns:p14="http://schemas.microsoft.com/office/powerpoint/2010/main" val="565789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Experience in China</a:t>
            </a:r>
          </a:p>
        </p:txBody>
      </p:sp>
      <p:sp>
        <p:nvSpPr>
          <p:cNvPr id="3" name="Content Placeholder 2"/>
          <p:cNvSpPr>
            <a:spLocks noGrp="1"/>
          </p:cNvSpPr>
          <p:nvPr>
            <p:ph idx="1"/>
          </p:nvPr>
        </p:nvSpPr>
        <p:spPr/>
        <p:txBody>
          <a:bodyPr>
            <a:normAutofit lnSpcReduction="10000"/>
          </a:bodyPr>
          <a:lstStyle/>
          <a:p>
            <a:r>
              <a:rPr lang="en-US" dirty="0" smtClean="0"/>
              <a:t>Shown that, in symptomatic patients, the use of </a:t>
            </a:r>
            <a:r>
              <a:rPr lang="en-US" dirty="0" smtClean="0">
                <a:solidFill>
                  <a:srgbClr val="7030A0"/>
                </a:solidFill>
              </a:rPr>
              <a:t>IgM tests or total antibody tests can increase the sensitivity </a:t>
            </a:r>
            <a:r>
              <a:rPr lang="en-US" dirty="0" smtClean="0"/>
              <a:t>of COVID-19 case detection.</a:t>
            </a:r>
          </a:p>
          <a:p>
            <a:endParaRPr lang="en-US" dirty="0"/>
          </a:p>
          <a:p>
            <a:r>
              <a:rPr lang="en-US" dirty="0" smtClean="0"/>
              <a:t> Further research should explore the performance and utility of </a:t>
            </a:r>
            <a:r>
              <a:rPr lang="en-US" dirty="0" smtClean="0">
                <a:solidFill>
                  <a:srgbClr val="FF0000"/>
                </a:solidFill>
              </a:rPr>
              <a:t>rapid antigen-IgM and antigen-IgG combo tests and the timing of testing</a:t>
            </a:r>
            <a:r>
              <a:rPr lang="en-US" dirty="0" smtClean="0"/>
              <a:t>.</a:t>
            </a:r>
          </a:p>
          <a:p>
            <a:endParaRPr lang="en-US" dirty="0" smtClean="0"/>
          </a:p>
          <a:p>
            <a:r>
              <a:rPr lang="en-US" dirty="0" smtClean="0"/>
              <a:t> In individuals </a:t>
            </a:r>
            <a:r>
              <a:rPr lang="en-US" dirty="0" smtClean="0">
                <a:solidFill>
                  <a:srgbClr val="00B0F0"/>
                </a:solidFill>
              </a:rPr>
              <a:t>who test negative for IgG,</a:t>
            </a:r>
            <a:r>
              <a:rPr lang="en-US" dirty="0" smtClean="0"/>
              <a:t> research should also explore, if resources allow, the value of </a:t>
            </a:r>
            <a:r>
              <a:rPr lang="en-US" dirty="0" smtClean="0">
                <a:solidFill>
                  <a:srgbClr val="7030A0"/>
                </a:solidFill>
              </a:rPr>
              <a:t>doing a follow-up antibody test 10–14 days later to document a definitive diagnosis through seroconversion</a:t>
            </a:r>
            <a:r>
              <a:rPr lang="en-US" dirty="0" smtClean="0"/>
              <a:t>.</a:t>
            </a:r>
            <a:endParaRPr lang="en-US" dirty="0"/>
          </a:p>
        </p:txBody>
      </p:sp>
    </p:spTree>
    <p:extLst>
      <p:ext uri="{BB962C8B-B14F-4D97-AF65-F5344CB8AC3E}">
        <p14:creationId xmlns:p14="http://schemas.microsoft.com/office/powerpoint/2010/main" val="238847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Experience from </a:t>
            </a:r>
            <a:r>
              <a:rPr lang="en-US" dirty="0" smtClean="0">
                <a:solidFill>
                  <a:srgbClr val="FF0000"/>
                </a:solidFill>
              </a:rPr>
              <a:t>Singapore for antibody testing</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Testing all contacts of people with confirmed COVID-19 Studies have shown that a large number of infected individuals could have only mild symptoms or no symptoms at all, but they can still transmit infection, with as much as </a:t>
            </a:r>
            <a:r>
              <a:rPr lang="en-US" dirty="0" smtClean="0">
                <a:solidFill>
                  <a:srgbClr val="7030A0"/>
                </a:solidFill>
              </a:rPr>
              <a:t>44% of infections being transmitted by presymptomatic individuals.</a:t>
            </a:r>
          </a:p>
          <a:p>
            <a:r>
              <a:rPr lang="en-US" dirty="0" smtClean="0"/>
              <a:t>shows that tracking down all contacts of people with confirmed COVID-19, testing them for evidence of infection, regardless of symptoms, and putting those contacts </a:t>
            </a:r>
            <a:r>
              <a:rPr lang="en-US" dirty="0" smtClean="0">
                <a:solidFill>
                  <a:srgbClr val="00B0F0"/>
                </a:solidFill>
              </a:rPr>
              <a:t>who test positive into isolation is an urgent priority for interrupting the chain of transmission and containing the epidemic</a:t>
            </a:r>
            <a:r>
              <a:rPr lang="en-US" dirty="0" smtClean="0"/>
              <a:t>.</a:t>
            </a:r>
          </a:p>
          <a:p>
            <a:r>
              <a:rPr lang="en-US" dirty="0" smtClean="0"/>
              <a:t> This approach is particularly important in the early stages </a:t>
            </a:r>
            <a:r>
              <a:rPr lang="en-US" dirty="0" smtClean="0">
                <a:solidFill>
                  <a:srgbClr val="FF0000"/>
                </a:solidFill>
              </a:rPr>
              <a:t>when there are only sporadic or clusters of cases</a:t>
            </a:r>
            <a:r>
              <a:rPr lang="en-US" dirty="0" smtClean="0"/>
              <a:t>, or </a:t>
            </a:r>
            <a:r>
              <a:rPr lang="en-US" dirty="0" smtClean="0">
                <a:solidFill>
                  <a:srgbClr val="00B050"/>
                </a:solidFill>
              </a:rPr>
              <a:t>for countries coming down from the peak</a:t>
            </a:r>
            <a:r>
              <a:rPr lang="en-US" dirty="0" smtClean="0"/>
              <a:t> to continue to reduce the extent of infection in the community.</a:t>
            </a:r>
          </a:p>
          <a:p>
            <a:r>
              <a:rPr lang="en-US" dirty="0" smtClean="0"/>
              <a:t> Only individuals </a:t>
            </a:r>
            <a:r>
              <a:rPr lang="en-US" dirty="0" smtClean="0">
                <a:solidFill>
                  <a:srgbClr val="00B0F0"/>
                </a:solidFill>
              </a:rPr>
              <a:t>who test negative should have a throat swab collected for molecular testing,</a:t>
            </a:r>
            <a:r>
              <a:rPr lang="en-US" dirty="0" smtClean="0"/>
              <a:t> which will reduce the strain on laboratories doing these tests.</a:t>
            </a:r>
            <a:endParaRPr lang="en-US" dirty="0"/>
          </a:p>
        </p:txBody>
      </p:sp>
    </p:spTree>
    <p:extLst>
      <p:ext uri="{BB962C8B-B14F-4D97-AF65-F5344CB8AC3E}">
        <p14:creationId xmlns:p14="http://schemas.microsoft.com/office/powerpoint/2010/main" val="3816046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Syndromic </a:t>
            </a:r>
            <a:r>
              <a:rPr lang="en-US" dirty="0">
                <a:solidFill>
                  <a:srgbClr val="FF0000"/>
                </a:solidFill>
              </a:rPr>
              <a:t>surveillance, such as surveillance for influenza-like illness or severe acute respiratory infections</a:t>
            </a:r>
          </a:p>
        </p:txBody>
      </p:sp>
      <p:sp>
        <p:nvSpPr>
          <p:cNvPr id="3" name="Content Placeholder 2"/>
          <p:cNvSpPr>
            <a:spLocks noGrp="1"/>
          </p:cNvSpPr>
          <p:nvPr>
            <p:ph idx="1"/>
          </p:nvPr>
        </p:nvSpPr>
        <p:spPr/>
        <p:txBody>
          <a:bodyPr>
            <a:normAutofit fontScale="85000" lnSpcReduction="20000"/>
          </a:bodyPr>
          <a:lstStyle/>
          <a:p>
            <a:r>
              <a:rPr lang="en-US" dirty="0" smtClean="0"/>
              <a:t>Situational analysis and surveillance In countries </a:t>
            </a:r>
          </a:p>
          <a:p>
            <a:endParaRPr lang="en-US" dirty="0" smtClean="0"/>
          </a:p>
          <a:p>
            <a:r>
              <a:rPr lang="en-US" dirty="0" smtClean="0"/>
              <a:t>where blood or throat swabs are routinely collected</a:t>
            </a:r>
          </a:p>
          <a:p>
            <a:endParaRPr lang="en-US" dirty="0" smtClean="0"/>
          </a:p>
          <a:p>
            <a:r>
              <a:rPr lang="en-US" dirty="0"/>
              <a:t>C</a:t>
            </a:r>
            <a:r>
              <a:rPr lang="en-US" dirty="0" smtClean="0"/>
              <a:t>ollected samples can be tested for COVID-19 </a:t>
            </a:r>
            <a:r>
              <a:rPr lang="en-US" dirty="0" smtClean="0">
                <a:solidFill>
                  <a:srgbClr val="00B0F0"/>
                </a:solidFill>
              </a:rPr>
              <a:t>with molecular, antigen, or serology tests, either alone or in combination.</a:t>
            </a:r>
            <a:r>
              <a:rPr lang="en-US" dirty="0" smtClean="0"/>
              <a:t> </a:t>
            </a:r>
          </a:p>
          <a:p>
            <a:endParaRPr lang="en-US" dirty="0" smtClean="0"/>
          </a:p>
          <a:p>
            <a:r>
              <a:rPr lang="en-US" dirty="0" smtClean="0"/>
              <a:t>If any of these samples are positive, it means COVID-19 has been circulating in the community. </a:t>
            </a:r>
          </a:p>
          <a:p>
            <a:r>
              <a:rPr lang="en-US" dirty="0" smtClean="0"/>
              <a:t>Where serial samples are available, </a:t>
            </a:r>
            <a:r>
              <a:rPr lang="en-US" dirty="0" smtClean="0">
                <a:solidFill>
                  <a:srgbClr val="FF0000"/>
                </a:solidFill>
              </a:rPr>
              <a:t>it might be possible to date when COVID-19 established itself in a community or country.</a:t>
            </a:r>
          </a:p>
          <a:p>
            <a:pPr marL="0" indent="0">
              <a:buNone/>
            </a:pP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092176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15" y="414111"/>
            <a:ext cx="10515600" cy="1325563"/>
          </a:xfrm>
        </p:spPr>
        <p:txBody>
          <a:bodyPr>
            <a:normAutofit fontScale="90000"/>
          </a:bodyPr>
          <a:lstStyle/>
          <a:p>
            <a:r>
              <a:rPr lang="en-US" dirty="0">
                <a:solidFill>
                  <a:srgbClr val="FF0000"/>
                </a:solidFill>
              </a:rPr>
              <a:t>In general, antibody tests can be used to establish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The </a:t>
            </a:r>
            <a:r>
              <a:rPr lang="en-US" dirty="0">
                <a:solidFill>
                  <a:srgbClr val="7030A0"/>
                </a:solidFill>
              </a:rPr>
              <a:t>true extent of an </a:t>
            </a:r>
            <a:r>
              <a:rPr lang="en-US" dirty="0" smtClean="0">
                <a:solidFill>
                  <a:srgbClr val="7030A0"/>
                </a:solidFill>
              </a:rPr>
              <a:t>outbreak</a:t>
            </a:r>
          </a:p>
          <a:p>
            <a:r>
              <a:rPr lang="en-US" dirty="0" smtClean="0"/>
              <a:t>Map </a:t>
            </a:r>
            <a:r>
              <a:rPr lang="en-US" dirty="0"/>
              <a:t>its </a:t>
            </a:r>
            <a:r>
              <a:rPr lang="en-US" dirty="0">
                <a:solidFill>
                  <a:srgbClr val="00B050"/>
                </a:solidFill>
              </a:rPr>
              <a:t>geographical </a:t>
            </a:r>
            <a:r>
              <a:rPr lang="en-US" dirty="0" smtClean="0">
                <a:solidFill>
                  <a:srgbClr val="00B050"/>
                </a:solidFill>
              </a:rPr>
              <a:t>distribution</a:t>
            </a:r>
          </a:p>
          <a:p>
            <a:r>
              <a:rPr lang="en-US" dirty="0" smtClean="0"/>
              <a:t>Identify </a:t>
            </a:r>
            <a:r>
              <a:rPr lang="en-US" dirty="0">
                <a:solidFill>
                  <a:srgbClr val="FF0000"/>
                </a:solidFill>
              </a:rPr>
              <a:t>hotspots and populations that are particularly at risk</a:t>
            </a:r>
            <a:r>
              <a:rPr lang="en-US" dirty="0"/>
              <a:t>. </a:t>
            </a:r>
            <a:endParaRPr lang="en-US" dirty="0" smtClean="0"/>
          </a:p>
          <a:p>
            <a:r>
              <a:rPr lang="en-US" dirty="0" smtClean="0"/>
              <a:t>To </a:t>
            </a:r>
            <a:r>
              <a:rPr lang="en-US" dirty="0">
                <a:solidFill>
                  <a:srgbClr val="00B0F0"/>
                </a:solidFill>
              </a:rPr>
              <a:t>inform public health measures </a:t>
            </a:r>
            <a:endParaRPr lang="en-US" dirty="0" smtClean="0">
              <a:solidFill>
                <a:srgbClr val="00B0F0"/>
              </a:solidFill>
            </a:endParaRPr>
          </a:p>
          <a:p>
            <a:r>
              <a:rPr lang="en-US" dirty="0" smtClean="0">
                <a:solidFill>
                  <a:srgbClr val="FF0000"/>
                </a:solidFill>
              </a:rPr>
              <a:t>Control </a:t>
            </a:r>
            <a:r>
              <a:rPr lang="en-US" dirty="0">
                <a:solidFill>
                  <a:srgbClr val="FF0000"/>
                </a:solidFill>
              </a:rPr>
              <a:t>strategies</a:t>
            </a:r>
            <a:r>
              <a:rPr lang="en-US" dirty="0" smtClean="0"/>
              <a:t>.</a:t>
            </a:r>
          </a:p>
          <a:p>
            <a:r>
              <a:rPr lang="en-US" dirty="0" smtClean="0"/>
              <a:t> </a:t>
            </a:r>
            <a:r>
              <a:rPr lang="en-US" dirty="0"/>
              <a:t>In this case, </a:t>
            </a:r>
            <a:r>
              <a:rPr lang="en-US" dirty="0">
                <a:solidFill>
                  <a:srgbClr val="00B050"/>
                </a:solidFill>
              </a:rPr>
              <a:t>researchers need to stick to the same serology test and test sentinel populations repeatedly</a:t>
            </a:r>
            <a:r>
              <a:rPr lang="en-US" dirty="0"/>
              <a:t>, avoiding the variation in sensitivity between different rapid tests</a:t>
            </a:r>
          </a:p>
        </p:txBody>
      </p:sp>
    </p:spTree>
    <p:extLst>
      <p:ext uri="{BB962C8B-B14F-4D97-AF65-F5344CB8AC3E}">
        <p14:creationId xmlns:p14="http://schemas.microsoft.com/office/powerpoint/2010/main" val="2209694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When is serology testing recommended?</a:t>
            </a:r>
          </a:p>
        </p:txBody>
      </p:sp>
      <p:sp>
        <p:nvSpPr>
          <p:cNvPr id="3" name="Content Placeholder 2"/>
          <p:cNvSpPr>
            <a:spLocks noGrp="1"/>
          </p:cNvSpPr>
          <p:nvPr>
            <p:ph idx="1"/>
          </p:nvPr>
        </p:nvSpPr>
        <p:spPr/>
        <p:txBody>
          <a:bodyPr>
            <a:normAutofit fontScale="92500" lnSpcReduction="20000"/>
          </a:bodyPr>
          <a:lstStyle/>
          <a:p>
            <a:r>
              <a:rPr lang="en-US" dirty="0" smtClean="0"/>
              <a:t>Rapid triage of </a:t>
            </a:r>
            <a:r>
              <a:rPr lang="en-US" dirty="0" smtClean="0">
                <a:solidFill>
                  <a:srgbClr val="00B050"/>
                </a:solidFill>
              </a:rPr>
              <a:t>symptomatic individuals in community settings</a:t>
            </a:r>
          </a:p>
          <a:p>
            <a:r>
              <a:rPr lang="en-US" dirty="0" smtClean="0"/>
              <a:t> Where there is </a:t>
            </a:r>
            <a:r>
              <a:rPr lang="en-US" dirty="0" smtClean="0">
                <a:solidFill>
                  <a:srgbClr val="7030A0"/>
                </a:solidFill>
              </a:rPr>
              <a:t>little or no access to molecular testing</a:t>
            </a:r>
          </a:p>
          <a:p>
            <a:endParaRPr lang="en-US" dirty="0">
              <a:solidFill>
                <a:srgbClr val="7030A0"/>
              </a:solidFill>
            </a:endParaRPr>
          </a:p>
          <a:p>
            <a:r>
              <a:rPr lang="en-US" dirty="0" smtClean="0"/>
              <a:t> Rapid serology tests provide a means to quickly </a:t>
            </a:r>
            <a:r>
              <a:rPr lang="en-US" dirty="0" smtClean="0">
                <a:solidFill>
                  <a:srgbClr val="FF0000"/>
                </a:solidFill>
              </a:rPr>
              <a:t>triage suspected cases of COVID-19, provided </a:t>
            </a:r>
            <a:r>
              <a:rPr lang="en-US" dirty="0" smtClean="0">
                <a:solidFill>
                  <a:srgbClr val="00B0F0"/>
                </a:solidFill>
              </a:rPr>
              <a:t>the test is highly specific for the disease. </a:t>
            </a:r>
          </a:p>
          <a:p>
            <a:endParaRPr lang="en-US" dirty="0">
              <a:solidFill>
                <a:srgbClr val="00B0F0"/>
              </a:solidFill>
            </a:endParaRPr>
          </a:p>
          <a:p>
            <a:r>
              <a:rPr lang="en-US" dirty="0" smtClean="0"/>
              <a:t>A positive result for </a:t>
            </a:r>
            <a:r>
              <a:rPr lang="en-US" dirty="0" smtClean="0">
                <a:solidFill>
                  <a:srgbClr val="7030A0"/>
                </a:solidFill>
              </a:rPr>
              <a:t>IgM in symptomatic patients fulfilling COVID-19 case definition is strongly suggestive of SARS-CoV-2 infection.</a:t>
            </a:r>
          </a:p>
          <a:p>
            <a:endParaRPr lang="en-US" dirty="0">
              <a:solidFill>
                <a:srgbClr val="7030A0"/>
              </a:solidFill>
            </a:endParaRPr>
          </a:p>
          <a:p>
            <a:r>
              <a:rPr lang="en-US" dirty="0" smtClean="0"/>
              <a:t> This approach is probably most effective in </a:t>
            </a:r>
            <a:r>
              <a:rPr lang="en-US" dirty="0" smtClean="0">
                <a:solidFill>
                  <a:srgbClr val="00B0F0"/>
                </a:solidFill>
              </a:rPr>
              <a:t>individuals 5–10 days after symptom onset</a:t>
            </a:r>
            <a:endParaRPr lang="en-US" dirty="0">
              <a:solidFill>
                <a:srgbClr val="00B0F0"/>
              </a:solidFill>
            </a:endParaRPr>
          </a:p>
        </p:txBody>
      </p:sp>
    </p:spTree>
    <p:extLst>
      <p:ext uri="{BB962C8B-B14F-4D97-AF65-F5344CB8AC3E}">
        <p14:creationId xmlns:p14="http://schemas.microsoft.com/office/powerpoint/2010/main" val="1002971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OVID-19 Testing FAQ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0615" y="261258"/>
            <a:ext cx="10515600" cy="578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014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When is serology testing not recommended?</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The use of serology tests for population surveys is not recommended in </a:t>
            </a:r>
            <a:r>
              <a:rPr lang="en-US" dirty="0" smtClean="0">
                <a:solidFill>
                  <a:srgbClr val="00B0F0"/>
                </a:solidFill>
              </a:rPr>
              <a:t>low prevalence settings </a:t>
            </a:r>
          </a:p>
          <a:p>
            <a:r>
              <a:rPr lang="en-US" dirty="0"/>
              <a:t>W</a:t>
            </a:r>
            <a:r>
              <a:rPr lang="en-US" dirty="0" smtClean="0"/>
              <a:t>ill probably result in more false-positive than true positive results, even if a test with high specificity is used. </a:t>
            </a:r>
          </a:p>
          <a:p>
            <a:r>
              <a:rPr lang="en-US" dirty="0" smtClean="0"/>
              <a:t>For example, if the prevalence of infection is 1% in the general population, a test with </a:t>
            </a:r>
            <a:r>
              <a:rPr lang="en-US" dirty="0" smtClean="0">
                <a:solidFill>
                  <a:srgbClr val="FF0000"/>
                </a:solidFill>
              </a:rPr>
              <a:t>98% specificity will identify two false-positive results </a:t>
            </a:r>
            <a:r>
              <a:rPr lang="en-US" dirty="0" smtClean="0">
                <a:solidFill>
                  <a:srgbClr val="00B050"/>
                </a:solidFill>
              </a:rPr>
              <a:t>for every true positive result</a:t>
            </a:r>
            <a:r>
              <a:rPr lang="en-US" dirty="0" smtClean="0"/>
              <a:t>.</a:t>
            </a:r>
          </a:p>
          <a:p>
            <a:r>
              <a:rPr lang="en-US" dirty="0" smtClean="0">
                <a:solidFill>
                  <a:srgbClr val="00B050"/>
                </a:solidFill>
              </a:rPr>
              <a:t>False sense of security </a:t>
            </a:r>
            <a:r>
              <a:rPr lang="en-US" dirty="0" smtClean="0"/>
              <a:t>regarding the extent of immunity in the population premature </a:t>
            </a:r>
          </a:p>
          <a:p>
            <a:r>
              <a:rPr lang="en-US" dirty="0" smtClean="0">
                <a:solidFill>
                  <a:srgbClr val="7030A0"/>
                </a:solidFill>
              </a:rPr>
              <a:t>Easing of public health measures </a:t>
            </a:r>
            <a:r>
              <a:rPr lang="en-US" dirty="0" smtClean="0"/>
              <a:t>on the basis of misleading disease estimates.</a:t>
            </a:r>
            <a:endParaRPr lang="en-US" dirty="0"/>
          </a:p>
        </p:txBody>
      </p:sp>
    </p:spTree>
    <p:extLst>
      <p:ext uri="{BB962C8B-B14F-4D97-AF65-F5344CB8AC3E}">
        <p14:creationId xmlns:p14="http://schemas.microsoft.com/office/powerpoint/2010/main" val="2335137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Pitfalls of antibody Tests</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smtClean="0"/>
              <a:t>Early stage in the disease course, or asymptomatic or </a:t>
            </a:r>
            <a:r>
              <a:rPr lang="en-US" dirty="0" err="1" smtClean="0"/>
              <a:t>pauci</a:t>
            </a:r>
            <a:r>
              <a:rPr lang="en-US" dirty="0" smtClean="0"/>
              <a:t> symptomatic patients, </a:t>
            </a:r>
            <a:r>
              <a:rPr lang="en-US" dirty="0" smtClean="0">
                <a:solidFill>
                  <a:srgbClr val="7030A0"/>
                </a:solidFill>
              </a:rPr>
              <a:t>might have low antibody concentrations that could give false negative results. </a:t>
            </a:r>
          </a:p>
          <a:p>
            <a:endParaRPr lang="en-US" dirty="0" smtClean="0">
              <a:solidFill>
                <a:srgbClr val="7030A0"/>
              </a:solidFill>
            </a:endParaRPr>
          </a:p>
          <a:p>
            <a:r>
              <a:rPr lang="en-US" dirty="0" smtClean="0">
                <a:solidFill>
                  <a:srgbClr val="00B050"/>
                </a:solidFill>
              </a:rPr>
              <a:t>Patients’ disease stage and severity </a:t>
            </a:r>
            <a:r>
              <a:rPr lang="en-US" dirty="0" smtClean="0"/>
              <a:t>are important points to consider, along with the population being tested.</a:t>
            </a:r>
          </a:p>
          <a:p>
            <a:endParaRPr lang="en-US" dirty="0" smtClean="0"/>
          </a:p>
          <a:p>
            <a:r>
              <a:rPr lang="en-US" dirty="0" smtClean="0"/>
              <a:t> </a:t>
            </a:r>
            <a:r>
              <a:rPr lang="en-US" dirty="0" smtClean="0">
                <a:solidFill>
                  <a:srgbClr val="0070C0"/>
                </a:solidFill>
              </a:rPr>
              <a:t>The estimated level of risk can be considered before using a serology test</a:t>
            </a:r>
          </a:p>
          <a:p>
            <a:endParaRPr lang="en-US" dirty="0" smtClean="0"/>
          </a:p>
          <a:p>
            <a:r>
              <a:rPr lang="en-US" dirty="0" smtClean="0"/>
              <a:t>Because of the changing false positive rate or low positive predictive value across different populations.</a:t>
            </a:r>
          </a:p>
          <a:p>
            <a:endParaRPr lang="en-US" dirty="0" smtClean="0"/>
          </a:p>
          <a:p>
            <a:r>
              <a:rPr lang="en-US" dirty="0" smtClean="0"/>
              <a:t> Among the groups with </a:t>
            </a:r>
            <a:r>
              <a:rPr lang="en-US" dirty="0" smtClean="0">
                <a:solidFill>
                  <a:srgbClr val="FF0000"/>
                </a:solidFill>
              </a:rPr>
              <a:t>the highest risk of the disease are symptomatic patients with clinical presentation of COVID-19, patients with other respiratory symptoms, </a:t>
            </a:r>
          </a:p>
          <a:p>
            <a:r>
              <a:rPr lang="en-US" dirty="0" smtClean="0">
                <a:solidFill>
                  <a:srgbClr val="002060"/>
                </a:solidFill>
              </a:rPr>
              <a:t>Contacts of confirmed cases</a:t>
            </a:r>
          </a:p>
          <a:p>
            <a:r>
              <a:rPr lang="en-US" dirty="0" smtClean="0"/>
              <a:t>Health-care workers in settings with little personal protective equipment.</a:t>
            </a:r>
          </a:p>
          <a:p>
            <a:r>
              <a:rPr lang="en-US" dirty="0" smtClean="0"/>
              <a:t> We suggest countries consider risk levels before using serology tests and creating public health guidance. </a:t>
            </a:r>
          </a:p>
          <a:p>
            <a:r>
              <a:rPr lang="en-US" dirty="0" smtClean="0"/>
              <a:t>Scaling up testing, </a:t>
            </a:r>
            <a:r>
              <a:rPr lang="en-US" dirty="0" smtClean="0">
                <a:solidFill>
                  <a:srgbClr val="FF0000"/>
                </a:solidFill>
              </a:rPr>
              <a:t>particularly at the community level, allows for better estimates of risks, which in turn allows more effective public health measures to be put into place than would be otherwise.</a:t>
            </a:r>
            <a:endParaRPr lang="en-US" dirty="0">
              <a:solidFill>
                <a:srgbClr val="FF0000"/>
              </a:solidFill>
            </a:endParaRPr>
          </a:p>
        </p:txBody>
      </p:sp>
    </p:spTree>
    <p:extLst>
      <p:ext uri="{BB962C8B-B14F-4D97-AF65-F5344CB8AC3E}">
        <p14:creationId xmlns:p14="http://schemas.microsoft.com/office/powerpoint/2010/main" val="16704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Pitfalls of antibody Tests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To date, insufficient evidence exists to recommend the use of serology testing for health-care workers to return to work</a:t>
            </a:r>
            <a:r>
              <a:rPr lang="en-US" dirty="0" smtClean="0"/>
              <a:t>.</a:t>
            </a:r>
          </a:p>
          <a:p>
            <a:endParaRPr lang="en-US" dirty="0"/>
          </a:p>
          <a:p>
            <a:r>
              <a:rPr lang="en-US" dirty="0"/>
              <a:t> A negative molecular test remains the safest option to establish whether health-care workers can work again </a:t>
            </a:r>
            <a:r>
              <a:rPr lang="en-US" dirty="0" smtClean="0"/>
              <a:t>safely</a:t>
            </a:r>
          </a:p>
          <a:p>
            <a:endParaRPr lang="en-US" dirty="0"/>
          </a:p>
          <a:p>
            <a:r>
              <a:rPr lang="en-US" dirty="0" smtClean="0"/>
              <a:t>Key workers who develop symptoms should be prioritized for molecular testing and receive care if infected. </a:t>
            </a:r>
          </a:p>
          <a:p>
            <a:endParaRPr lang="en-US" dirty="0" smtClean="0"/>
          </a:p>
          <a:p>
            <a:r>
              <a:rPr lang="en-US" dirty="0" smtClean="0"/>
              <a:t>On recovery, </a:t>
            </a:r>
            <a:r>
              <a:rPr lang="en-US" dirty="0" smtClean="0">
                <a:solidFill>
                  <a:srgbClr val="7030A0"/>
                </a:solidFill>
              </a:rPr>
              <a:t>should a serology test be used to decide when they can safely return to work? </a:t>
            </a:r>
          </a:p>
          <a:p>
            <a:endParaRPr lang="en-US" dirty="0" smtClean="0"/>
          </a:p>
          <a:p>
            <a:r>
              <a:rPr lang="en-US" dirty="0" smtClean="0"/>
              <a:t>This strategy is based on the assumption that </a:t>
            </a:r>
            <a:r>
              <a:rPr lang="en-US" dirty="0" smtClean="0">
                <a:solidFill>
                  <a:srgbClr val="00B050"/>
                </a:solidFill>
              </a:rPr>
              <a:t>antibodies confer protective immunity.</a:t>
            </a:r>
            <a:endParaRPr lang="en-US" dirty="0">
              <a:solidFill>
                <a:srgbClr val="00B050"/>
              </a:solidFill>
            </a:endParaRPr>
          </a:p>
        </p:txBody>
      </p:sp>
    </p:spTree>
    <p:extLst>
      <p:ext uri="{BB962C8B-B14F-4D97-AF65-F5344CB8AC3E}">
        <p14:creationId xmlns:p14="http://schemas.microsoft.com/office/powerpoint/2010/main" val="1820700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Testing to discharge patients from hospitals</a:t>
            </a:r>
          </a:p>
        </p:txBody>
      </p:sp>
      <p:sp>
        <p:nvSpPr>
          <p:cNvPr id="3" name="Content Placeholder 2"/>
          <p:cNvSpPr>
            <a:spLocks noGrp="1"/>
          </p:cNvSpPr>
          <p:nvPr>
            <p:ph idx="1"/>
          </p:nvPr>
        </p:nvSpPr>
        <p:spPr/>
        <p:txBody>
          <a:bodyPr>
            <a:normAutofit fontScale="92500" lnSpcReduction="20000"/>
          </a:bodyPr>
          <a:lstStyle/>
          <a:p>
            <a:r>
              <a:rPr lang="en-US" dirty="0" smtClean="0"/>
              <a:t>Hospital beds are often in short supply. </a:t>
            </a:r>
          </a:p>
          <a:p>
            <a:r>
              <a:rPr lang="en-US" dirty="0" smtClean="0"/>
              <a:t>The recommended criteria for hospital discharge are </a:t>
            </a:r>
            <a:r>
              <a:rPr lang="en-US" dirty="0" smtClean="0">
                <a:solidFill>
                  <a:srgbClr val="00B050"/>
                </a:solidFill>
              </a:rPr>
              <a:t>two negative molecular tests over several days</a:t>
            </a:r>
            <a:r>
              <a:rPr lang="en-US" dirty="0" smtClean="0"/>
              <a:t>. </a:t>
            </a:r>
          </a:p>
          <a:p>
            <a:r>
              <a:rPr lang="en-US" dirty="0" smtClean="0"/>
              <a:t>However, molecular testing is often scarce or unavailable. </a:t>
            </a:r>
          </a:p>
          <a:p>
            <a:r>
              <a:rPr lang="en-US" dirty="0" smtClean="0"/>
              <a:t>Can serology tests be used for discharging recovered patients when molecular testing is not available?</a:t>
            </a:r>
          </a:p>
          <a:p>
            <a:r>
              <a:rPr lang="en-US" dirty="0" smtClean="0"/>
              <a:t> As patients can remain positive for viral RNA despite rising concentrations of antibodies against the nucleocapsid protein and receptor-binding domain of the spike protein, which are correlated with </a:t>
            </a:r>
            <a:r>
              <a:rPr lang="en-US" dirty="0" err="1" smtClean="0"/>
              <a:t>neutralising</a:t>
            </a:r>
            <a:r>
              <a:rPr lang="en-US" dirty="0" smtClean="0"/>
              <a:t> activities,</a:t>
            </a:r>
          </a:p>
          <a:p>
            <a:r>
              <a:rPr lang="en-US" dirty="0" smtClean="0"/>
              <a:t> Antibody tests </a:t>
            </a:r>
            <a:r>
              <a:rPr lang="en-US" dirty="0" smtClean="0">
                <a:solidFill>
                  <a:srgbClr val="7030A0"/>
                </a:solidFill>
              </a:rPr>
              <a:t>cannot be used in the place of molecular tests </a:t>
            </a:r>
            <a:r>
              <a:rPr lang="en-US" dirty="0" smtClean="0"/>
              <a:t>to confirm that the patient is virus-free or at least no longer shedding live virus.</a:t>
            </a:r>
            <a:endParaRPr lang="en-US" dirty="0"/>
          </a:p>
        </p:txBody>
      </p:sp>
    </p:spTree>
    <p:extLst>
      <p:ext uri="{BB962C8B-B14F-4D97-AF65-F5344CB8AC3E}">
        <p14:creationId xmlns:p14="http://schemas.microsoft.com/office/powerpoint/2010/main" val="2117968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false-positive </a:t>
            </a:r>
            <a:r>
              <a:rPr lang="en-US" dirty="0" smtClean="0">
                <a:solidFill>
                  <a:srgbClr val="FF0000"/>
                </a:solidFill>
              </a:rPr>
              <a:t> Ab test</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It is important to minimize </a:t>
            </a:r>
            <a:r>
              <a:rPr lang="en-US" dirty="0" smtClean="0"/>
              <a:t>false-positive test results </a:t>
            </a:r>
            <a:r>
              <a:rPr lang="en-US" dirty="0"/>
              <a:t>by choosing an assay with </a:t>
            </a:r>
            <a:r>
              <a:rPr lang="en-US" dirty="0">
                <a:solidFill>
                  <a:srgbClr val="00B050"/>
                </a:solidFill>
              </a:rPr>
              <a:t>high specificity and by testing populations and individuals with an elevated likelihood of previous exposure to SARS-CoV-2</a:t>
            </a:r>
            <a:r>
              <a:rPr lang="en-US" dirty="0" smtClean="0">
                <a:solidFill>
                  <a:srgbClr val="00B050"/>
                </a:solidFill>
              </a:rPr>
              <a:t>.</a:t>
            </a:r>
          </a:p>
          <a:p>
            <a:endParaRPr lang="en-US" dirty="0" smtClean="0"/>
          </a:p>
          <a:p>
            <a:r>
              <a:rPr lang="en-US" dirty="0" smtClean="0"/>
              <a:t> </a:t>
            </a:r>
            <a:r>
              <a:rPr lang="en-US" dirty="0"/>
              <a:t>Alternatively, an orthogonal testing algorithm (i.e., </a:t>
            </a:r>
            <a:r>
              <a:rPr lang="en-US" dirty="0">
                <a:solidFill>
                  <a:srgbClr val="7030A0"/>
                </a:solidFill>
              </a:rPr>
              <a:t>employing two independent tests in sequence when the first test yields a positive result</a:t>
            </a:r>
            <a:r>
              <a:rPr lang="en-US" dirty="0"/>
              <a:t>) can be used when the expected positive predictive value of a single test is low.</a:t>
            </a:r>
          </a:p>
          <a:p>
            <a:r>
              <a:rPr lang="en-US" dirty="0" smtClean="0"/>
              <a:t>However</a:t>
            </a:r>
            <a:r>
              <a:rPr lang="en-US" dirty="0"/>
              <a:t>, additional data are needed before modifying public health recommendations based on serologic test results, including decisions on discontinuing physical distancing and using personal protective equipment.</a:t>
            </a:r>
          </a:p>
        </p:txBody>
      </p:sp>
    </p:spTree>
    <p:extLst>
      <p:ext uri="{BB962C8B-B14F-4D97-AF65-F5344CB8AC3E}">
        <p14:creationId xmlns:p14="http://schemas.microsoft.com/office/powerpoint/2010/main" val="1450746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Serologic tests positive points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7030A0"/>
                </a:solidFill>
              </a:rPr>
              <a:t>Important </a:t>
            </a:r>
            <a:r>
              <a:rPr lang="en-US" dirty="0">
                <a:solidFill>
                  <a:srgbClr val="7030A0"/>
                </a:solidFill>
              </a:rPr>
              <a:t>role in understanding the virus’s epidemiology in the general population </a:t>
            </a:r>
            <a:r>
              <a:rPr lang="en-US" dirty="0"/>
              <a:t>and identifying groups at higher risk for infection. </a:t>
            </a:r>
            <a:endParaRPr lang="en-US" dirty="0" smtClean="0"/>
          </a:p>
          <a:p>
            <a:endParaRPr lang="en-US" dirty="0" smtClean="0"/>
          </a:p>
          <a:p>
            <a:r>
              <a:rPr lang="en-US" dirty="0" smtClean="0"/>
              <a:t>Detection </a:t>
            </a:r>
            <a:r>
              <a:rPr lang="en-US" dirty="0"/>
              <a:t>tests that can detect acutely infected </a:t>
            </a:r>
            <a:r>
              <a:rPr lang="en-US" dirty="0" smtClean="0"/>
              <a:t>persons</a:t>
            </a:r>
          </a:p>
          <a:p>
            <a:endParaRPr lang="en-US" dirty="0"/>
          </a:p>
          <a:p>
            <a:r>
              <a:rPr lang="en-US" dirty="0" smtClean="0"/>
              <a:t>Individual </a:t>
            </a:r>
            <a:r>
              <a:rPr lang="en-US" dirty="0"/>
              <a:t>being tested was previously infected—even if that person never showed symptoms</a:t>
            </a:r>
            <a:r>
              <a:rPr lang="en-US" dirty="0" smtClean="0"/>
              <a:t>.</a:t>
            </a:r>
          </a:p>
          <a:p>
            <a:r>
              <a:rPr lang="en-US" dirty="0" smtClean="0"/>
              <a:t> </a:t>
            </a:r>
            <a:r>
              <a:rPr lang="en-US" dirty="0"/>
              <a:t>Serologic tests detect resolving or past SARS-CoV-2 virus infection indirectly by measuring the person’s humoral immune response to the virus. </a:t>
            </a:r>
            <a:endParaRPr lang="en-US" dirty="0" smtClean="0"/>
          </a:p>
          <a:p>
            <a:r>
              <a:rPr lang="en-US" dirty="0" smtClean="0"/>
              <a:t>Therefore</a:t>
            </a:r>
            <a:r>
              <a:rPr lang="en-US" dirty="0"/>
              <a:t>, serologic assays </a:t>
            </a:r>
            <a:r>
              <a:rPr lang="en-US" dirty="0">
                <a:solidFill>
                  <a:srgbClr val="00B050"/>
                </a:solidFill>
              </a:rPr>
              <a:t>do not typically replace direct detection </a:t>
            </a:r>
            <a:r>
              <a:rPr lang="en-US" dirty="0"/>
              <a:t>methods as the primary tool for diagnosing an active SARS-CoV-2 infection, </a:t>
            </a:r>
            <a:endParaRPr lang="en-US" dirty="0" smtClean="0"/>
          </a:p>
          <a:p>
            <a:r>
              <a:rPr lang="en-US" dirty="0" smtClean="0"/>
              <a:t>Have several </a:t>
            </a:r>
            <a:r>
              <a:rPr lang="en-US" dirty="0"/>
              <a:t>important applications in </a:t>
            </a:r>
            <a:r>
              <a:rPr lang="en-US" u="sng" dirty="0">
                <a:hlinkClick r:id="rId2"/>
              </a:rPr>
              <a:t>monitoring and responding</a:t>
            </a:r>
            <a:r>
              <a:rPr lang="en-US" dirty="0"/>
              <a:t> to the COVID-19 pandemic.</a:t>
            </a:r>
          </a:p>
        </p:txBody>
      </p:sp>
    </p:spTree>
    <p:extLst>
      <p:ext uri="{BB962C8B-B14F-4D97-AF65-F5344CB8AC3E}">
        <p14:creationId xmlns:p14="http://schemas.microsoft.com/office/powerpoint/2010/main" val="2005957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Serologic tests positive points</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Can </a:t>
            </a:r>
            <a:r>
              <a:rPr lang="en-US" dirty="0"/>
              <a:t>help determine </a:t>
            </a:r>
            <a:r>
              <a:rPr lang="en-US" dirty="0">
                <a:solidFill>
                  <a:srgbClr val="00B050"/>
                </a:solidFill>
              </a:rPr>
              <a:t>the proportion of a population previously infected with SARS-CoV-2 </a:t>
            </a:r>
            <a:endParaRPr lang="en-US" dirty="0" smtClean="0">
              <a:solidFill>
                <a:srgbClr val="00B050"/>
              </a:solidFill>
            </a:endParaRPr>
          </a:p>
          <a:p>
            <a:r>
              <a:rPr lang="en-US" dirty="0" smtClean="0"/>
              <a:t> Provide </a:t>
            </a:r>
            <a:r>
              <a:rPr lang="en-US" dirty="0"/>
              <a:t>information about populations that may be immune and potentially protected</a:t>
            </a:r>
            <a:r>
              <a:rPr lang="en-US" dirty="0" smtClean="0"/>
              <a:t>.</a:t>
            </a:r>
          </a:p>
          <a:p>
            <a:endParaRPr lang="en-US" dirty="0" smtClean="0"/>
          </a:p>
          <a:p>
            <a:r>
              <a:rPr lang="en-US" dirty="0" smtClean="0"/>
              <a:t>Demographic </a:t>
            </a:r>
            <a:r>
              <a:rPr lang="en-US" dirty="0"/>
              <a:t>and geographic patterns of serologic test </a:t>
            </a:r>
            <a:endParaRPr lang="en-US" dirty="0" smtClean="0"/>
          </a:p>
          <a:p>
            <a:endParaRPr lang="en-US" dirty="0" smtClean="0"/>
          </a:p>
          <a:p>
            <a:r>
              <a:rPr lang="en-US" dirty="0"/>
              <a:t> </a:t>
            </a:r>
            <a:r>
              <a:rPr lang="en-US" dirty="0" smtClean="0"/>
              <a:t>Which communities </a:t>
            </a:r>
            <a:r>
              <a:rPr lang="en-US" dirty="0"/>
              <a:t>may have experienced a higher infection rate and therefore may have a higher proportion of the population with some degree of immunity, at least temporarily</a:t>
            </a:r>
            <a:r>
              <a:rPr lang="en-US" dirty="0" smtClean="0"/>
              <a:t>.</a:t>
            </a:r>
          </a:p>
          <a:p>
            <a:endParaRPr lang="en-US" dirty="0" smtClean="0"/>
          </a:p>
          <a:p>
            <a:r>
              <a:rPr lang="en-US" dirty="0" smtClean="0"/>
              <a:t> </a:t>
            </a:r>
            <a:r>
              <a:rPr lang="en-US" dirty="0"/>
              <a:t>In some instances, serologic test results may assist with identifying persons potentially infected with SARS-CoV-2 and determining who may qualify to </a:t>
            </a:r>
            <a:r>
              <a:rPr lang="en-US" u="sng" dirty="0">
                <a:hlinkClick r:id="rId2"/>
              </a:rPr>
              <a:t>donate blood that can be used to manufacture convalescent </a:t>
            </a:r>
            <a:r>
              <a:rPr lang="en-US" u="sng" dirty="0" err="1">
                <a:hlinkClick r:id="rId2"/>
              </a:rPr>
              <a:t>plasma</a:t>
            </a:r>
            <a:r>
              <a:rPr lang="en-US" dirty="0" err="1">
                <a:hlinkClick r:id="rId2"/>
              </a:rPr>
              <a:t>external</a:t>
            </a:r>
            <a:r>
              <a:rPr lang="en-US" dirty="0">
                <a:hlinkClick r:id="rId2"/>
              </a:rPr>
              <a:t> icon</a:t>
            </a:r>
            <a:r>
              <a:rPr lang="en-US" dirty="0"/>
              <a:t> as a possible treatment for those who are seriously ill from COVID-19</a:t>
            </a:r>
            <a:r>
              <a:rPr lang="en-US" dirty="0" smtClean="0"/>
              <a:t>.</a:t>
            </a:r>
          </a:p>
          <a:p>
            <a:r>
              <a:rPr lang="en-US" dirty="0"/>
              <a:t>In the current pandemic, </a:t>
            </a:r>
            <a:r>
              <a:rPr lang="en-US" dirty="0">
                <a:solidFill>
                  <a:srgbClr val="7030A0"/>
                </a:solidFill>
              </a:rPr>
              <a:t>maximizing specificity and thus positive predictive value </a:t>
            </a:r>
            <a:r>
              <a:rPr lang="en-US" dirty="0"/>
              <a:t>in a serologic algorithm is preferred in most instances, since the overall prevalence of antibodies in most populations is likely low.</a:t>
            </a:r>
          </a:p>
          <a:p>
            <a:endParaRPr lang="en-US" dirty="0"/>
          </a:p>
        </p:txBody>
      </p:sp>
    </p:spTree>
    <p:extLst>
      <p:ext uri="{BB962C8B-B14F-4D97-AF65-F5344CB8AC3E}">
        <p14:creationId xmlns:p14="http://schemas.microsoft.com/office/powerpoint/2010/main" val="3776012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should be considered in choosing a Antibody  test</a:t>
            </a:r>
            <a:endParaRPr lang="en-US" dirty="0">
              <a:solidFill>
                <a:srgbClr val="FF0000"/>
              </a:solidFill>
            </a:endParaRPr>
          </a:p>
        </p:txBody>
      </p:sp>
      <p:sp>
        <p:nvSpPr>
          <p:cNvPr id="3" name="Content Placeholder 2"/>
          <p:cNvSpPr>
            <a:spLocks noGrp="1"/>
          </p:cNvSpPr>
          <p:nvPr>
            <p:ph idx="1"/>
          </p:nvPr>
        </p:nvSpPr>
        <p:spPr/>
        <p:txBody>
          <a:bodyPr/>
          <a:lstStyle/>
          <a:p>
            <a:r>
              <a:rPr lang="en-US" dirty="0"/>
              <a:t>► Positive </a:t>
            </a:r>
            <a:r>
              <a:rPr lang="en-US" dirty="0" smtClean="0"/>
              <a:t>Predictive Value (PPV): Probability that people who test positive are truly positive.</a:t>
            </a:r>
          </a:p>
          <a:p>
            <a:r>
              <a:rPr lang="en-US" dirty="0" smtClean="0"/>
              <a:t> ► Negative Predictive Value (NPV): Probability that people who test negative are truly negative.</a:t>
            </a:r>
          </a:p>
          <a:p>
            <a:r>
              <a:rPr lang="en-US" dirty="0" smtClean="0"/>
              <a:t> ► Sensitivity: Ability of the test to correctly identify those with the disease (true positive rate). </a:t>
            </a:r>
          </a:p>
          <a:p>
            <a:r>
              <a:rPr lang="en-US" dirty="0" smtClean="0"/>
              <a:t>► Specificity: Ability of the test to correctly identify those without the disease (true negative rate).</a:t>
            </a:r>
            <a:endParaRPr lang="en-US" dirty="0"/>
          </a:p>
        </p:txBody>
      </p:sp>
    </p:spTree>
    <p:extLst>
      <p:ext uri="{BB962C8B-B14F-4D97-AF65-F5344CB8AC3E}">
        <p14:creationId xmlns:p14="http://schemas.microsoft.com/office/powerpoint/2010/main" val="677594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199" y="1825625"/>
            <a:ext cx="10954407" cy="4351338"/>
          </a:xfrm>
          <a:prstGeom prst="rect">
            <a:avLst/>
          </a:prstGeom>
        </p:spPr>
      </p:pic>
    </p:spTree>
    <p:extLst>
      <p:ext uri="{BB962C8B-B14F-4D97-AF65-F5344CB8AC3E}">
        <p14:creationId xmlns:p14="http://schemas.microsoft.com/office/powerpoint/2010/main" val="3135471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Taking Home Message  of Antibody</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a:t>Some tests </a:t>
            </a:r>
            <a:r>
              <a:rPr lang="en-US" dirty="0">
                <a:solidFill>
                  <a:srgbClr val="00B050"/>
                </a:solidFill>
              </a:rPr>
              <a:t>may exhibit cross-reactivity with other coronaviruses, such as those that cause the common cold</a:t>
            </a:r>
            <a:r>
              <a:rPr lang="en-US" dirty="0"/>
              <a:t>. </a:t>
            </a:r>
            <a:endParaRPr lang="en-US" dirty="0" smtClean="0"/>
          </a:p>
          <a:p>
            <a:r>
              <a:rPr lang="en-US" dirty="0" smtClean="0">
                <a:solidFill>
                  <a:srgbClr val="FF0000"/>
                </a:solidFill>
              </a:rPr>
              <a:t>This </a:t>
            </a:r>
            <a:r>
              <a:rPr lang="en-US" dirty="0">
                <a:solidFill>
                  <a:srgbClr val="FF0000"/>
                </a:solidFill>
              </a:rPr>
              <a:t>could result in false-positive test results</a:t>
            </a:r>
            <a:r>
              <a:rPr lang="en-US" dirty="0" smtClean="0">
                <a:solidFill>
                  <a:srgbClr val="FF0000"/>
                </a:solidFill>
              </a:rPr>
              <a:t>.</a:t>
            </a:r>
          </a:p>
          <a:p>
            <a:r>
              <a:rPr lang="en-US" dirty="0" smtClean="0"/>
              <a:t> </a:t>
            </a:r>
            <a:r>
              <a:rPr lang="en-US" dirty="0">
                <a:solidFill>
                  <a:srgbClr val="7030A0"/>
                </a:solidFill>
              </a:rPr>
              <a:t>Some persons may not develop detectable antibodies after coronavirus infection</a:t>
            </a:r>
            <a:r>
              <a:rPr lang="en-US" dirty="0" smtClean="0"/>
              <a:t>.</a:t>
            </a:r>
          </a:p>
          <a:p>
            <a:r>
              <a:rPr lang="en-US" dirty="0" smtClean="0">
                <a:solidFill>
                  <a:srgbClr val="00B0F0"/>
                </a:solidFill>
              </a:rPr>
              <a:t>It </a:t>
            </a:r>
            <a:r>
              <a:rPr lang="en-US" dirty="0">
                <a:solidFill>
                  <a:srgbClr val="00B0F0"/>
                </a:solidFill>
              </a:rPr>
              <a:t>is possible that antibody levels could wane over time to undetectable levels</a:t>
            </a:r>
            <a:r>
              <a:rPr lang="en-US" dirty="0" smtClean="0"/>
              <a:t>.</a:t>
            </a:r>
          </a:p>
          <a:p>
            <a:r>
              <a:rPr lang="en-US" dirty="0" smtClean="0"/>
              <a:t> </a:t>
            </a:r>
            <a:r>
              <a:rPr lang="en-US" dirty="0"/>
              <a:t>IgM and IgG antibodies may take 1 to 3 weeks to develop after infection. </a:t>
            </a:r>
            <a:endParaRPr lang="en-US" dirty="0" smtClean="0"/>
          </a:p>
          <a:p>
            <a:r>
              <a:rPr lang="en-US" dirty="0" smtClean="0">
                <a:solidFill>
                  <a:srgbClr val="FF0000"/>
                </a:solidFill>
              </a:rPr>
              <a:t>Thus</a:t>
            </a:r>
            <a:r>
              <a:rPr lang="en-US" dirty="0">
                <a:solidFill>
                  <a:srgbClr val="FF0000"/>
                </a:solidFill>
              </a:rPr>
              <a:t>, serologic test results do not indicate with certainty the presence or absence of current or previous infection with SARS-CoV-2</a:t>
            </a:r>
            <a:r>
              <a:rPr lang="en-US" dirty="0"/>
              <a:t>.</a:t>
            </a:r>
          </a:p>
        </p:txBody>
      </p:sp>
    </p:spTree>
    <p:extLst>
      <p:ext uri="{BB962C8B-B14F-4D97-AF65-F5344CB8AC3E}">
        <p14:creationId xmlns:p14="http://schemas.microsoft.com/office/powerpoint/2010/main" val="3806827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The COVID-19 pandemic</a:t>
            </a:r>
          </a:p>
        </p:txBody>
      </p:sp>
      <p:sp>
        <p:nvSpPr>
          <p:cNvPr id="3" name="Content Placeholder 2"/>
          <p:cNvSpPr>
            <a:spLocks noGrp="1"/>
          </p:cNvSpPr>
          <p:nvPr>
            <p:ph idx="1"/>
          </p:nvPr>
        </p:nvSpPr>
        <p:spPr/>
        <p:txBody>
          <a:bodyPr/>
          <a:lstStyle/>
          <a:p>
            <a:r>
              <a:rPr lang="en-US" dirty="0" smtClean="0"/>
              <a:t>Now less than a year old, has brought into sharp focus inequalities within and among countries. </a:t>
            </a:r>
          </a:p>
          <a:p>
            <a:endParaRPr lang="en-US" dirty="0" smtClean="0"/>
          </a:p>
          <a:p>
            <a:r>
              <a:rPr lang="en-US" dirty="0" smtClean="0"/>
              <a:t>“The collapse of </a:t>
            </a:r>
            <a:r>
              <a:rPr lang="en-US" dirty="0" smtClean="0">
                <a:solidFill>
                  <a:srgbClr val="00B050"/>
                </a:solidFill>
              </a:rPr>
              <a:t>Global cooperation </a:t>
            </a:r>
            <a:r>
              <a:rPr lang="en-US" dirty="0" smtClean="0"/>
              <a:t>and a failure of international solidarity have pushed  </a:t>
            </a:r>
            <a:r>
              <a:rPr lang="en-US" dirty="0" smtClean="0">
                <a:solidFill>
                  <a:srgbClr val="0070C0"/>
                </a:solidFill>
              </a:rPr>
              <a:t>low-income</a:t>
            </a:r>
            <a:r>
              <a:rPr lang="en-US" dirty="0" smtClean="0"/>
              <a:t> and </a:t>
            </a:r>
            <a:r>
              <a:rPr lang="en-US" dirty="0" smtClean="0">
                <a:solidFill>
                  <a:srgbClr val="7030A0"/>
                </a:solidFill>
              </a:rPr>
              <a:t>middle-income</a:t>
            </a:r>
            <a:r>
              <a:rPr lang="en-US" dirty="0" smtClean="0"/>
              <a:t> countries (LMICs) out of the diagnostics market”.</a:t>
            </a:r>
            <a:endParaRPr lang="en-US" dirty="0"/>
          </a:p>
        </p:txBody>
      </p:sp>
    </p:spTree>
    <p:extLst>
      <p:ext uri="{BB962C8B-B14F-4D97-AF65-F5344CB8AC3E}">
        <p14:creationId xmlns:p14="http://schemas.microsoft.com/office/powerpoint/2010/main" val="12136518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Taking Home Message  of Antibody</a:t>
            </a:r>
          </a:p>
        </p:txBody>
      </p:sp>
      <p:sp>
        <p:nvSpPr>
          <p:cNvPr id="3" name="Content Placeholder 2"/>
          <p:cNvSpPr>
            <a:spLocks noGrp="1"/>
          </p:cNvSpPr>
          <p:nvPr>
            <p:ph idx="1"/>
          </p:nvPr>
        </p:nvSpPr>
        <p:spPr/>
        <p:txBody>
          <a:bodyPr>
            <a:normAutofit fontScale="62500" lnSpcReduction="20000"/>
          </a:bodyPr>
          <a:lstStyle/>
          <a:p>
            <a:r>
              <a:rPr lang="en-US" dirty="0"/>
              <a:t>Serologic testing should not be used to determine immune status in individuals until the presence, durability, and duration of immunity are established.</a:t>
            </a:r>
          </a:p>
          <a:p>
            <a:r>
              <a:rPr lang="en-US" dirty="0"/>
              <a:t>Serologic testing can be offered as a method to support diagnosis of acute COVID-19 illness for persons who present late</a:t>
            </a:r>
            <a:r>
              <a:rPr lang="en-US" dirty="0" smtClean="0"/>
              <a:t>.*</a:t>
            </a:r>
          </a:p>
          <a:p>
            <a:r>
              <a:rPr lang="en-US" dirty="0" smtClean="0"/>
              <a:t> </a:t>
            </a:r>
            <a:r>
              <a:rPr lang="en-US" dirty="0"/>
              <a:t>For persons who present 9–14 days after illness onset, serologic testing can be offered in addition to </a:t>
            </a:r>
            <a:r>
              <a:rPr lang="en-US" u="sng" dirty="0">
                <a:hlinkClick r:id="rId2"/>
              </a:rPr>
              <a:t>recommended</a:t>
            </a:r>
            <a:r>
              <a:rPr lang="en-US" dirty="0"/>
              <a:t> viral direct detection methods such as polymerase chain reaction or antigen detection tests. </a:t>
            </a:r>
            <a:endParaRPr lang="en-US" dirty="0" smtClean="0"/>
          </a:p>
          <a:p>
            <a:r>
              <a:rPr lang="en-US" dirty="0" smtClean="0"/>
              <a:t>During </a:t>
            </a:r>
            <a:r>
              <a:rPr lang="en-US" dirty="0"/>
              <a:t>this time period, the sensitivity of nucleic acid detection is decreasing, and the sensitivity of serologic testing is increasing.</a:t>
            </a:r>
          </a:p>
          <a:p>
            <a:r>
              <a:rPr lang="en-US" dirty="0">
                <a:solidFill>
                  <a:srgbClr val="FF0000"/>
                </a:solidFill>
              </a:rPr>
              <a:t>Serologic testing should be offered as a method to help support a diagnosis when patients present with late complications of COVID-19 illness, such as</a:t>
            </a:r>
            <a:r>
              <a:rPr lang="en-US" dirty="0"/>
              <a:t> </a:t>
            </a:r>
            <a:r>
              <a:rPr lang="en-US" dirty="0">
                <a:hlinkClick r:id="rId3"/>
              </a:rPr>
              <a:t>multisystem inflammatory syndrome</a:t>
            </a:r>
            <a:r>
              <a:rPr lang="en-US" dirty="0"/>
              <a:t> in </a:t>
            </a:r>
            <a:r>
              <a:rPr lang="en-US" dirty="0">
                <a:solidFill>
                  <a:srgbClr val="00B050"/>
                </a:solidFill>
              </a:rPr>
              <a:t>children</a:t>
            </a:r>
            <a:r>
              <a:rPr lang="en-US" dirty="0"/>
              <a:t>.</a:t>
            </a:r>
          </a:p>
          <a:p>
            <a:r>
              <a:rPr lang="en-US" dirty="0"/>
              <a:t>Serologic testing </a:t>
            </a:r>
            <a:r>
              <a:rPr lang="en-US" dirty="0">
                <a:solidFill>
                  <a:srgbClr val="00B050"/>
                </a:solidFill>
              </a:rPr>
              <a:t>by itself should not be used to establish the presence or absence of SARS-CoV-2 infection or reinfection</a:t>
            </a:r>
            <a:r>
              <a:rPr lang="en-US" dirty="0" smtClean="0"/>
              <a:t>.</a:t>
            </a:r>
          </a:p>
          <a:p>
            <a:r>
              <a:rPr lang="en-US" dirty="0" smtClean="0"/>
              <a:t> </a:t>
            </a:r>
            <a:r>
              <a:rPr lang="en-US" dirty="0"/>
              <a:t>Antibodies may not be present </a:t>
            </a:r>
            <a:r>
              <a:rPr lang="en-US" dirty="0">
                <a:solidFill>
                  <a:srgbClr val="7030A0"/>
                </a:solidFill>
              </a:rPr>
              <a:t>among those tested early in illness before antibodies develop or among those</a:t>
            </a:r>
            <a:r>
              <a:rPr lang="en-US" dirty="0"/>
              <a:t> who never develop detectable antibodies following infection</a:t>
            </a:r>
            <a:r>
              <a:rPr lang="en-US" dirty="0" smtClean="0"/>
              <a:t>.</a:t>
            </a:r>
          </a:p>
          <a:p>
            <a:r>
              <a:rPr lang="en-US" dirty="0" smtClean="0"/>
              <a:t> </a:t>
            </a:r>
            <a:r>
              <a:rPr lang="en-US" dirty="0"/>
              <a:t>In addition, </a:t>
            </a:r>
            <a:r>
              <a:rPr lang="en-US" dirty="0">
                <a:solidFill>
                  <a:srgbClr val="00B050"/>
                </a:solidFill>
              </a:rPr>
              <a:t>the presence of antibodies may reflect previous infection and may be unrelated to the current illness.</a:t>
            </a:r>
          </a:p>
          <a:p>
            <a:endParaRPr lang="en-US" dirty="0"/>
          </a:p>
        </p:txBody>
      </p:sp>
    </p:spTree>
    <p:extLst>
      <p:ext uri="{BB962C8B-B14F-4D97-AF65-F5344CB8AC3E}">
        <p14:creationId xmlns:p14="http://schemas.microsoft.com/office/powerpoint/2010/main" val="22888635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Recommendations for persons who test positive for anti-SARS-CoV-2 antibodies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a:t> </a:t>
            </a:r>
            <a:r>
              <a:rPr lang="en-US" dirty="0" smtClean="0"/>
              <a:t> Until </a:t>
            </a:r>
            <a:r>
              <a:rPr lang="en-US" dirty="0"/>
              <a:t>the durability and duration of immunity are established, it cannot be assumed that individuals who test positive for SARS-CoV-2 antibodies, including total antibody, IgM, IgG, or IgA, are protected from future infection</a:t>
            </a:r>
            <a:r>
              <a:rPr lang="en-US" dirty="0" smtClean="0"/>
              <a:t>.</a:t>
            </a:r>
          </a:p>
          <a:p>
            <a:endParaRPr lang="en-US" dirty="0" smtClean="0"/>
          </a:p>
          <a:p>
            <a:r>
              <a:rPr lang="en-US" dirty="0"/>
              <a:t>Until more information is available about the </a:t>
            </a:r>
            <a:r>
              <a:rPr lang="en-US" dirty="0">
                <a:solidFill>
                  <a:srgbClr val="FF0000"/>
                </a:solidFill>
              </a:rPr>
              <a:t>dynamics of IgA detection in serum, testing for IgA antibodies is not recommended.</a:t>
            </a:r>
          </a:p>
          <a:p>
            <a:pPr marL="0" indent="0">
              <a:buNone/>
            </a:pPr>
            <a:endParaRPr lang="en-US" dirty="0"/>
          </a:p>
          <a:p>
            <a:r>
              <a:rPr lang="en-US" dirty="0"/>
              <a:t>Asymptomatic persons </a:t>
            </a:r>
            <a:r>
              <a:rPr lang="en-US" dirty="0">
                <a:solidFill>
                  <a:srgbClr val="7030A0"/>
                </a:solidFill>
              </a:rPr>
              <a:t>who test positive by serologic testing without recent history of a COVID-19 confirmed</a:t>
            </a:r>
            <a:r>
              <a:rPr lang="en-US" dirty="0"/>
              <a:t> or compatible illness have a </a:t>
            </a:r>
            <a:r>
              <a:rPr lang="en-US" dirty="0">
                <a:solidFill>
                  <a:srgbClr val="00B050"/>
                </a:solidFill>
              </a:rPr>
              <a:t>low likelihood of active infection and should follow </a:t>
            </a:r>
            <a:r>
              <a:rPr lang="en-US" u="sng" dirty="0">
                <a:hlinkClick r:id="rId2"/>
              </a:rPr>
              <a:t>general recommendations</a:t>
            </a:r>
            <a:r>
              <a:rPr lang="en-US" dirty="0"/>
              <a:t> to prevent infection with SARS-CoV-2. </a:t>
            </a:r>
            <a:endParaRPr lang="en-US" dirty="0" smtClean="0"/>
          </a:p>
          <a:p>
            <a:r>
              <a:rPr lang="en-US" dirty="0" smtClean="0"/>
              <a:t>They </a:t>
            </a:r>
            <a:r>
              <a:rPr lang="en-US" dirty="0"/>
              <a:t>should </a:t>
            </a:r>
            <a:r>
              <a:rPr lang="en-US" dirty="0">
                <a:solidFill>
                  <a:srgbClr val="FF0000"/>
                </a:solidFill>
              </a:rPr>
              <a:t>continue with normal activities</a:t>
            </a:r>
            <a:r>
              <a:rPr lang="en-US" dirty="0"/>
              <a:t>, including work.</a:t>
            </a:r>
          </a:p>
          <a:p>
            <a:r>
              <a:rPr lang="en-US" dirty="0"/>
              <a:t>Persons who have had a COVID-19 compatible or confirmed illness should follow </a:t>
            </a:r>
            <a:r>
              <a:rPr lang="en-US" u="sng" dirty="0">
                <a:hlinkClick r:id="rId3"/>
              </a:rPr>
              <a:t>previous guidance</a:t>
            </a:r>
            <a:r>
              <a:rPr lang="en-US" dirty="0"/>
              <a:t> regarding when to resume normal activities, including </a:t>
            </a:r>
            <a:r>
              <a:rPr lang="en-US" u="sng" dirty="0">
                <a:hlinkClick r:id="rId4"/>
              </a:rPr>
              <a:t>work</a:t>
            </a:r>
            <a:r>
              <a:rPr lang="en-US" dirty="0"/>
              <a:t>, regardless of the presence of antibodies.</a:t>
            </a:r>
          </a:p>
          <a:p>
            <a:r>
              <a:rPr lang="en-US" dirty="0"/>
              <a:t>There should </a:t>
            </a:r>
            <a:r>
              <a:rPr lang="en-US" dirty="0">
                <a:solidFill>
                  <a:srgbClr val="00B050"/>
                </a:solidFill>
              </a:rPr>
              <a:t>be no change in clinical practice or use of personal protective equipment (PPE) by health care workers and first responders</a:t>
            </a:r>
            <a:r>
              <a:rPr lang="en-US" dirty="0"/>
              <a:t> who test positive for SARS-CoV-2 antibody.</a:t>
            </a:r>
          </a:p>
          <a:p>
            <a:endParaRPr lang="en-US" dirty="0"/>
          </a:p>
        </p:txBody>
      </p:sp>
    </p:spTree>
    <p:extLst>
      <p:ext uri="{BB962C8B-B14F-4D97-AF65-F5344CB8AC3E}">
        <p14:creationId xmlns:p14="http://schemas.microsoft.com/office/powerpoint/2010/main" val="41664572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What If you test positive</a:t>
            </a:r>
            <a:endParaRPr lang="en-US" dirty="0">
              <a:solidFill>
                <a:srgbClr val="FF0000"/>
              </a:solidFill>
            </a:endParaRPr>
          </a:p>
        </p:txBody>
      </p:sp>
      <p:sp>
        <p:nvSpPr>
          <p:cNvPr id="3" name="Content Placeholder 2"/>
          <p:cNvSpPr>
            <a:spLocks noGrp="1"/>
          </p:cNvSpPr>
          <p:nvPr>
            <p:ph idx="1"/>
          </p:nvPr>
        </p:nvSpPr>
        <p:spPr>
          <a:xfrm>
            <a:off x="838199" y="1825625"/>
            <a:ext cx="10810875" cy="5232400"/>
          </a:xfrm>
        </p:spPr>
        <p:txBody>
          <a:bodyPr>
            <a:normAutofit fontScale="62500" lnSpcReduction="20000"/>
          </a:bodyPr>
          <a:lstStyle/>
          <a:p>
            <a:r>
              <a:rPr lang="en-US" dirty="0" smtClean="0"/>
              <a:t>you </a:t>
            </a:r>
            <a:r>
              <a:rPr lang="en-US" dirty="0"/>
              <a:t>may have antibodies from an infection with the virus that causes COVID-19. </a:t>
            </a:r>
            <a:endParaRPr lang="en-US" dirty="0" smtClean="0"/>
          </a:p>
          <a:p>
            <a:r>
              <a:rPr lang="en-US" dirty="0" smtClean="0"/>
              <a:t>However</a:t>
            </a:r>
            <a:r>
              <a:rPr lang="en-US" dirty="0"/>
              <a:t>, there is a chance that a positive result means you have antibodies from an infection with a different virus from the same family of viruses (called coronaviruses). </a:t>
            </a:r>
            <a:endParaRPr lang="en-US" dirty="0" smtClean="0"/>
          </a:p>
          <a:p>
            <a:r>
              <a:rPr lang="en-US" dirty="0" smtClean="0"/>
              <a:t>Note</a:t>
            </a:r>
            <a:r>
              <a:rPr lang="en-US" dirty="0"/>
              <a:t>: Other coronaviruses cannot produce a positive result on a viral test for SARS-CoV-2.</a:t>
            </a:r>
          </a:p>
          <a:p>
            <a:r>
              <a:rPr lang="en-US" dirty="0"/>
              <a:t>Having antibodies to the virus that causes COVID-19 may provide protection from getting infected with the virus again</a:t>
            </a:r>
            <a:r>
              <a:rPr lang="en-US" dirty="0" smtClean="0"/>
              <a:t>.</a:t>
            </a:r>
          </a:p>
          <a:p>
            <a:r>
              <a:rPr lang="en-US" dirty="0" smtClean="0"/>
              <a:t> </a:t>
            </a:r>
            <a:r>
              <a:rPr lang="en-US" dirty="0"/>
              <a:t>But even if it does, we do not know how much protection the antibodies may provide or how long this protection may last. </a:t>
            </a:r>
            <a:endParaRPr lang="en-US" dirty="0" smtClean="0"/>
          </a:p>
          <a:p>
            <a:r>
              <a:rPr lang="en-US" dirty="0" smtClean="0"/>
              <a:t>Confirmed </a:t>
            </a:r>
            <a:r>
              <a:rPr lang="en-US" dirty="0"/>
              <a:t>and suspected cases of reinfection have been reported, but remain rare.</a:t>
            </a:r>
          </a:p>
          <a:p>
            <a:r>
              <a:rPr lang="en-US" dirty="0"/>
              <a:t>Talk with your healthcare provider about your test result and the type of test you took to understand what your result means</a:t>
            </a:r>
            <a:r>
              <a:rPr lang="en-US" dirty="0" smtClean="0"/>
              <a:t>.</a:t>
            </a:r>
          </a:p>
          <a:p>
            <a:r>
              <a:rPr lang="en-US" dirty="0" smtClean="0"/>
              <a:t> </a:t>
            </a:r>
            <a:r>
              <a:rPr lang="en-US" dirty="0"/>
              <a:t>Your provider may suggest you take a second type of antibody test to see if the first test was accurate.</a:t>
            </a:r>
          </a:p>
          <a:p>
            <a:r>
              <a:rPr lang="en-US" dirty="0"/>
              <a:t>You should continue to </a:t>
            </a:r>
            <a:r>
              <a:rPr lang="en-US" u="sng" dirty="0">
                <a:hlinkClick r:id="rId2"/>
              </a:rPr>
              <a:t>protect yourself and others</a:t>
            </a:r>
            <a:r>
              <a:rPr lang="en-US" dirty="0"/>
              <a:t> since you could get infected with the virus again.</a:t>
            </a:r>
          </a:p>
          <a:p>
            <a:pPr lvl="1"/>
            <a:r>
              <a:rPr lang="en-US" dirty="0"/>
              <a:t>If you work in a job where you wear personal protective equipment (PPE), continue wearing PPE.</a:t>
            </a:r>
          </a:p>
          <a:p>
            <a:r>
              <a:rPr lang="en-US" dirty="0"/>
              <a:t>You may test positive for antibodies even if you have never had symptoms of COVID-19. </a:t>
            </a:r>
            <a:endParaRPr lang="en-US" dirty="0" smtClean="0"/>
          </a:p>
          <a:p>
            <a:r>
              <a:rPr lang="en-US" dirty="0" smtClean="0"/>
              <a:t>This </a:t>
            </a:r>
            <a:r>
              <a:rPr lang="en-US" dirty="0"/>
              <a:t>can happen if you had an infection without symptoms, which is called an asymptomatic infection.</a:t>
            </a:r>
          </a:p>
          <a:p>
            <a:endParaRPr lang="en-US" dirty="0"/>
          </a:p>
        </p:txBody>
      </p:sp>
    </p:spTree>
    <p:extLst>
      <p:ext uri="{BB962C8B-B14F-4D97-AF65-F5344CB8AC3E}">
        <p14:creationId xmlns:p14="http://schemas.microsoft.com/office/powerpoint/2010/main" val="508370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What If </a:t>
            </a:r>
            <a:r>
              <a:rPr lang="en-US" dirty="0">
                <a:solidFill>
                  <a:srgbClr val="FF0000"/>
                </a:solidFill>
              </a:rPr>
              <a:t>you test negative</a:t>
            </a:r>
            <a:r>
              <a:rPr lang="en-US" dirty="0"/>
              <a:t/>
            </a:r>
            <a:br>
              <a:rPr lang="en-US" dirty="0"/>
            </a:br>
            <a:endParaRPr lang="en-US" dirty="0"/>
          </a:p>
        </p:txBody>
      </p:sp>
      <p:sp>
        <p:nvSpPr>
          <p:cNvPr id="3" name="Content Placeholder 2"/>
          <p:cNvSpPr>
            <a:spLocks noGrp="1"/>
          </p:cNvSpPr>
          <p:nvPr>
            <p:ph idx="1"/>
          </p:nvPr>
        </p:nvSpPr>
        <p:spPr>
          <a:xfrm>
            <a:off x="838200" y="1825624"/>
            <a:ext cx="10648950" cy="5032375"/>
          </a:xfrm>
        </p:spPr>
        <p:txBody>
          <a:bodyPr>
            <a:normAutofit fontScale="47500" lnSpcReduction="20000"/>
          </a:bodyPr>
          <a:lstStyle/>
          <a:p>
            <a:r>
              <a:rPr lang="en-US" sz="3800" dirty="0" smtClean="0"/>
              <a:t>You </a:t>
            </a:r>
            <a:r>
              <a:rPr lang="en-US" sz="3800" dirty="0"/>
              <a:t>may </a:t>
            </a:r>
            <a:r>
              <a:rPr lang="en-US" sz="3800" dirty="0">
                <a:solidFill>
                  <a:srgbClr val="00B0F0"/>
                </a:solidFill>
              </a:rPr>
              <a:t>not have ever had COVID-19. </a:t>
            </a:r>
            <a:endParaRPr lang="en-US" sz="3800" dirty="0" smtClean="0">
              <a:solidFill>
                <a:srgbClr val="00B0F0"/>
              </a:solidFill>
            </a:endParaRPr>
          </a:p>
          <a:p>
            <a:r>
              <a:rPr lang="en-US" sz="3800" dirty="0" smtClean="0"/>
              <a:t>Talk </a:t>
            </a:r>
            <a:r>
              <a:rPr lang="en-US" sz="3800" dirty="0"/>
              <a:t>with your healthcare provider about your test result and the type of test you took to understand what your result means.</a:t>
            </a:r>
          </a:p>
          <a:p>
            <a:r>
              <a:rPr lang="en-US" sz="3800" dirty="0">
                <a:solidFill>
                  <a:srgbClr val="FF0000"/>
                </a:solidFill>
              </a:rPr>
              <a:t>You could have a current infection or been recently infected.</a:t>
            </a:r>
          </a:p>
          <a:p>
            <a:pPr lvl="1"/>
            <a:r>
              <a:rPr lang="en-US" sz="3800" dirty="0"/>
              <a:t>The test may be negative because it typically takes 1–3 weeks after infection for your body to make antibodies</a:t>
            </a:r>
            <a:r>
              <a:rPr lang="en-US" sz="3800" dirty="0" smtClean="0"/>
              <a:t>.</a:t>
            </a:r>
          </a:p>
          <a:p>
            <a:pPr lvl="1"/>
            <a:r>
              <a:rPr lang="en-US" sz="3800" dirty="0" smtClean="0"/>
              <a:t> </a:t>
            </a:r>
            <a:r>
              <a:rPr lang="en-US" sz="3800" dirty="0"/>
              <a:t>It’s possible you could still get sick if you have been exposed to the virus recently. </a:t>
            </a:r>
            <a:endParaRPr lang="en-US" sz="3800" dirty="0" smtClean="0"/>
          </a:p>
          <a:p>
            <a:pPr lvl="1"/>
            <a:r>
              <a:rPr lang="en-US" sz="3800" dirty="0" smtClean="0"/>
              <a:t>This </a:t>
            </a:r>
            <a:r>
              <a:rPr lang="en-US" sz="3800" dirty="0"/>
              <a:t>means you could still spread the virus.</a:t>
            </a:r>
          </a:p>
          <a:p>
            <a:pPr lvl="1"/>
            <a:r>
              <a:rPr lang="en-US" sz="3800" dirty="0"/>
              <a:t>Some people may take even longer to develop antibodies, and some people who are infected may not ever develop antibodies.</a:t>
            </a:r>
          </a:p>
          <a:p>
            <a:r>
              <a:rPr lang="en-US" sz="3800" dirty="0"/>
              <a:t>If you get symptoms after the antibody test, you might need another test called a </a:t>
            </a:r>
            <a:r>
              <a:rPr lang="en-US" sz="3800" u="sng" dirty="0">
                <a:hlinkClick r:id="rId2"/>
              </a:rPr>
              <a:t>viral test​</a:t>
            </a:r>
            <a:r>
              <a:rPr lang="en-US" sz="3800" dirty="0" smtClean="0"/>
              <a:t>.</a:t>
            </a:r>
          </a:p>
          <a:p>
            <a:r>
              <a:rPr lang="en-US" sz="3800" dirty="0" smtClean="0"/>
              <a:t> </a:t>
            </a:r>
            <a:r>
              <a:rPr lang="en-US" sz="3800" dirty="0"/>
              <a:t>Viral tests identify the virus in samples from your respiratory system, such as a swab from the inside of your nose.</a:t>
            </a:r>
          </a:p>
          <a:p>
            <a:r>
              <a:rPr lang="en-US" sz="3800" dirty="0"/>
              <a:t>Regardless of whether you test positive or negative, the results do not confirm whether you are able to spread the virus that causes COVID-19. </a:t>
            </a:r>
            <a:endParaRPr lang="en-US" sz="3800" dirty="0" smtClean="0"/>
          </a:p>
          <a:p>
            <a:r>
              <a:rPr lang="en-US" sz="3800" dirty="0" smtClean="0"/>
              <a:t>Until </a:t>
            </a:r>
            <a:r>
              <a:rPr lang="en-US" sz="3800" dirty="0"/>
              <a:t>we know more, continue to take steps to </a:t>
            </a:r>
            <a:r>
              <a:rPr lang="en-US" sz="3800" u="sng" dirty="0">
                <a:hlinkClick r:id="rId3"/>
              </a:rPr>
              <a:t>protect yourself and others</a:t>
            </a:r>
            <a:r>
              <a:rPr lang="en-US" sz="3800" dirty="0"/>
              <a:t>.</a:t>
            </a:r>
          </a:p>
          <a:p>
            <a:r>
              <a:rPr lang="en-US" sz="3800" dirty="0"/>
              <a:t>Learn more about </a:t>
            </a:r>
            <a:r>
              <a:rPr lang="en-US" sz="3800" u="sng" dirty="0">
                <a:hlinkClick r:id="rId4"/>
              </a:rPr>
              <a:t>using antibody tests</a:t>
            </a:r>
            <a:r>
              <a:rPr lang="en-US" sz="3800" dirty="0"/>
              <a:t> to look for past infection.</a:t>
            </a:r>
          </a:p>
          <a:p>
            <a:r>
              <a:rPr lang="en-US" dirty="0"/>
              <a:t/>
            </a:r>
            <a:br>
              <a:rPr lang="en-US" dirty="0"/>
            </a:br>
            <a:endParaRPr lang="en-US" dirty="0"/>
          </a:p>
        </p:txBody>
      </p:sp>
    </p:spTree>
    <p:extLst>
      <p:ext uri="{BB962C8B-B14F-4D97-AF65-F5344CB8AC3E}">
        <p14:creationId xmlns:p14="http://schemas.microsoft.com/office/powerpoint/2010/main" val="2727363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Development of Antibodies and Immunity</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Nearly </a:t>
            </a:r>
            <a:r>
              <a:rPr lang="en-US" dirty="0"/>
              <a:t>all immune-competent individuals will develop an immune response following SARS-CoV-2 infection</a:t>
            </a:r>
            <a:r>
              <a:rPr lang="en-US" dirty="0" smtClean="0"/>
              <a:t>.</a:t>
            </a:r>
          </a:p>
          <a:p>
            <a:r>
              <a:rPr lang="en-US" dirty="0" smtClean="0"/>
              <a:t> </a:t>
            </a:r>
            <a:r>
              <a:rPr lang="en-US" dirty="0"/>
              <a:t>Like infections with other pathogens, SARS-CoV-2 infection </a:t>
            </a:r>
            <a:r>
              <a:rPr lang="en-US" dirty="0">
                <a:solidFill>
                  <a:srgbClr val="00B050"/>
                </a:solidFill>
              </a:rPr>
              <a:t>elicits development of IgM and IgG antibodies</a:t>
            </a:r>
            <a:r>
              <a:rPr lang="en-US" dirty="0"/>
              <a:t>, which are the most useful for assessing antibody response because </a:t>
            </a:r>
            <a:r>
              <a:rPr lang="en-US" dirty="0">
                <a:solidFill>
                  <a:srgbClr val="7030A0"/>
                </a:solidFill>
              </a:rPr>
              <a:t>little is known about IgA response in the blood.</a:t>
            </a:r>
          </a:p>
          <a:p>
            <a:r>
              <a:rPr lang="en-US" dirty="0"/>
              <a:t>Antibodies in some persons can be detected </a:t>
            </a:r>
            <a:r>
              <a:rPr lang="en-US" dirty="0">
                <a:solidFill>
                  <a:srgbClr val="C00000"/>
                </a:solidFill>
              </a:rPr>
              <a:t>within the first week of illness onset</a:t>
            </a:r>
            <a:r>
              <a:rPr lang="en-US" dirty="0" smtClean="0"/>
              <a:t>.</a:t>
            </a:r>
          </a:p>
          <a:p>
            <a:r>
              <a:rPr lang="en-US" dirty="0" smtClean="0"/>
              <a:t> </a:t>
            </a:r>
            <a:r>
              <a:rPr lang="en-US" dirty="0"/>
              <a:t>In SARS-CoV-2 infections, IgM and IgG antibodies can arise nearly simultaneously in serum within </a:t>
            </a:r>
            <a:r>
              <a:rPr lang="en-US" dirty="0">
                <a:solidFill>
                  <a:srgbClr val="00B0F0"/>
                </a:solidFill>
              </a:rPr>
              <a:t>2 to 3 weeks after illness onset</a:t>
            </a:r>
            <a:r>
              <a:rPr lang="en-US" dirty="0" smtClean="0">
                <a:solidFill>
                  <a:srgbClr val="00B0F0"/>
                </a:solidFill>
              </a:rPr>
              <a:t>.</a:t>
            </a:r>
          </a:p>
          <a:p>
            <a:r>
              <a:rPr lang="en-US" dirty="0" smtClean="0"/>
              <a:t>How </a:t>
            </a:r>
            <a:r>
              <a:rPr lang="en-US" dirty="0"/>
              <a:t>long </a:t>
            </a:r>
            <a:r>
              <a:rPr lang="en-US" dirty="0">
                <a:solidFill>
                  <a:srgbClr val="00B050"/>
                </a:solidFill>
              </a:rPr>
              <a:t>IgM and IgG antibodies </a:t>
            </a:r>
            <a:r>
              <a:rPr lang="en-US" dirty="0"/>
              <a:t>remain detectable following infection is not </a:t>
            </a:r>
            <a:r>
              <a:rPr lang="en-US" dirty="0" smtClean="0"/>
              <a:t>known </a:t>
            </a:r>
            <a:r>
              <a:rPr lang="en-US" dirty="0" smtClean="0">
                <a:solidFill>
                  <a:srgbClr val="7030A0"/>
                </a:solidFill>
              </a:rPr>
              <a:t>at least  3 month.</a:t>
            </a:r>
          </a:p>
          <a:p>
            <a:r>
              <a:rPr lang="en-US" dirty="0" smtClean="0"/>
              <a:t> </a:t>
            </a:r>
            <a:r>
              <a:rPr lang="en-US" dirty="0"/>
              <a:t>It is also important to note that some persons do not develop </a:t>
            </a:r>
            <a:r>
              <a:rPr lang="en-US" dirty="0">
                <a:solidFill>
                  <a:srgbClr val="FF0000"/>
                </a:solidFill>
              </a:rPr>
              <a:t>detectable IgG or IgM antibodies following infection. </a:t>
            </a:r>
            <a:endParaRPr lang="en-US" dirty="0" smtClean="0">
              <a:solidFill>
                <a:srgbClr val="FF0000"/>
              </a:solidFill>
            </a:endParaRPr>
          </a:p>
          <a:p>
            <a:r>
              <a:rPr lang="en-US" dirty="0" smtClean="0"/>
              <a:t>Thus</a:t>
            </a:r>
            <a:r>
              <a:rPr lang="en-US" dirty="0"/>
              <a:t>, the absence of </a:t>
            </a:r>
            <a:r>
              <a:rPr lang="en-US" dirty="0">
                <a:solidFill>
                  <a:srgbClr val="0070C0"/>
                </a:solidFill>
              </a:rPr>
              <a:t>detectable IgM or IgG antibodies </a:t>
            </a:r>
            <a:r>
              <a:rPr lang="en-US" dirty="0"/>
              <a:t>does not necessarily rule out that they could have previously been infected.</a:t>
            </a:r>
          </a:p>
          <a:p>
            <a:r>
              <a:rPr lang="en-US" dirty="0"/>
              <a:t>In addition, development of </a:t>
            </a:r>
            <a:r>
              <a:rPr lang="en-US" dirty="0">
                <a:solidFill>
                  <a:srgbClr val="7030A0"/>
                </a:solidFill>
              </a:rPr>
              <a:t>neutralizing antibodies can also be assessed</a:t>
            </a:r>
            <a:r>
              <a:rPr lang="en-US" dirty="0"/>
              <a:t>. </a:t>
            </a:r>
            <a:endParaRPr lang="en-US" dirty="0" smtClean="0"/>
          </a:p>
          <a:p>
            <a:r>
              <a:rPr lang="en-US" dirty="0" smtClean="0">
                <a:solidFill>
                  <a:srgbClr val="00B050"/>
                </a:solidFill>
              </a:rPr>
              <a:t>Neutralizing </a:t>
            </a:r>
            <a:r>
              <a:rPr lang="en-US" dirty="0">
                <a:solidFill>
                  <a:srgbClr val="00B050"/>
                </a:solidFill>
              </a:rPr>
              <a:t>antibodies inhibit viral replication in vitro</a:t>
            </a:r>
            <a:r>
              <a:rPr lang="en-US" dirty="0"/>
              <a:t>, and as with many infectious diseases, </a:t>
            </a:r>
            <a:r>
              <a:rPr lang="en-US" dirty="0">
                <a:solidFill>
                  <a:srgbClr val="002060"/>
                </a:solidFill>
              </a:rPr>
              <a:t>their presence correlates with immunity to future infection, at least temporarily.</a:t>
            </a:r>
          </a:p>
          <a:p>
            <a:endParaRPr lang="en-US" dirty="0"/>
          </a:p>
        </p:txBody>
      </p:sp>
    </p:spTree>
    <p:extLst>
      <p:ext uri="{BB962C8B-B14F-4D97-AF65-F5344CB8AC3E}">
        <p14:creationId xmlns:p14="http://schemas.microsoft.com/office/powerpoint/2010/main" val="910123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Recurrence of COVID-19 illness </a:t>
            </a:r>
          </a:p>
        </p:txBody>
      </p:sp>
      <p:sp>
        <p:nvSpPr>
          <p:cNvPr id="3" name="Content Placeholder 2"/>
          <p:cNvSpPr>
            <a:spLocks noGrp="1"/>
          </p:cNvSpPr>
          <p:nvPr>
            <p:ph idx="1"/>
          </p:nvPr>
        </p:nvSpPr>
        <p:spPr/>
        <p:txBody>
          <a:bodyPr>
            <a:normAutofit fontScale="85000" lnSpcReduction="20000"/>
          </a:bodyPr>
          <a:lstStyle/>
          <a:p>
            <a:r>
              <a:rPr lang="en-US" dirty="0">
                <a:solidFill>
                  <a:srgbClr val="00B050"/>
                </a:solidFill>
              </a:rPr>
              <a:t>Recurrence </a:t>
            </a:r>
            <a:r>
              <a:rPr lang="en-US" dirty="0" smtClean="0">
                <a:solidFill>
                  <a:srgbClr val="00B050"/>
                </a:solidFill>
              </a:rPr>
              <a:t>appears </a:t>
            </a:r>
            <a:r>
              <a:rPr lang="en-US" dirty="0">
                <a:solidFill>
                  <a:srgbClr val="00B050"/>
                </a:solidFill>
              </a:rPr>
              <a:t>to be very uncommon</a:t>
            </a:r>
            <a:r>
              <a:rPr lang="en-US" dirty="0"/>
              <a:t>, suggesting that the presence of antibodies could indicate at least short-term immunity to infection with SARS-CoV-2. </a:t>
            </a:r>
            <a:endParaRPr lang="en-US" dirty="0" smtClean="0"/>
          </a:p>
          <a:p>
            <a:r>
              <a:rPr lang="en-US" dirty="0" smtClean="0"/>
              <a:t>Consistent </a:t>
            </a:r>
            <a:r>
              <a:rPr lang="en-US" dirty="0"/>
              <a:t>with this observation, experimental primary infection in primates and subsequent development of antibodies resulted in protection from reinfection after the primates were </a:t>
            </a:r>
            <a:r>
              <a:rPr lang="en-US" dirty="0" smtClean="0"/>
              <a:t>re challenged</a:t>
            </a:r>
            <a:r>
              <a:rPr lang="en-US" dirty="0"/>
              <a:t>. </a:t>
            </a:r>
            <a:endParaRPr lang="en-US" dirty="0" smtClean="0"/>
          </a:p>
          <a:p>
            <a:r>
              <a:rPr lang="en-US" dirty="0" smtClean="0"/>
              <a:t>Additionally</a:t>
            </a:r>
            <a:r>
              <a:rPr lang="en-US" dirty="0"/>
              <a:t>, antibody development in humans correlates with </a:t>
            </a:r>
            <a:r>
              <a:rPr lang="en-US" dirty="0">
                <a:solidFill>
                  <a:srgbClr val="00B050"/>
                </a:solidFill>
              </a:rPr>
              <a:t>a marked decrease in viral load in the respiratory tract. </a:t>
            </a:r>
            <a:endParaRPr lang="en-US" dirty="0" smtClean="0">
              <a:solidFill>
                <a:srgbClr val="00B050"/>
              </a:solidFill>
            </a:endParaRPr>
          </a:p>
          <a:p>
            <a:r>
              <a:rPr lang="en-US" dirty="0" smtClean="0"/>
              <a:t>Taken </a:t>
            </a:r>
            <a:r>
              <a:rPr lang="en-US" dirty="0"/>
              <a:t>together, these observations suggest that </a:t>
            </a:r>
            <a:r>
              <a:rPr lang="en-US" dirty="0">
                <a:solidFill>
                  <a:srgbClr val="FF0000"/>
                </a:solidFill>
              </a:rPr>
              <a:t>the presence of antibodies may decrease a person’s infectiousness and offer some level of protection from reinfection. </a:t>
            </a:r>
            <a:endParaRPr lang="en-US" dirty="0" smtClean="0">
              <a:solidFill>
                <a:srgbClr val="FF0000"/>
              </a:solidFill>
            </a:endParaRPr>
          </a:p>
          <a:p>
            <a:r>
              <a:rPr lang="en-US" dirty="0" smtClean="0"/>
              <a:t>However</a:t>
            </a:r>
            <a:r>
              <a:rPr lang="en-US" dirty="0"/>
              <a:t>, it remains uncertain to what degree and for how long individuals with antibodies (neutralizing or total) are protected against reinfection with SARS-CoV-2 or what concentration of antibodies may be needed to provide such protection.</a:t>
            </a:r>
          </a:p>
        </p:txBody>
      </p:sp>
    </p:spTree>
    <p:extLst>
      <p:ext uri="{BB962C8B-B14F-4D97-AF65-F5344CB8AC3E}">
        <p14:creationId xmlns:p14="http://schemas.microsoft.com/office/powerpoint/2010/main" val="21460343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key </a:t>
            </a:r>
            <a:r>
              <a:rPr lang="en-US" dirty="0">
                <a:solidFill>
                  <a:srgbClr val="FF0000"/>
                </a:solidFill>
              </a:rPr>
              <a:t>gaps in our </a:t>
            </a:r>
            <a:r>
              <a:rPr lang="en-US" dirty="0" smtClean="0">
                <a:solidFill>
                  <a:srgbClr val="FF0000"/>
                </a:solidFill>
              </a:rPr>
              <a:t>knowledge:</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smtClean="0">
                <a:solidFill>
                  <a:srgbClr val="002060"/>
                </a:solidFill>
              </a:rPr>
              <a:t>Which </a:t>
            </a:r>
            <a:r>
              <a:rPr lang="en-US" dirty="0">
                <a:solidFill>
                  <a:srgbClr val="002060"/>
                </a:solidFill>
              </a:rPr>
              <a:t>serological tests can identify SARS-CoV-2-neutralizing antibodies?</a:t>
            </a:r>
          </a:p>
          <a:p>
            <a:r>
              <a:rPr lang="en-US" dirty="0">
                <a:solidFill>
                  <a:srgbClr val="FF0000"/>
                </a:solidFill>
              </a:rPr>
              <a:t>Is there cross-reactivity between neutralizing antibodies and other coronaviruses?</a:t>
            </a:r>
          </a:p>
          <a:p>
            <a:r>
              <a:rPr lang="en-US" dirty="0">
                <a:solidFill>
                  <a:srgbClr val="00B050"/>
                </a:solidFill>
              </a:rPr>
              <a:t>Which SARS-CoV-2 antigens are optimal for the detection of neutralizing antibodies?</a:t>
            </a:r>
          </a:p>
          <a:p>
            <a:r>
              <a:rPr lang="en-US" dirty="0"/>
              <a:t>What is the correlation between SARS-CoV-2-specific antibodies and protective immunity status?</a:t>
            </a:r>
          </a:p>
          <a:p>
            <a:r>
              <a:rPr lang="en-US" dirty="0">
                <a:solidFill>
                  <a:srgbClr val="7030A0"/>
                </a:solidFill>
              </a:rPr>
              <a:t>How long does protective immunity last in recovered patients? </a:t>
            </a:r>
            <a:endParaRPr lang="en-US" dirty="0" smtClean="0">
              <a:solidFill>
                <a:srgbClr val="7030A0"/>
              </a:solidFill>
            </a:endParaRPr>
          </a:p>
          <a:p>
            <a:r>
              <a:rPr lang="en-US" dirty="0" smtClean="0">
                <a:solidFill>
                  <a:srgbClr val="00B0F0"/>
                </a:solidFill>
              </a:rPr>
              <a:t>Are </a:t>
            </a:r>
            <a:r>
              <a:rPr lang="en-US" dirty="0">
                <a:solidFill>
                  <a:srgbClr val="00B0F0"/>
                </a:solidFill>
              </a:rPr>
              <a:t>individuals susceptible to reinfection with SARS-CoV-2?</a:t>
            </a:r>
          </a:p>
          <a:p>
            <a:r>
              <a:rPr lang="en-US" dirty="0" smtClean="0"/>
              <a:t>Is humoral antibody response the </a:t>
            </a:r>
            <a:r>
              <a:rPr lang="en-US" dirty="0"/>
              <a:t>best indicator </a:t>
            </a:r>
            <a:r>
              <a:rPr lang="en-US" dirty="0" smtClean="0"/>
              <a:t>for </a:t>
            </a:r>
            <a:r>
              <a:rPr lang="en-US" dirty="0"/>
              <a:t>protective immunity, or are there other immune-cell-based mechanisms?</a:t>
            </a:r>
          </a:p>
          <a:p>
            <a:r>
              <a:rPr lang="en-US" dirty="0">
                <a:solidFill>
                  <a:srgbClr val="C00000"/>
                </a:solidFill>
              </a:rPr>
              <a:t>In the context of the COVID-19 outbreak and the execution of return-to-work policies, failing to take advantage of available diagnostic tools due to uncertainty can have profound consequences. </a:t>
            </a:r>
            <a:endParaRPr lang="en-US" dirty="0" smtClean="0">
              <a:solidFill>
                <a:srgbClr val="C00000"/>
              </a:solidFill>
            </a:endParaRPr>
          </a:p>
          <a:p>
            <a:r>
              <a:rPr lang="en-US" dirty="0" smtClean="0"/>
              <a:t>Medical </a:t>
            </a:r>
            <a:r>
              <a:rPr lang="en-US" dirty="0"/>
              <a:t>professionals frequently rely on imperfect evidence with the possibility of false positives and false negatives</a:t>
            </a:r>
            <a:r>
              <a:rPr lang="en-US" dirty="0" smtClean="0"/>
              <a:t>.</a:t>
            </a:r>
          </a:p>
          <a:p>
            <a:r>
              <a:rPr lang="en-US" dirty="0" smtClean="0">
                <a:solidFill>
                  <a:srgbClr val="00B050"/>
                </a:solidFill>
              </a:rPr>
              <a:t> </a:t>
            </a:r>
            <a:r>
              <a:rPr lang="en-US" dirty="0">
                <a:solidFill>
                  <a:srgbClr val="00B050"/>
                </a:solidFill>
              </a:rPr>
              <a:t>It is, however, important to clearly understand the limits and potential of serological tests to make informed decisions based on risk and benefit assessment in each specific situation</a:t>
            </a:r>
            <a:r>
              <a:rPr lang="en-US" dirty="0" smtClean="0">
                <a:solidFill>
                  <a:srgbClr val="00B050"/>
                </a:solidFill>
              </a:rPr>
              <a:t>.</a:t>
            </a:r>
          </a:p>
          <a:p>
            <a:r>
              <a:rPr lang="en-US" dirty="0" smtClean="0">
                <a:solidFill>
                  <a:srgbClr val="00B0F0"/>
                </a:solidFill>
              </a:rPr>
              <a:t> </a:t>
            </a:r>
            <a:r>
              <a:rPr lang="en-US" dirty="0">
                <a:solidFill>
                  <a:srgbClr val="00B0F0"/>
                </a:solidFill>
              </a:rPr>
              <a:t>In the words of </a:t>
            </a:r>
            <a:r>
              <a:rPr lang="en-US" dirty="0" err="1"/>
              <a:t>Tedros</a:t>
            </a:r>
            <a:r>
              <a:rPr lang="en-US" dirty="0"/>
              <a:t> </a:t>
            </a:r>
            <a:r>
              <a:rPr lang="en-US" dirty="0" err="1"/>
              <a:t>Adhanom</a:t>
            </a:r>
            <a:r>
              <a:rPr lang="en-US" dirty="0"/>
              <a:t> </a:t>
            </a:r>
            <a:r>
              <a:rPr lang="en-US" dirty="0">
                <a:solidFill>
                  <a:srgbClr val="00B0F0"/>
                </a:solidFill>
              </a:rPr>
              <a:t>Ghebreyesus, </a:t>
            </a:r>
            <a:r>
              <a:rPr lang="en-US" dirty="0"/>
              <a:t>Director-General of the World Health Organization</a:t>
            </a:r>
            <a:r>
              <a:rPr lang="en-US" dirty="0">
                <a:solidFill>
                  <a:srgbClr val="00B0F0"/>
                </a:solidFill>
              </a:rPr>
              <a:t>, </a:t>
            </a:r>
            <a:r>
              <a:rPr lang="en-US" dirty="0">
                <a:solidFill>
                  <a:srgbClr val="C00000"/>
                </a:solidFill>
              </a:rPr>
              <a:t>“Countries cannot fight this pandemic blindfolded</a:t>
            </a:r>
            <a:r>
              <a:rPr lang="en-US" dirty="0" smtClean="0">
                <a:solidFill>
                  <a:srgbClr val="C00000"/>
                </a:solidFill>
              </a:rPr>
              <a:t>.</a:t>
            </a:r>
          </a:p>
          <a:p>
            <a:r>
              <a:rPr lang="en-US" dirty="0" smtClean="0"/>
              <a:t> </a:t>
            </a:r>
            <a:r>
              <a:rPr lang="en-US" dirty="0"/>
              <a:t>Countries should know where the cases are.”</a:t>
            </a:r>
          </a:p>
          <a:p>
            <a:endParaRPr lang="en-US" dirty="0"/>
          </a:p>
        </p:txBody>
      </p:sp>
    </p:spTree>
    <p:extLst>
      <p:ext uri="{BB962C8B-B14F-4D97-AF65-F5344CB8AC3E}">
        <p14:creationId xmlns:p14="http://schemas.microsoft.com/office/powerpoint/2010/main" val="1245895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Latest Studies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Two studies published </a:t>
            </a:r>
            <a:r>
              <a:rPr lang="en-US" dirty="0" smtClean="0"/>
              <a:t>Recently </a:t>
            </a:r>
            <a:r>
              <a:rPr lang="en-US" dirty="0"/>
              <a:t>demonstrate that COVID-19 immune responses last </a:t>
            </a:r>
            <a:r>
              <a:rPr lang="en-US" dirty="0">
                <a:solidFill>
                  <a:srgbClr val="7030A0"/>
                </a:solidFill>
              </a:rPr>
              <a:t>as long as 8 months</a:t>
            </a:r>
            <a:r>
              <a:rPr lang="en-US" dirty="0"/>
              <a:t>, although the authors focus on different reasons</a:t>
            </a:r>
            <a:endParaRPr lang="en-US" dirty="0" smtClean="0"/>
          </a:p>
          <a:p>
            <a:r>
              <a:rPr lang="en-US" dirty="0" smtClean="0"/>
              <a:t>The </a:t>
            </a:r>
            <a:r>
              <a:rPr lang="en-US" dirty="0"/>
              <a:t>first </a:t>
            </a:r>
            <a:r>
              <a:rPr lang="en-US" dirty="0">
                <a:hlinkClick r:id="rId2"/>
              </a:rPr>
              <a:t>study</a:t>
            </a:r>
            <a:r>
              <a:rPr lang="en-US" dirty="0"/>
              <a:t>, published in </a:t>
            </a:r>
            <a:r>
              <a:rPr lang="en-US" i="1" dirty="0"/>
              <a:t>Science Immunology</a:t>
            </a:r>
            <a:r>
              <a:rPr lang="en-US" dirty="0"/>
              <a:t>, followed a small cohort of Australians from day 4 to day 242 after infection</a:t>
            </a:r>
            <a:r>
              <a:rPr lang="en-US" dirty="0" smtClean="0"/>
              <a:t>.</a:t>
            </a:r>
          </a:p>
          <a:p>
            <a:r>
              <a:rPr lang="en-US" dirty="0" smtClean="0"/>
              <a:t> </a:t>
            </a:r>
            <a:r>
              <a:rPr lang="en-US" dirty="0"/>
              <a:t>All patients demonstrated the </a:t>
            </a:r>
            <a:r>
              <a:rPr lang="en-US" dirty="0">
                <a:solidFill>
                  <a:srgbClr val="00B050"/>
                </a:solidFill>
              </a:rPr>
              <a:t>presence of memory B cells—immune cells </a:t>
            </a:r>
            <a:r>
              <a:rPr lang="en-US" dirty="0"/>
              <a:t>that "remember" viral proteins and can trigger rapid production of antibodies when re-exposed to the </a:t>
            </a:r>
            <a:r>
              <a:rPr lang="en-US" dirty="0">
                <a:solidFill>
                  <a:srgbClr val="7030A0"/>
                </a:solidFill>
              </a:rPr>
              <a:t>virus—as long as 8 months </a:t>
            </a:r>
            <a:r>
              <a:rPr lang="en-US" dirty="0"/>
              <a:t>after </a:t>
            </a:r>
            <a:r>
              <a:rPr lang="en-US" dirty="0">
                <a:solidFill>
                  <a:srgbClr val="00B0F0"/>
                </a:solidFill>
              </a:rPr>
              <a:t>initial infection</a:t>
            </a:r>
            <a:r>
              <a:rPr lang="en-US" dirty="0"/>
              <a:t>.</a:t>
            </a:r>
          </a:p>
          <a:p>
            <a:r>
              <a:rPr lang="en-US" dirty="0"/>
              <a:t/>
            </a:r>
            <a:br>
              <a:rPr lang="en-US" dirty="0"/>
            </a:br>
            <a:endParaRPr lang="en-US" dirty="0"/>
          </a:p>
        </p:txBody>
      </p:sp>
    </p:spTree>
    <p:extLst>
      <p:ext uri="{BB962C8B-B14F-4D97-AF65-F5344CB8AC3E}">
        <p14:creationId xmlns:p14="http://schemas.microsoft.com/office/powerpoint/2010/main" val="4019534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Latest Studies</a:t>
            </a:r>
          </a:p>
        </p:txBody>
      </p:sp>
      <p:sp>
        <p:nvSpPr>
          <p:cNvPr id="3" name="Content Placeholder 2"/>
          <p:cNvSpPr>
            <a:spLocks noGrp="1"/>
          </p:cNvSpPr>
          <p:nvPr>
            <p:ph idx="1"/>
          </p:nvPr>
        </p:nvSpPr>
        <p:spPr/>
        <p:txBody>
          <a:bodyPr>
            <a:normAutofit fontScale="92500" lnSpcReduction="10000"/>
          </a:bodyPr>
          <a:lstStyle/>
          <a:p>
            <a:r>
              <a:rPr lang="en-US" dirty="0"/>
              <a:t>The second </a:t>
            </a:r>
            <a:r>
              <a:rPr lang="en-US" dirty="0">
                <a:hlinkClick r:id="rId2"/>
              </a:rPr>
              <a:t>study</a:t>
            </a:r>
            <a:r>
              <a:rPr lang="en-US" dirty="0"/>
              <a:t> investigated antibody responses in 58 confirmed COVID-19 patients </a:t>
            </a:r>
            <a:r>
              <a:rPr lang="en-US" dirty="0">
                <a:solidFill>
                  <a:srgbClr val="00B0F0"/>
                </a:solidFill>
              </a:rPr>
              <a:t>in South Korea 8 months after asymptomatic </a:t>
            </a:r>
            <a:r>
              <a:rPr lang="en-US" dirty="0"/>
              <a:t>or </a:t>
            </a:r>
            <a:r>
              <a:rPr lang="en-US" dirty="0">
                <a:solidFill>
                  <a:srgbClr val="7030A0"/>
                </a:solidFill>
              </a:rPr>
              <a:t>mild SARS-CoV-2 infection</a:t>
            </a:r>
            <a:r>
              <a:rPr lang="en-US" dirty="0"/>
              <a:t>, finding high rates of serum antibodies</a:t>
            </a:r>
            <a:r>
              <a:rPr lang="en-US" dirty="0" smtClean="0"/>
              <a:t>.</a:t>
            </a:r>
          </a:p>
          <a:p>
            <a:endParaRPr lang="en-US" dirty="0" smtClean="0"/>
          </a:p>
          <a:p>
            <a:r>
              <a:rPr lang="en-US" dirty="0" smtClean="0"/>
              <a:t> </a:t>
            </a:r>
            <a:r>
              <a:rPr lang="en-US" dirty="0"/>
              <a:t>These results, published in </a:t>
            </a:r>
            <a:r>
              <a:rPr lang="en-US" i="1" dirty="0"/>
              <a:t>Emerging Infectious Diseases</a:t>
            </a:r>
            <a:r>
              <a:rPr lang="en-US" dirty="0"/>
              <a:t>, are contradictory to both the first study's antibody data and previous </a:t>
            </a:r>
            <a:r>
              <a:rPr lang="en-US" dirty="0">
                <a:hlinkClick r:id="rId3"/>
              </a:rPr>
              <a:t>research</a:t>
            </a:r>
            <a:r>
              <a:rPr lang="en-US" dirty="0"/>
              <a:t> that showed antibodies waning after 20 days, but the authors suggest that variations in </a:t>
            </a:r>
            <a:r>
              <a:rPr lang="en-US" dirty="0">
                <a:solidFill>
                  <a:srgbClr val="FF0000"/>
                </a:solidFill>
              </a:rPr>
              <a:t>immunoassay test characteristics </a:t>
            </a:r>
            <a:r>
              <a:rPr lang="en-US" dirty="0"/>
              <a:t>and </a:t>
            </a:r>
            <a:r>
              <a:rPr lang="en-US" dirty="0">
                <a:solidFill>
                  <a:srgbClr val="00B050"/>
                </a:solidFill>
              </a:rPr>
              <a:t>manufacturing may be responsible for the difference.</a:t>
            </a:r>
          </a:p>
          <a:p>
            <a:pPr marL="0" indent="0">
              <a:buNone/>
            </a:pPr>
            <a:r>
              <a:rPr lang="en-US" dirty="0"/>
              <a:t/>
            </a:r>
            <a:br>
              <a:rPr lang="en-US" dirty="0"/>
            </a:br>
            <a:endParaRPr lang="en-US" dirty="0"/>
          </a:p>
        </p:txBody>
      </p:sp>
    </p:spTree>
    <p:extLst>
      <p:ext uri="{BB962C8B-B14F-4D97-AF65-F5344CB8AC3E}">
        <p14:creationId xmlns:p14="http://schemas.microsoft.com/office/powerpoint/2010/main" val="858634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Latest Studies</a:t>
            </a:r>
          </a:p>
        </p:txBody>
      </p:sp>
      <p:sp>
        <p:nvSpPr>
          <p:cNvPr id="3" name="Content Placeholder 2"/>
          <p:cNvSpPr>
            <a:spLocks noGrp="1"/>
          </p:cNvSpPr>
          <p:nvPr>
            <p:ph idx="1"/>
          </p:nvPr>
        </p:nvSpPr>
        <p:spPr/>
        <p:txBody>
          <a:bodyPr>
            <a:normAutofit fontScale="92500" lnSpcReduction="10000"/>
          </a:bodyPr>
          <a:lstStyle/>
          <a:p>
            <a:r>
              <a:rPr lang="en-US" dirty="0"/>
              <a:t>Rates differed according to immunoassay methods or manufacturers, thereby explaining differences in rates between the </a:t>
            </a:r>
            <a:r>
              <a:rPr lang="en-US" dirty="0" smtClean="0"/>
              <a:t>studies For instance</a:t>
            </a:r>
          </a:p>
          <a:p>
            <a:r>
              <a:rPr lang="en-US" dirty="0" smtClean="0"/>
              <a:t>July</a:t>
            </a:r>
            <a:r>
              <a:rPr lang="en-US" dirty="0"/>
              <a:t> </a:t>
            </a:r>
            <a:r>
              <a:rPr lang="en-US" i="1" dirty="0">
                <a:hlinkClick r:id="rId2"/>
              </a:rPr>
              <a:t>BMJ </a:t>
            </a:r>
            <a:r>
              <a:rPr lang="en-US" dirty="0">
                <a:hlinkClick r:id="rId2"/>
              </a:rPr>
              <a:t>study</a:t>
            </a:r>
            <a:r>
              <a:rPr lang="en-US" dirty="0"/>
              <a:t> reported chemiluminescent </a:t>
            </a:r>
            <a:r>
              <a:rPr lang="en-US" dirty="0">
                <a:solidFill>
                  <a:srgbClr val="7030A0"/>
                </a:solidFill>
              </a:rPr>
              <a:t>immunoassay</a:t>
            </a:r>
            <a:r>
              <a:rPr lang="en-US" dirty="0"/>
              <a:t> tests had </a:t>
            </a:r>
            <a:r>
              <a:rPr lang="en-US" dirty="0">
                <a:solidFill>
                  <a:srgbClr val="FF0000"/>
                </a:solidFill>
              </a:rPr>
              <a:t>97.8% IgG or IgM sensitivity</a:t>
            </a:r>
            <a:r>
              <a:rPr lang="en-US" dirty="0"/>
              <a:t>, whereas </a:t>
            </a:r>
            <a:r>
              <a:rPr lang="en-US" dirty="0">
                <a:solidFill>
                  <a:srgbClr val="00B050"/>
                </a:solidFill>
              </a:rPr>
              <a:t>enzyme-linked immunosorbent assay </a:t>
            </a:r>
            <a:r>
              <a:rPr lang="en-US" dirty="0"/>
              <a:t>tests only had </a:t>
            </a:r>
            <a:r>
              <a:rPr lang="en-US" dirty="0">
                <a:solidFill>
                  <a:srgbClr val="00B050"/>
                </a:solidFill>
              </a:rPr>
              <a:t>84.3%.</a:t>
            </a:r>
          </a:p>
          <a:p>
            <a:r>
              <a:rPr lang="en-US" dirty="0">
                <a:solidFill>
                  <a:srgbClr val="7030A0"/>
                </a:solidFill>
              </a:rPr>
              <a:t>Virus neutralizing </a:t>
            </a:r>
            <a:r>
              <a:rPr lang="en-US" dirty="0" smtClean="0">
                <a:solidFill>
                  <a:srgbClr val="7030A0"/>
                </a:solidFill>
              </a:rPr>
              <a:t>activity</a:t>
            </a:r>
            <a:r>
              <a:rPr lang="en-US" dirty="0" smtClean="0"/>
              <a:t>—essential </a:t>
            </a:r>
            <a:r>
              <a:rPr lang="en-US" dirty="0"/>
              <a:t>for protection from reinfection—was detected in only </a:t>
            </a:r>
            <a:r>
              <a:rPr lang="en-US" dirty="0">
                <a:solidFill>
                  <a:srgbClr val="FF0000"/>
                </a:solidFill>
              </a:rPr>
              <a:t>53.4% </a:t>
            </a:r>
            <a:r>
              <a:rPr lang="en-US" dirty="0"/>
              <a:t>of study participants at </a:t>
            </a:r>
            <a:r>
              <a:rPr lang="en-US" dirty="0">
                <a:solidFill>
                  <a:srgbClr val="FF0000"/>
                </a:solidFill>
              </a:rPr>
              <a:t>8 months post-infection</a:t>
            </a:r>
            <a:r>
              <a:rPr lang="en-US" dirty="0"/>
              <a:t>, considerably </a:t>
            </a:r>
            <a:r>
              <a:rPr lang="en-US" dirty="0">
                <a:solidFill>
                  <a:srgbClr val="0070C0"/>
                </a:solidFill>
              </a:rPr>
              <a:t>lower than the rate of positivity for immunoassays</a:t>
            </a:r>
            <a:r>
              <a:rPr lang="en-US" dirty="0"/>
              <a:t>.</a:t>
            </a:r>
          </a:p>
          <a:p>
            <a:r>
              <a:rPr lang="en-US" dirty="0"/>
              <a:t>"Despite concerns of waning immunity, appropriate immunoassays can detect antibodies </a:t>
            </a:r>
            <a:r>
              <a:rPr lang="en-US" dirty="0">
                <a:solidFill>
                  <a:srgbClr val="7030A0"/>
                </a:solidFill>
              </a:rPr>
              <a:t>against SARS-CoV-2 at 8 months after infection </a:t>
            </a:r>
            <a:r>
              <a:rPr lang="en-US" dirty="0"/>
              <a:t>in most </a:t>
            </a:r>
            <a:r>
              <a:rPr lang="en-US" dirty="0">
                <a:solidFill>
                  <a:srgbClr val="FF0000"/>
                </a:solidFill>
              </a:rPr>
              <a:t>asymptomatic or mildly symptomatic persons</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1422307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Why are diagnostics important?</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In any epidemic response, </a:t>
            </a:r>
            <a:r>
              <a:rPr lang="en-US" dirty="0" smtClean="0">
                <a:solidFill>
                  <a:srgbClr val="00B050"/>
                </a:solidFill>
              </a:rPr>
              <a:t>diagnostic testing plays a crucial role ,this pandemic is no exception.</a:t>
            </a:r>
          </a:p>
          <a:p>
            <a:endParaRPr lang="en-US" dirty="0" smtClean="0"/>
          </a:p>
          <a:p>
            <a:r>
              <a:rPr lang="en-US" dirty="0" smtClean="0"/>
              <a:t> Because early </a:t>
            </a:r>
            <a:r>
              <a:rPr lang="en-US" dirty="0" smtClean="0">
                <a:solidFill>
                  <a:srgbClr val="7030A0"/>
                </a:solidFill>
              </a:rPr>
              <a:t>clinical presentations of infected patients are non-specific</a:t>
            </a:r>
          </a:p>
          <a:p>
            <a:endParaRPr lang="en-US" dirty="0" smtClean="0"/>
          </a:p>
          <a:p>
            <a:r>
              <a:rPr lang="en-US" dirty="0" smtClean="0"/>
              <a:t>Testing is needed </a:t>
            </a:r>
            <a:r>
              <a:rPr lang="en-US" dirty="0" smtClean="0">
                <a:solidFill>
                  <a:srgbClr val="FF0000"/>
                </a:solidFill>
              </a:rPr>
              <a:t>to confirm the diagnosis of COVID-19 in symptomatic patients</a:t>
            </a:r>
          </a:p>
          <a:p>
            <a:endParaRPr lang="en-US" dirty="0" smtClean="0"/>
          </a:p>
          <a:p>
            <a:r>
              <a:rPr lang="en-US" dirty="0" smtClean="0"/>
              <a:t>Patients be appropriately isolated and clinically managed.</a:t>
            </a:r>
            <a:endParaRPr lang="en-US" dirty="0"/>
          </a:p>
        </p:txBody>
      </p:sp>
    </p:spTree>
    <p:extLst>
      <p:ext uri="{BB962C8B-B14F-4D97-AF65-F5344CB8AC3E}">
        <p14:creationId xmlns:p14="http://schemas.microsoft.com/office/powerpoint/2010/main" val="24762110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Conclusions</a:t>
            </a:r>
          </a:p>
        </p:txBody>
      </p:sp>
      <p:sp>
        <p:nvSpPr>
          <p:cNvPr id="3" name="Content Placeholder 2"/>
          <p:cNvSpPr>
            <a:spLocks noGrp="1"/>
          </p:cNvSpPr>
          <p:nvPr>
            <p:ph idx="1"/>
          </p:nvPr>
        </p:nvSpPr>
        <p:spPr/>
        <p:txBody>
          <a:bodyPr/>
          <a:lstStyle/>
          <a:p>
            <a:r>
              <a:rPr lang="en-US" dirty="0" smtClean="0"/>
              <a:t>The events over the past few months </a:t>
            </a:r>
            <a:r>
              <a:rPr lang="en-US" dirty="0" smtClean="0">
                <a:solidFill>
                  <a:srgbClr val="7030A0"/>
                </a:solidFill>
              </a:rPr>
              <a:t>have taught us that this pandemic is caused by an extraordinary pathogen </a:t>
            </a:r>
            <a:r>
              <a:rPr lang="en-US" dirty="0" smtClean="0"/>
              <a:t>that requires extraordinary measures to combat its spread and end the pandemic.</a:t>
            </a:r>
          </a:p>
          <a:p>
            <a:endParaRPr lang="en-US" dirty="0" smtClean="0"/>
          </a:p>
          <a:p>
            <a:r>
              <a:rPr lang="en-US" dirty="0" smtClean="0"/>
              <a:t> The latest finding that as much </a:t>
            </a:r>
            <a:r>
              <a:rPr lang="en-US" dirty="0" smtClean="0">
                <a:solidFill>
                  <a:srgbClr val="00B050"/>
                </a:solidFill>
              </a:rPr>
              <a:t>as 44% of COVID-19 transmission happens before index cases become symptomatic</a:t>
            </a:r>
          </a:p>
          <a:p>
            <a:endParaRPr lang="en-US" dirty="0" smtClean="0"/>
          </a:p>
          <a:p>
            <a:r>
              <a:rPr lang="en-US" dirty="0" smtClean="0"/>
              <a:t> </a:t>
            </a:r>
            <a:r>
              <a:rPr lang="en-US" dirty="0" smtClean="0">
                <a:solidFill>
                  <a:srgbClr val="FF0000"/>
                </a:solidFill>
              </a:rPr>
              <a:t>Means that a great deal still needs to be learnt about this novel pathogen and its spread through a population</a:t>
            </a:r>
            <a:r>
              <a:rPr lang="en-US" dirty="0" smtClean="0"/>
              <a:t>. </a:t>
            </a:r>
          </a:p>
        </p:txBody>
      </p:sp>
    </p:spTree>
    <p:extLst>
      <p:ext uri="{BB962C8B-B14F-4D97-AF65-F5344CB8AC3E}">
        <p14:creationId xmlns:p14="http://schemas.microsoft.com/office/powerpoint/2010/main" val="25582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29513" y="255373"/>
            <a:ext cx="11409405" cy="617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1475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The Ins and Outs of Winter Gardening – What You Need to Kn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022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Why are diagnostics important?</a:t>
            </a:r>
          </a:p>
        </p:txBody>
      </p:sp>
      <p:sp>
        <p:nvSpPr>
          <p:cNvPr id="3" name="Content Placeholder 2"/>
          <p:cNvSpPr>
            <a:spLocks noGrp="1"/>
          </p:cNvSpPr>
          <p:nvPr>
            <p:ph idx="1"/>
          </p:nvPr>
        </p:nvSpPr>
        <p:spPr/>
        <p:txBody>
          <a:bodyPr>
            <a:normAutofit/>
          </a:bodyPr>
          <a:lstStyle/>
          <a:p>
            <a:r>
              <a:rPr lang="en-US" dirty="0" smtClean="0"/>
              <a:t>Diagnostic testing is also needed for </a:t>
            </a:r>
            <a:r>
              <a:rPr lang="en-US" dirty="0" smtClean="0">
                <a:solidFill>
                  <a:srgbClr val="00B0F0"/>
                </a:solidFill>
              </a:rPr>
              <a:t>individuals who have come into contact </a:t>
            </a:r>
            <a:r>
              <a:rPr lang="en-US" dirty="0" smtClean="0"/>
              <a:t>with some one with confirmed COVID-19. </a:t>
            </a:r>
          </a:p>
          <a:p>
            <a:endParaRPr lang="en-US" dirty="0" smtClean="0"/>
          </a:p>
          <a:p>
            <a:r>
              <a:rPr lang="en-US" dirty="0" smtClean="0"/>
              <a:t>Some testing strategies examine only contacts who have symptoms or develop illness of any kind during the </a:t>
            </a:r>
            <a:r>
              <a:rPr lang="en-US" dirty="0" smtClean="0">
                <a:solidFill>
                  <a:srgbClr val="0070C0"/>
                </a:solidFill>
              </a:rPr>
              <a:t>14-day period </a:t>
            </a:r>
            <a:r>
              <a:rPr lang="en-US" dirty="0" smtClean="0"/>
              <a:t>after contact.</a:t>
            </a:r>
          </a:p>
          <a:p>
            <a:endParaRPr lang="en-US" dirty="0" smtClean="0"/>
          </a:p>
          <a:p>
            <a:r>
              <a:rPr lang="en-US" dirty="0" smtClean="0"/>
              <a:t> Other strategies examine </a:t>
            </a:r>
            <a:r>
              <a:rPr lang="en-US" dirty="0" smtClean="0">
                <a:solidFill>
                  <a:srgbClr val="00B050"/>
                </a:solidFill>
              </a:rPr>
              <a:t>all contacts </a:t>
            </a:r>
            <a:r>
              <a:rPr lang="en-US" dirty="0" smtClean="0"/>
              <a:t>when identified, regardless of whether they have any symptoms. </a:t>
            </a:r>
          </a:p>
        </p:txBody>
      </p:sp>
    </p:spTree>
    <p:extLst>
      <p:ext uri="{BB962C8B-B14F-4D97-AF65-F5344CB8AC3E}">
        <p14:creationId xmlns:p14="http://schemas.microsoft.com/office/powerpoint/2010/main" val="2453015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Why are diagnostics important?</a:t>
            </a:r>
          </a:p>
        </p:txBody>
      </p:sp>
      <p:sp>
        <p:nvSpPr>
          <p:cNvPr id="3" name="Content Placeholder 2"/>
          <p:cNvSpPr>
            <a:spLocks noGrp="1"/>
          </p:cNvSpPr>
          <p:nvPr>
            <p:ph idx="1"/>
          </p:nvPr>
        </p:nvSpPr>
        <p:spPr/>
        <p:txBody>
          <a:bodyPr>
            <a:normAutofit lnSpcReduction="10000"/>
          </a:bodyPr>
          <a:lstStyle/>
          <a:p>
            <a:r>
              <a:rPr lang="en-US" dirty="0"/>
              <a:t>Studies have shown that a large number of infected individuals might have no symptoms at </a:t>
            </a:r>
            <a:r>
              <a:rPr lang="en-US" dirty="0" smtClean="0"/>
              <a:t>all</a:t>
            </a:r>
          </a:p>
          <a:p>
            <a:endParaRPr lang="en-US" dirty="0"/>
          </a:p>
          <a:p>
            <a:r>
              <a:rPr lang="en-US" dirty="0" smtClean="0">
                <a:solidFill>
                  <a:srgbClr val="00B050"/>
                </a:solidFill>
              </a:rPr>
              <a:t>Pre </a:t>
            </a:r>
            <a:r>
              <a:rPr lang="en-US" dirty="0" err="1" smtClean="0">
                <a:solidFill>
                  <a:srgbClr val="00B050"/>
                </a:solidFill>
              </a:rPr>
              <a:t>sympthomatic</a:t>
            </a:r>
            <a:r>
              <a:rPr lang="en-US" dirty="0" smtClean="0">
                <a:solidFill>
                  <a:srgbClr val="00B050"/>
                </a:solidFill>
              </a:rPr>
              <a:t>, </a:t>
            </a:r>
            <a:r>
              <a:rPr lang="en-US" dirty="0" err="1" smtClean="0">
                <a:solidFill>
                  <a:srgbClr val="7030A0"/>
                </a:solidFill>
              </a:rPr>
              <a:t>pausi</a:t>
            </a:r>
            <a:r>
              <a:rPr lang="en-US" dirty="0" smtClean="0">
                <a:solidFill>
                  <a:srgbClr val="7030A0"/>
                </a:solidFill>
              </a:rPr>
              <a:t> symptomatic </a:t>
            </a:r>
            <a:r>
              <a:rPr lang="en-US" dirty="0" smtClean="0"/>
              <a:t>are </a:t>
            </a:r>
            <a:r>
              <a:rPr lang="en-US" dirty="0"/>
              <a:t>still able to shed the virus and transmit infection through saliva droplets as they </a:t>
            </a:r>
            <a:r>
              <a:rPr lang="en-US" dirty="0" smtClean="0"/>
              <a:t>speak or air molecules </a:t>
            </a:r>
          </a:p>
          <a:p>
            <a:endParaRPr lang="en-US" dirty="0"/>
          </a:p>
          <a:p>
            <a:r>
              <a:rPr lang="en-US" dirty="0">
                <a:solidFill>
                  <a:srgbClr val="00B050"/>
                </a:solidFill>
              </a:rPr>
              <a:t>Tracking all contacts </a:t>
            </a:r>
            <a:r>
              <a:rPr lang="en-US" dirty="0"/>
              <a:t>of confirmed cases and testing them for severe acute respiratory syndrome coronavirus 2 (SARS-CoV-2) is key to </a:t>
            </a:r>
            <a:r>
              <a:rPr lang="en-US" dirty="0">
                <a:solidFill>
                  <a:srgbClr val="7030A0"/>
                </a:solidFill>
              </a:rPr>
              <a:t>successful pandemic </a:t>
            </a:r>
            <a:r>
              <a:rPr lang="en-US" dirty="0" smtClean="0">
                <a:solidFill>
                  <a:srgbClr val="7030A0"/>
                </a:solidFill>
              </a:rPr>
              <a:t>control</a:t>
            </a:r>
            <a:endParaRPr lang="en-US" dirty="0">
              <a:solidFill>
                <a:srgbClr val="7030A0"/>
              </a:solidFill>
            </a:endParaRPr>
          </a:p>
        </p:txBody>
      </p:sp>
    </p:spTree>
    <p:extLst>
      <p:ext uri="{BB962C8B-B14F-4D97-AF65-F5344CB8AC3E}">
        <p14:creationId xmlns:p14="http://schemas.microsoft.com/office/powerpoint/2010/main" val="3624977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Why are diagnostics important?</a:t>
            </a:r>
          </a:p>
        </p:txBody>
      </p:sp>
      <p:sp>
        <p:nvSpPr>
          <p:cNvPr id="3" name="Content Placeholder 2"/>
          <p:cNvSpPr>
            <a:spLocks noGrp="1"/>
          </p:cNvSpPr>
          <p:nvPr>
            <p:ph idx="1"/>
          </p:nvPr>
        </p:nvSpPr>
        <p:spPr/>
        <p:txBody>
          <a:bodyPr/>
          <a:lstStyle/>
          <a:p>
            <a:r>
              <a:rPr lang="en-US" dirty="0"/>
              <a:t>Diagnostics are also needed to support rapid </a:t>
            </a:r>
            <a:r>
              <a:rPr lang="en-US" dirty="0" err="1" smtClean="0">
                <a:solidFill>
                  <a:srgbClr val="00B050"/>
                </a:solidFill>
              </a:rPr>
              <a:t>sero</a:t>
            </a:r>
            <a:r>
              <a:rPr lang="en-US" dirty="0" smtClean="0">
                <a:solidFill>
                  <a:srgbClr val="00B050"/>
                </a:solidFill>
              </a:rPr>
              <a:t> surveys </a:t>
            </a:r>
            <a:r>
              <a:rPr lang="en-US" dirty="0"/>
              <a:t>that establish whether and to what extent SARS-CoV-2 has circulated in a </a:t>
            </a:r>
            <a:r>
              <a:rPr lang="en-US" dirty="0" smtClean="0"/>
              <a:t>community</a:t>
            </a:r>
          </a:p>
          <a:p>
            <a:endParaRPr lang="en-US" dirty="0"/>
          </a:p>
          <a:p>
            <a:r>
              <a:rPr lang="en-US" dirty="0"/>
              <a:t>Surveillance systems, such as that for </a:t>
            </a:r>
            <a:r>
              <a:rPr lang="en-US" dirty="0">
                <a:solidFill>
                  <a:srgbClr val="00B0F0"/>
                </a:solidFill>
              </a:rPr>
              <a:t>influenza-like illness</a:t>
            </a:r>
            <a:r>
              <a:rPr lang="en-US" dirty="0"/>
              <a:t>, that monitor disease trends over time. </a:t>
            </a:r>
            <a:endParaRPr lang="en-US" dirty="0" smtClean="0"/>
          </a:p>
          <a:p>
            <a:endParaRPr lang="en-US" dirty="0"/>
          </a:p>
          <a:p>
            <a:r>
              <a:rPr lang="en-US" dirty="0"/>
              <a:t>Diagnostics can also be used to </a:t>
            </a:r>
            <a:r>
              <a:rPr lang="en-US" dirty="0">
                <a:solidFill>
                  <a:srgbClr val="7030A0"/>
                </a:solidFill>
              </a:rPr>
              <a:t>identify at risk populations </a:t>
            </a:r>
            <a:r>
              <a:rPr lang="en-US" dirty="0"/>
              <a:t>and assess the effectiveness of control strategies</a:t>
            </a:r>
          </a:p>
          <a:p>
            <a:endParaRPr lang="en-US" dirty="0"/>
          </a:p>
        </p:txBody>
      </p:sp>
    </p:spTree>
    <p:extLst>
      <p:ext uri="{BB962C8B-B14F-4D97-AF65-F5344CB8AC3E}">
        <p14:creationId xmlns:p14="http://schemas.microsoft.com/office/powerpoint/2010/main" val="3574926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27449</TotalTime>
  <Words>4479</Words>
  <Application>Microsoft Office PowerPoint</Application>
  <PresentationFormat>Widescreen</PresentationFormat>
  <Paragraphs>343</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COVID-19 Serology  Dr.S.Hosseini (DCLS) Aliasghar Children Hospital Iran University of Medical science 1399.12.3</vt:lpstr>
      <vt:lpstr>PowerPoint Presentation</vt:lpstr>
      <vt:lpstr>PowerPoint Presentation</vt:lpstr>
      <vt:lpstr>PowerPoint Presentation</vt:lpstr>
      <vt:lpstr>The COVID-19 pandemic</vt:lpstr>
      <vt:lpstr>Why are diagnostics important?</vt:lpstr>
      <vt:lpstr>Why are diagnostics important?</vt:lpstr>
      <vt:lpstr>Why are diagnostics important?</vt:lpstr>
      <vt:lpstr>Why are diagnostics important?</vt:lpstr>
      <vt:lpstr>Immune response to COVID-19 disease</vt:lpstr>
      <vt:lpstr>There are four major types of serological diagnostic tests:</vt:lpstr>
      <vt:lpstr>Point-of-care (POC) tests</vt:lpstr>
      <vt:lpstr>PowerPoint Presentation</vt:lpstr>
      <vt:lpstr>Types of Antibody Testing </vt:lpstr>
      <vt:lpstr> ELISA assay</vt:lpstr>
      <vt:lpstr>PowerPoint Presentation</vt:lpstr>
      <vt:lpstr>PowerPoint Presentation</vt:lpstr>
      <vt:lpstr>ELISA MACHINE</vt:lpstr>
      <vt:lpstr>CLIA technology</vt:lpstr>
      <vt:lpstr>Time Kinetics of Antibody Response in COVID-19 </vt:lpstr>
      <vt:lpstr>PowerPoint Presentation</vt:lpstr>
      <vt:lpstr>The kinetics of antibody response</vt:lpstr>
      <vt:lpstr>Antibody Kinetics</vt:lpstr>
      <vt:lpstr>Neutralizing antibody detection:</vt:lpstr>
      <vt:lpstr>Two types of neutralization tests are conducted</vt:lpstr>
      <vt:lpstr>Surrogate virus neutralization tests (sVNT)</vt:lpstr>
      <vt:lpstr>PowerPoint Presentation</vt:lpstr>
      <vt:lpstr>COVID-19 antibody response: pathogenic or protective? </vt:lpstr>
      <vt:lpstr>COVID-19 antibody response: pathogenic or protective? </vt:lpstr>
      <vt:lpstr>How can countries move forward?</vt:lpstr>
      <vt:lpstr>IDEAL testing strategies versus reality</vt:lpstr>
      <vt:lpstr>What are low income countries doing?</vt:lpstr>
      <vt:lpstr>What are low income countries doing?</vt:lpstr>
      <vt:lpstr>Global partnership for 120 million COVID-19 rapid tests for low-  middle-income countries </vt:lpstr>
      <vt:lpstr>Experience in China</vt:lpstr>
      <vt:lpstr>Experience from Singapore for antibody testing</vt:lpstr>
      <vt:lpstr>Syndromic surveillance, such as surveillance for influenza-like illness or severe acute respiratory infections</vt:lpstr>
      <vt:lpstr>In general, antibody tests can be used to establish  </vt:lpstr>
      <vt:lpstr>When is serology testing recommended?</vt:lpstr>
      <vt:lpstr>When is serology testing not recommended?</vt:lpstr>
      <vt:lpstr>Pitfalls of antibody Tests</vt:lpstr>
      <vt:lpstr>Pitfalls of antibody Tests</vt:lpstr>
      <vt:lpstr>Testing to discharge patients from hospitals</vt:lpstr>
      <vt:lpstr>false-positive  Ab test</vt:lpstr>
      <vt:lpstr>Serologic tests positive points</vt:lpstr>
      <vt:lpstr>Serologic tests positive points</vt:lpstr>
      <vt:lpstr>What should be considered in choosing a Antibody  test</vt:lpstr>
      <vt:lpstr>PowerPoint Presentation</vt:lpstr>
      <vt:lpstr>Taking Home Message  of Antibody</vt:lpstr>
      <vt:lpstr>Taking Home Message  of Antibody</vt:lpstr>
      <vt:lpstr>Recommendations for persons who test positive for anti-SARS-CoV-2 antibodies </vt:lpstr>
      <vt:lpstr> What If you test positive</vt:lpstr>
      <vt:lpstr> What If you test negative </vt:lpstr>
      <vt:lpstr>Development of Antibodies and Immunity </vt:lpstr>
      <vt:lpstr>Recurrence of COVID-19 illness </vt:lpstr>
      <vt:lpstr>key gaps in our knowledge:</vt:lpstr>
      <vt:lpstr>Latest Studies</vt:lpstr>
      <vt:lpstr>Latest Studies</vt:lpstr>
      <vt:lpstr>Latest Studies</vt:lpstr>
      <vt:lpstr>Conclusions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soodabeh hossieni</dc:creator>
  <cp:lastModifiedBy>DrHosseini</cp:lastModifiedBy>
  <cp:revision>115</cp:revision>
  <dcterms:created xsi:type="dcterms:W3CDTF">2020-10-26T06:30:39Z</dcterms:created>
  <dcterms:modified xsi:type="dcterms:W3CDTF">2021-02-20T17:59:38Z</dcterms:modified>
</cp:coreProperties>
</file>