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5"/>
  </p:notesMasterIdLst>
  <p:handoutMasterIdLst>
    <p:handoutMasterId r:id="rId26"/>
  </p:handoutMasterIdLst>
  <p:sldIdLst>
    <p:sldId id="574" r:id="rId2"/>
    <p:sldId id="385" r:id="rId3"/>
    <p:sldId id="566" r:id="rId4"/>
    <p:sldId id="532" r:id="rId5"/>
    <p:sldId id="539" r:id="rId6"/>
    <p:sldId id="583" r:id="rId7"/>
    <p:sldId id="563" r:id="rId8"/>
    <p:sldId id="584" r:id="rId9"/>
    <p:sldId id="582" r:id="rId10"/>
    <p:sldId id="565" r:id="rId11"/>
    <p:sldId id="588" r:id="rId12"/>
    <p:sldId id="589" r:id="rId13"/>
    <p:sldId id="590" r:id="rId14"/>
    <p:sldId id="593" r:id="rId15"/>
    <p:sldId id="594" r:id="rId16"/>
    <p:sldId id="592" r:id="rId17"/>
    <p:sldId id="587" r:id="rId18"/>
    <p:sldId id="568" r:id="rId19"/>
    <p:sldId id="569" r:id="rId20"/>
    <p:sldId id="571" r:id="rId21"/>
    <p:sldId id="570" r:id="rId22"/>
    <p:sldId id="572" r:id="rId23"/>
    <p:sldId id="573" r:id="rId24"/>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009900"/>
    <a:srgbClr val="FFFFCC"/>
    <a:srgbClr val="FFFF00"/>
    <a:srgbClr val="003399"/>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86387" autoAdjust="0"/>
  </p:normalViewPr>
  <p:slideViewPr>
    <p:cSldViewPr>
      <p:cViewPr>
        <p:scale>
          <a:sx n="71" d="100"/>
          <a:sy n="71" d="100"/>
        </p:scale>
        <p:origin x="-864" y="-48"/>
      </p:cViewPr>
      <p:guideLst>
        <p:guide orient="horz" pos="2160"/>
        <p:guide pos="2880"/>
      </p:guideLst>
    </p:cSldViewPr>
  </p:slideViewPr>
  <p:outlineViewPr>
    <p:cViewPr>
      <p:scale>
        <a:sx n="33" d="100"/>
        <a:sy n="33" d="100"/>
      </p:scale>
      <p:origin x="246" y="59856"/>
    </p:cViewPr>
  </p:outlineViewPr>
  <p:notesTextViewPr>
    <p:cViewPr>
      <p:scale>
        <a:sx n="100" d="100"/>
        <a:sy n="100" d="100"/>
      </p:scale>
      <p:origin x="0" y="0"/>
    </p:cViewPr>
  </p:notesTextViewPr>
  <p:sorterViewPr>
    <p:cViewPr>
      <p:scale>
        <a:sx n="100" d="100"/>
        <a:sy n="100" d="100"/>
      </p:scale>
      <p:origin x="0" y="133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pPr>
              <a:defRPr/>
            </a:pPr>
            <a:r>
              <a:rPr lang="en-US"/>
              <a:t>Stacey Litvinchuk RN MN</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pPr>
              <a:defRPr/>
            </a:pPr>
            <a:fld id="{C412234C-99A1-404B-A4C2-7428252E0DD1}" type="datetime1">
              <a:rPr lang="en-US"/>
              <a:pPr>
                <a:defRPr/>
              </a:pPr>
              <a:t>2/16/2021</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pPr>
              <a:defRPr/>
            </a:pPr>
            <a:r>
              <a:rPr lang="en-US"/>
              <a:t>Informed Consents The Form and Process</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cs typeface="Times New Roman" pitchFamily="18" charset="0"/>
              </a:defRPr>
            </a:lvl1pPr>
          </a:lstStyle>
          <a:p>
            <a:pPr>
              <a:defRPr/>
            </a:pPr>
            <a:fld id="{01656D67-D94D-4872-9FA0-025D1A618478}" type="slidenum">
              <a:rPr lang="ar-SA"/>
              <a:pPr>
                <a:defRPr/>
              </a:pPr>
              <a:t>‹#›</a:t>
            </a:fld>
            <a:endParaRPr lang="en-US"/>
          </a:p>
        </p:txBody>
      </p:sp>
    </p:spTree>
    <p:extLst>
      <p:ext uri="{BB962C8B-B14F-4D97-AF65-F5344CB8AC3E}">
        <p14:creationId xmlns:p14="http://schemas.microsoft.com/office/powerpoint/2010/main" val="310329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p>
        </p:txBody>
      </p:sp>
      <p:sp>
        <p:nvSpPr>
          <p:cNvPr id="10342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pPr>
              <a:defRPr/>
            </a:pPr>
            <a:fld id="{EEA8B7B8-990E-4089-97BA-FBA5FF100413}" type="datetime1">
              <a:rPr lang="en-US"/>
              <a:pPr>
                <a:defRPr/>
              </a:pPr>
              <a:t>2/16/2021</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cs typeface="Times New Roman" pitchFamily="18" charset="0"/>
              </a:defRPr>
            </a:lvl1pPr>
          </a:lstStyle>
          <a:p>
            <a:pPr>
              <a:defRPr/>
            </a:pPr>
            <a:fld id="{D5057014-0E92-47AE-8ABD-78E934363982}" type="slidenum">
              <a:rPr lang="ar-SA"/>
              <a:pPr>
                <a:defRPr/>
              </a:pPr>
              <a:t>‹#›</a:t>
            </a:fld>
            <a:endParaRPr lang="en-US"/>
          </a:p>
        </p:txBody>
      </p:sp>
    </p:spTree>
    <p:extLst>
      <p:ext uri="{BB962C8B-B14F-4D97-AF65-F5344CB8AC3E}">
        <p14:creationId xmlns:p14="http://schemas.microsoft.com/office/powerpoint/2010/main" val="264375098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Grp="1" noChangeArrowheads="1"/>
          </p:cNvSpPr>
          <p:nvPr>
            <p:ph type="dt" sz="quarter" idx="1"/>
          </p:nvPr>
        </p:nvSpPr>
        <p:spPr>
          <a:noFill/>
        </p:spPr>
        <p:txBody>
          <a:bodyPr/>
          <a:lstStyle/>
          <a:p>
            <a:fld id="{C4BFA452-074F-47BB-8EBF-ABFF568B2258}" type="datetime1">
              <a:rPr lang="en-US" smtClean="0"/>
              <a:pPr/>
              <a:t>2/16/2021</a:t>
            </a:fld>
            <a:endParaRPr lang="en-US" smtClean="0"/>
          </a:p>
        </p:txBody>
      </p:sp>
      <p:sp>
        <p:nvSpPr>
          <p:cNvPr id="104451" name="Rectangle 13"/>
          <p:cNvSpPr>
            <a:spLocks noGrp="1" noChangeArrowheads="1"/>
          </p:cNvSpPr>
          <p:nvPr>
            <p:ph type="sldNum" sz="quarter" idx="5"/>
          </p:nvPr>
        </p:nvSpPr>
        <p:spPr>
          <a:noFill/>
        </p:spPr>
        <p:txBody>
          <a:bodyPr/>
          <a:lstStyle/>
          <a:p>
            <a:fld id="{16EA2B9E-094B-4C32-9C41-096C8F7576C1}" type="slidenum">
              <a:rPr lang="ar-SA" smtClean="0"/>
              <a:pPr/>
              <a:t>2</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p>
        </p:txBody>
      </p:sp>
      <p:sp>
        <p:nvSpPr>
          <p:cNvPr id="34826"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827"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43A3F417-E976-4456-B967-2B561720AA5F}"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08B19B5-39C5-4D85-948F-FAF7542D9D62}"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ACD1EB1-D4EA-47FC-9B62-90AB08E7AF6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7BEFBB-F139-4F7C-BC26-C600536157F6}"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62DA88B8-2A8D-48DC-ADD1-5AB159FC540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20D5484-6D27-436D-8559-9A7A860B9AC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3E38A75-A730-45D9-8852-2AD78A4A95C4}"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CEA8FFBB-C904-4094-9990-198B81B343D9}"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868BC4A0-B5CA-482E-AFC4-E6D2CE9B31C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7C4E5061-D2EB-44DB-8F9B-1B2D8F857F20}"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FCF7271-0E5E-4507-A7D0-B54E1141691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CEFFA978-E896-4151-A752-760FB0E4A1C8}"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DA09542-EF6C-478D-B3D3-B646C6ABC7C0}"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p>
        </p:txBody>
      </p:sp>
      <p:sp>
        <p:nvSpPr>
          <p:cNvPr id="3379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p>
        </p:txBody>
      </p:sp>
      <p:sp>
        <p:nvSpPr>
          <p:cNvPr id="3379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3379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p>
        </p:txBody>
      </p:sp>
      <p:sp>
        <p:nvSpPr>
          <p:cNvPr id="33798"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3379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p>
        </p:txBody>
      </p:sp>
      <p:sp>
        <p:nvSpPr>
          <p:cNvPr id="33800"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3380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p>
        </p:txBody>
      </p:sp>
      <p:sp>
        <p:nvSpPr>
          <p:cNvPr id="717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3380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p>
        </p:txBody>
      </p:sp>
      <p:sp>
        <p:nvSpPr>
          <p:cNvPr id="3380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US"/>
          </a:p>
        </p:txBody>
      </p:sp>
      <p:sp>
        <p:nvSpPr>
          <p:cNvPr id="3380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cs typeface="Times New Roman" pitchFamily="18" charset="0"/>
              </a:defRPr>
            </a:lvl1pPr>
          </a:lstStyle>
          <a:p>
            <a:pPr>
              <a:defRPr/>
            </a:pPr>
            <a:fld id="{D9B219C2-63DC-4B73-99E6-9929F2A6BDA3}"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37"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0" fill="hold"/>
                                        <p:tgtEl>
                                          <p:spTgt spid="33794"/>
                                        </p:tgtEl>
                                        <p:attrNameLst>
                                          <p:attrName>ppt_x</p:attrName>
                                        </p:attrNameLst>
                                      </p:cBhvr>
                                      <p:tavLst>
                                        <p:tav tm="0">
                                          <p:val>
                                            <p:strVal val="0-#ppt_w/2"/>
                                          </p:val>
                                        </p:tav>
                                        <p:tav tm="100000">
                                          <p:val>
                                            <p:strVal val="#ppt_x"/>
                                          </p:val>
                                        </p:tav>
                                      </p:tavLst>
                                    </p:anim>
                                    <p:anim calcmode="lin" valueType="num">
                                      <p:cBhvr additive="base">
                                        <p:cTn id="8" dur="5000" fill="hold"/>
                                        <p:tgtEl>
                                          <p:spTgt spid="33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91276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12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080120"/>
          </a:xfrm>
        </p:spPr>
        <p:txBody>
          <a:bodyPr/>
          <a:lstStyle/>
          <a:p>
            <a:r>
              <a:rPr lang="fa-IR" dirty="0">
                <a:solidFill>
                  <a:srgbClr val="FF0000"/>
                </a:solidFill>
              </a:rPr>
              <a:t>تفاوت ظرفیت و صلاحیت</a:t>
            </a:r>
            <a:endParaRPr lang="fa-IR" dirty="0"/>
          </a:p>
        </p:txBody>
      </p:sp>
      <p:sp>
        <p:nvSpPr>
          <p:cNvPr id="3" name="Content Placeholder 2"/>
          <p:cNvSpPr>
            <a:spLocks noGrp="1"/>
          </p:cNvSpPr>
          <p:nvPr>
            <p:ph idx="1"/>
          </p:nvPr>
        </p:nvSpPr>
        <p:spPr>
          <a:xfrm>
            <a:off x="685800" y="2132856"/>
            <a:ext cx="8134672" cy="3963144"/>
          </a:xfrm>
        </p:spPr>
        <p:txBody>
          <a:bodyPr/>
          <a:lstStyle/>
          <a:p>
            <a:pPr marL="0" indent="0" algn="ctr" rtl="1">
              <a:buNone/>
            </a:pPr>
            <a:r>
              <a:rPr lang="fa-IR" sz="3600" dirty="0"/>
              <a:t/>
            </a:r>
            <a:br>
              <a:rPr lang="fa-IR" sz="3600" dirty="0"/>
            </a:br>
            <a:r>
              <a:rPr lang="fa-IR" sz="3600" dirty="0"/>
              <a:t/>
            </a:r>
            <a:br>
              <a:rPr lang="fa-IR" sz="3600" dirty="0"/>
            </a:br>
            <a:r>
              <a:rPr lang="fa-IR" sz="2800" b="1" dirty="0" smtClean="0">
                <a:solidFill>
                  <a:srgbClr val="FFC000"/>
                </a:solidFill>
                <a:cs typeface="B Mitra" panose="00000400000000000000" pitchFamily="2" charset="-78"/>
              </a:rPr>
              <a:t>ظرفیت( </a:t>
            </a:r>
            <a:r>
              <a:rPr lang="en-US" sz="2800" b="1" dirty="0" smtClean="0">
                <a:solidFill>
                  <a:schemeClr val="accent4">
                    <a:lumMod val="20000"/>
                    <a:lumOff val="80000"/>
                  </a:schemeClr>
                </a:solidFill>
                <a:cs typeface="B Mitra" panose="00000400000000000000" pitchFamily="2" charset="-78"/>
              </a:rPr>
              <a:t>Capacity</a:t>
            </a:r>
            <a:r>
              <a:rPr lang="fa-IR" sz="2800" b="1" dirty="0" smtClean="0">
                <a:solidFill>
                  <a:srgbClr val="FFC000"/>
                </a:solidFill>
                <a:cs typeface="B Mitra" panose="00000400000000000000" pitchFamily="2" charset="-78"/>
              </a:rPr>
              <a:t>)یک </a:t>
            </a:r>
            <a:r>
              <a:rPr lang="fa-IR" sz="2800" b="1" dirty="0">
                <a:solidFill>
                  <a:srgbClr val="FFC000"/>
                </a:solidFill>
                <a:cs typeface="B Mitra" panose="00000400000000000000" pitchFamily="2" charset="-78"/>
              </a:rPr>
              <a:t>اصطلاح پزشکی است و تعیین ظرفیت</a:t>
            </a:r>
            <a:r>
              <a:rPr lang="en-US" sz="2800" b="1" dirty="0">
                <a:solidFill>
                  <a:srgbClr val="FFC000"/>
                </a:solidFill>
                <a:cs typeface="B Mitra" panose="00000400000000000000" pitchFamily="2" charset="-78"/>
              </a:rPr>
              <a:t/>
            </a:r>
            <a:br>
              <a:rPr lang="en-US" sz="2800" b="1" dirty="0">
                <a:solidFill>
                  <a:srgbClr val="FFC000"/>
                </a:solidFill>
                <a:cs typeface="B Mitra" panose="00000400000000000000" pitchFamily="2" charset="-78"/>
              </a:rPr>
            </a:br>
            <a:r>
              <a:rPr lang="fa-IR" sz="2800" b="1" dirty="0">
                <a:solidFill>
                  <a:srgbClr val="FFC000"/>
                </a:solidFill>
                <a:cs typeface="B Mitra" panose="00000400000000000000" pitchFamily="2" charset="-78"/>
              </a:rPr>
              <a:t>توسط یک بالینگر انجام می شود اما صلاحیت </a:t>
            </a:r>
            <a:r>
              <a:rPr lang="en-US" sz="2800" dirty="0"/>
              <a:t>Competency)</a:t>
            </a:r>
            <a:r>
              <a:rPr lang="fa-IR" sz="2800" dirty="0"/>
              <a:t>) </a:t>
            </a:r>
            <a:r>
              <a:rPr lang="fa-IR" sz="2800" b="1" dirty="0" smtClean="0">
                <a:solidFill>
                  <a:srgbClr val="FFC000"/>
                </a:solidFill>
                <a:cs typeface="B Mitra" panose="00000400000000000000" pitchFamily="2" charset="-78"/>
              </a:rPr>
              <a:t>یک</a:t>
            </a:r>
            <a:r>
              <a:rPr lang="fa-IR" sz="2800" b="1" dirty="0">
                <a:solidFill>
                  <a:srgbClr val="FFC000"/>
                </a:solidFill>
                <a:cs typeface="B Mitra" panose="00000400000000000000" pitchFamily="2" charset="-78"/>
              </a:rPr>
              <a:t> </a:t>
            </a:r>
            <a:r>
              <a:rPr lang="fa-IR" sz="2800" b="1" dirty="0" smtClean="0">
                <a:solidFill>
                  <a:srgbClr val="FFC000"/>
                </a:solidFill>
                <a:cs typeface="B Mitra" panose="00000400000000000000" pitchFamily="2" charset="-78"/>
              </a:rPr>
              <a:t>اصطلاح </a:t>
            </a:r>
            <a:r>
              <a:rPr lang="fa-IR" sz="2800" b="1" dirty="0">
                <a:solidFill>
                  <a:srgbClr val="FFC000"/>
                </a:solidFill>
                <a:cs typeface="B Mitra" panose="00000400000000000000" pitchFamily="2" charset="-78"/>
              </a:rPr>
              <a:t>قانونی است و تعیین صلاحیت توسط دادگاه</a:t>
            </a:r>
            <a:br>
              <a:rPr lang="fa-IR" sz="2800" b="1" dirty="0">
                <a:solidFill>
                  <a:srgbClr val="FFC000"/>
                </a:solidFill>
                <a:cs typeface="B Mitra" panose="00000400000000000000" pitchFamily="2" charset="-78"/>
              </a:rPr>
            </a:br>
            <a:r>
              <a:rPr lang="fa-IR" sz="2800" b="1" dirty="0">
                <a:solidFill>
                  <a:srgbClr val="FFC000"/>
                </a:solidFill>
                <a:cs typeface="B Mitra" panose="00000400000000000000" pitchFamily="2" charset="-78"/>
              </a:rPr>
              <a:t>انجام میشود</a:t>
            </a:r>
            <a:br>
              <a:rPr lang="fa-IR" sz="2800" b="1" dirty="0">
                <a:solidFill>
                  <a:srgbClr val="FFC000"/>
                </a:solidFill>
                <a:cs typeface="B Mitra" panose="00000400000000000000" pitchFamily="2" charset="-78"/>
              </a:rPr>
            </a:br>
            <a:r>
              <a:rPr lang="fa-IR" sz="2800" b="1" dirty="0">
                <a:solidFill>
                  <a:srgbClr val="FFC000"/>
                </a:solidFill>
                <a:cs typeface="B Mitra" panose="00000400000000000000" pitchFamily="2" charset="-78"/>
              </a:rPr>
              <a:t/>
            </a:r>
            <a:br>
              <a:rPr lang="fa-IR" sz="2800" b="1" dirty="0">
                <a:solidFill>
                  <a:srgbClr val="FFC000"/>
                </a:solidFill>
                <a:cs typeface="B Mitra" panose="00000400000000000000" pitchFamily="2" charset="-78"/>
              </a:rPr>
            </a:br>
            <a:r>
              <a:rPr lang="fa-IR" sz="2800" b="1" dirty="0">
                <a:solidFill>
                  <a:srgbClr val="FFC000"/>
                </a:solidFill>
                <a:cs typeface="B Mitra" panose="00000400000000000000" pitchFamily="2" charset="-78"/>
              </a:rPr>
              <a:t>صلاحیت </a:t>
            </a:r>
            <a:r>
              <a:rPr lang="fa-IR" sz="2800" b="1" dirty="0" smtClean="0">
                <a:solidFill>
                  <a:srgbClr val="FFC000"/>
                </a:solidFill>
                <a:cs typeface="B Mitra" panose="00000400000000000000" pitchFamily="2" charset="-78"/>
              </a:rPr>
              <a:t>توانایی </a:t>
            </a:r>
            <a:r>
              <a:rPr lang="fa-IR" sz="2800" b="1" dirty="0">
                <a:solidFill>
                  <a:srgbClr val="FFC000"/>
                </a:solidFill>
                <a:cs typeface="B Mitra" panose="00000400000000000000" pitchFamily="2" charset="-78"/>
              </a:rPr>
              <a:t>تصمیم گیري در همه امور زندگی</a:t>
            </a:r>
            <a:r>
              <a:rPr lang="en-US" sz="2800" b="1" dirty="0">
                <a:solidFill>
                  <a:srgbClr val="FFC000"/>
                </a:solidFill>
                <a:cs typeface="B Mitra" panose="00000400000000000000" pitchFamily="2" charset="-78"/>
              </a:rPr>
              <a:t/>
            </a:r>
            <a:br>
              <a:rPr lang="en-US" sz="2800" b="1" dirty="0">
                <a:solidFill>
                  <a:srgbClr val="FFC000"/>
                </a:solidFill>
                <a:cs typeface="B Mitra" panose="00000400000000000000" pitchFamily="2" charset="-78"/>
              </a:rPr>
            </a:br>
            <a:r>
              <a:rPr lang="fa-IR" sz="2800" b="1" dirty="0">
                <a:solidFill>
                  <a:srgbClr val="FFC000"/>
                </a:solidFill>
                <a:cs typeface="B Mitra" panose="00000400000000000000" pitchFamily="2" charset="-78"/>
              </a:rPr>
              <a:t>به طور کلی است اما ظرفیت توانایی تصمیم گیري</a:t>
            </a:r>
            <a:br>
              <a:rPr lang="fa-IR" sz="2800" b="1" dirty="0">
                <a:solidFill>
                  <a:srgbClr val="FFC000"/>
                </a:solidFill>
                <a:cs typeface="B Mitra" panose="00000400000000000000" pitchFamily="2" charset="-78"/>
              </a:rPr>
            </a:br>
            <a:r>
              <a:rPr lang="fa-IR" sz="2800" b="1" dirty="0">
                <a:solidFill>
                  <a:srgbClr val="FFC000"/>
                </a:solidFill>
                <a:cs typeface="B Mitra" panose="00000400000000000000" pitchFamily="2" charset="-78"/>
              </a:rPr>
              <a:t>درمانی است</a:t>
            </a:r>
            <a:endParaRPr lang="fa-IR" sz="2800" dirty="0">
              <a:cs typeface="B Mitra"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552728"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0108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31440"/>
            <a:ext cx="7772400" cy="1635968"/>
          </a:xfrm>
        </p:spPr>
        <p:txBody>
          <a:bodyPr/>
          <a:lstStyle/>
          <a:p>
            <a:r>
              <a:rPr lang="fa-IR" b="1" kern="1200" dirty="0">
                <a:solidFill>
                  <a:srgbClr val="00FF00"/>
                </a:solidFill>
                <a:cs typeface="B Nazanin" panose="00000400000000000000" pitchFamily="2" charset="-78"/>
              </a:rPr>
              <a:t>سن و صلاحيت در حقوق ايران</a:t>
            </a:r>
            <a:endParaRPr lang="fa-IR" dirty="0">
              <a:solidFill>
                <a:srgbClr val="00FF00"/>
              </a:solidFill>
              <a:cs typeface="B Nazanin" panose="00000400000000000000" pitchFamily="2" charset="-78"/>
            </a:endParaRPr>
          </a:p>
        </p:txBody>
      </p:sp>
      <p:sp>
        <p:nvSpPr>
          <p:cNvPr id="3" name="Content Placeholder 2"/>
          <p:cNvSpPr>
            <a:spLocks noGrp="1"/>
          </p:cNvSpPr>
          <p:nvPr>
            <p:ph idx="1"/>
          </p:nvPr>
        </p:nvSpPr>
        <p:spPr>
          <a:xfrm>
            <a:off x="467544" y="836712"/>
            <a:ext cx="8352928" cy="5259288"/>
          </a:xfrm>
        </p:spPr>
        <p:txBody>
          <a:bodyPr/>
          <a:lstStyle/>
          <a:p>
            <a:pPr marL="361950" lvl="2" indent="174625" algn="justLow" rtl="1">
              <a:buClr>
                <a:schemeClr val="folHlink"/>
              </a:buClr>
              <a:defRPr/>
            </a:pPr>
            <a:r>
              <a:rPr lang="fa-IR" sz="2800" b="1" dirty="0">
                <a:solidFill>
                  <a:schemeClr val="accent5">
                    <a:lumMod val="20000"/>
                    <a:lumOff val="80000"/>
                  </a:schemeClr>
                </a:solidFill>
                <a:cs typeface="B Nazanin" panose="00000400000000000000" pitchFamily="2" charset="-78"/>
              </a:rPr>
              <a:t>صغیر غیرممیز (</a:t>
            </a:r>
            <a:r>
              <a:rPr lang="en-US" sz="2800" b="1" dirty="0">
                <a:solidFill>
                  <a:schemeClr val="accent5">
                    <a:lumMod val="20000"/>
                    <a:lumOff val="80000"/>
                  </a:schemeClr>
                </a:solidFill>
                <a:cs typeface="B Nazanin" panose="00000400000000000000" pitchFamily="2" charset="-78"/>
              </a:rPr>
              <a:t>non-discerning child</a:t>
            </a:r>
            <a:r>
              <a:rPr lang="fa-IR" sz="2800" b="1" dirty="0">
                <a:solidFill>
                  <a:schemeClr val="accent5">
                    <a:lumMod val="20000"/>
                    <a:lumOff val="80000"/>
                  </a:schemeClr>
                </a:solidFill>
                <a:cs typeface="B Nazanin" panose="00000400000000000000" pitchFamily="2" charset="-78"/>
              </a:rPr>
              <a:t>) </a:t>
            </a:r>
            <a:endParaRPr lang="en-US" sz="2800" b="1" dirty="0">
              <a:solidFill>
                <a:schemeClr val="accent5">
                  <a:lumMod val="20000"/>
                  <a:lumOff val="80000"/>
                </a:schemeClr>
              </a:solidFill>
              <a:cs typeface="B Nazanin" panose="00000400000000000000" pitchFamily="2" charset="-78"/>
            </a:endParaRPr>
          </a:p>
          <a:p>
            <a:pPr marL="361950" lvl="2" indent="174625" algn="justLow" rtl="1">
              <a:buClr>
                <a:schemeClr val="folHlink"/>
              </a:buClr>
              <a:buFontTx/>
              <a:buNone/>
              <a:defRPr/>
            </a:pPr>
            <a:r>
              <a:rPr lang="fa-IR" sz="2800" b="1" dirty="0">
                <a:solidFill>
                  <a:schemeClr val="accent5">
                    <a:lumMod val="20000"/>
                    <a:lumOff val="80000"/>
                  </a:schemeClr>
                </a:solidFill>
                <a:cs typeface="B Nazanin" panose="00000400000000000000" pitchFamily="2" charset="-78"/>
              </a:rPr>
              <a:t>شخص نابالغی که قوه درک وتمیز ندارد. یعنی قوه تشخیص سود وزیان ندارد، نمی تواند اراده حقوقی  داشته باشد. مانند کودکان 4-3 ساله .</a:t>
            </a:r>
          </a:p>
          <a:p>
            <a:pPr marL="361950" lvl="2" indent="174625" algn="justLow" rtl="1">
              <a:buClr>
                <a:schemeClr val="folHlink"/>
              </a:buClr>
              <a:defRPr/>
            </a:pPr>
            <a:r>
              <a:rPr lang="fa-IR" sz="2800" b="1" dirty="0">
                <a:solidFill>
                  <a:schemeClr val="accent5">
                    <a:lumMod val="60000"/>
                    <a:lumOff val="40000"/>
                  </a:schemeClr>
                </a:solidFill>
                <a:cs typeface="B Nazanin" panose="00000400000000000000" pitchFamily="2" charset="-78"/>
              </a:rPr>
              <a:t>صغیر ممیز</a:t>
            </a:r>
            <a:r>
              <a:rPr lang="en-US" sz="2800" dirty="0">
                <a:solidFill>
                  <a:schemeClr val="accent5">
                    <a:lumMod val="60000"/>
                    <a:lumOff val="40000"/>
                  </a:schemeClr>
                </a:solidFill>
                <a:cs typeface="B Nazanin" panose="00000400000000000000" pitchFamily="2" charset="-78"/>
              </a:rPr>
              <a:t> </a:t>
            </a:r>
            <a:r>
              <a:rPr lang="fa-IR" sz="2800" b="1" dirty="0">
                <a:solidFill>
                  <a:schemeClr val="accent5">
                    <a:lumMod val="60000"/>
                    <a:lumOff val="40000"/>
                  </a:schemeClr>
                </a:solidFill>
                <a:cs typeface="B Nazanin" panose="00000400000000000000" pitchFamily="2" charset="-78"/>
              </a:rPr>
              <a:t>(</a:t>
            </a:r>
            <a:r>
              <a:rPr lang="en-US" sz="2800" b="1" dirty="0">
                <a:solidFill>
                  <a:schemeClr val="accent5">
                    <a:lumMod val="60000"/>
                    <a:lumOff val="40000"/>
                  </a:schemeClr>
                </a:solidFill>
                <a:cs typeface="B Nazanin" panose="00000400000000000000" pitchFamily="2" charset="-78"/>
              </a:rPr>
              <a:t>discerning child</a:t>
            </a:r>
            <a:r>
              <a:rPr lang="fa-IR" sz="2800" b="1" dirty="0">
                <a:solidFill>
                  <a:schemeClr val="accent5">
                    <a:lumMod val="60000"/>
                    <a:lumOff val="40000"/>
                  </a:schemeClr>
                </a:solidFill>
                <a:cs typeface="B Nazanin" panose="00000400000000000000" pitchFamily="2" charset="-78"/>
              </a:rPr>
              <a:t>)</a:t>
            </a:r>
            <a:endParaRPr lang="en-US" sz="2800" b="1" dirty="0">
              <a:solidFill>
                <a:schemeClr val="accent5">
                  <a:lumMod val="60000"/>
                  <a:lumOff val="40000"/>
                </a:schemeClr>
              </a:solidFill>
              <a:cs typeface="B Nazanin" panose="00000400000000000000" pitchFamily="2" charset="-78"/>
            </a:endParaRPr>
          </a:p>
          <a:p>
            <a:pPr marL="361950" lvl="2" indent="174625" algn="justLow" rtl="1">
              <a:buClr>
                <a:schemeClr val="folHlink"/>
              </a:buClr>
              <a:buFontTx/>
              <a:buNone/>
              <a:defRPr/>
            </a:pPr>
            <a:r>
              <a:rPr lang="fa-IR" sz="2800" b="1" dirty="0">
                <a:solidFill>
                  <a:schemeClr val="accent5">
                    <a:lumMod val="60000"/>
                    <a:lumOff val="40000"/>
                  </a:schemeClr>
                </a:solidFill>
                <a:cs typeface="B Nazanin" panose="00000400000000000000" pitchFamily="2" charset="-78"/>
              </a:rPr>
              <a:t>شخص نابالغی که دارای قوه درک وتمیز نسبی است با اینکه به سن بلوغ نرسیده است زشت رااز زیبا وسود را از زیان باز می شناسد و می تواند اراده حقوقی داشته باشد. </a:t>
            </a:r>
            <a:endParaRPr kumimoji="0" lang="fa-IR" sz="2800" b="1" dirty="0">
              <a:solidFill>
                <a:schemeClr val="accent5">
                  <a:lumMod val="60000"/>
                  <a:lumOff val="40000"/>
                </a:schemeClr>
              </a:solidFill>
              <a:effectLst>
                <a:outerShdw blurRad="38100" dist="38100" dir="2700000" algn="tl">
                  <a:srgbClr val="000000"/>
                </a:outerShdw>
              </a:effectLst>
              <a:latin typeface="Arial" charset="0"/>
              <a:cs typeface="B Nazanin" panose="00000400000000000000" pitchFamily="2" charset="-78"/>
            </a:endParaRPr>
          </a:p>
          <a:p>
            <a:pPr marL="361950" lvl="2" indent="174625" algn="justLow" rtl="1">
              <a:buClr>
                <a:schemeClr val="folHlink"/>
              </a:buClr>
              <a:defRPr/>
            </a:pPr>
            <a:r>
              <a:rPr lang="fa-IR" sz="2800" b="1" dirty="0">
                <a:solidFill>
                  <a:schemeClr val="accent2">
                    <a:lumMod val="50000"/>
                    <a:lumOff val="50000"/>
                  </a:schemeClr>
                </a:solidFill>
                <a:cs typeface="B Nazanin" panose="00000400000000000000" pitchFamily="2" charset="-78"/>
              </a:rPr>
              <a:t>بلوغ (</a:t>
            </a:r>
            <a:r>
              <a:rPr lang="en-US" sz="2800" b="1" dirty="0">
                <a:solidFill>
                  <a:schemeClr val="accent2">
                    <a:lumMod val="50000"/>
                    <a:lumOff val="50000"/>
                  </a:schemeClr>
                </a:solidFill>
                <a:cs typeface="B Nazanin" panose="00000400000000000000" pitchFamily="2" charset="-78"/>
              </a:rPr>
              <a:t>adolescent </a:t>
            </a:r>
            <a:r>
              <a:rPr lang="fa-IR" sz="2800" b="1" dirty="0">
                <a:solidFill>
                  <a:schemeClr val="accent2">
                    <a:lumMod val="50000"/>
                    <a:lumOff val="50000"/>
                  </a:schemeClr>
                </a:solidFill>
                <a:cs typeface="B Nazanin" panose="00000400000000000000" pitchFamily="2" charset="-78"/>
              </a:rPr>
              <a:t>)</a:t>
            </a:r>
          </a:p>
          <a:p>
            <a:pPr marL="361950" lvl="2" indent="174625" algn="justLow" rtl="1">
              <a:buClr>
                <a:schemeClr val="folHlink"/>
              </a:buClr>
              <a:defRPr/>
            </a:pPr>
            <a:r>
              <a:rPr lang="fa-IR" sz="2800" b="1" dirty="0">
                <a:solidFill>
                  <a:schemeClr val="tx1">
                    <a:lumMod val="50000"/>
                  </a:schemeClr>
                </a:solidFill>
                <a:cs typeface="B Nazanin" panose="00000400000000000000" pitchFamily="2" charset="-78"/>
              </a:rPr>
              <a:t>سن رشد (</a:t>
            </a:r>
            <a:r>
              <a:rPr lang="en-US" sz="2800" b="1" dirty="0">
                <a:solidFill>
                  <a:schemeClr val="tx1">
                    <a:lumMod val="50000"/>
                  </a:schemeClr>
                </a:solidFill>
                <a:cs typeface="B Nazanin" panose="00000400000000000000" pitchFamily="2" charset="-78"/>
              </a:rPr>
              <a:t>maturity</a:t>
            </a:r>
            <a:r>
              <a:rPr lang="fa-IR" sz="2800" b="1" dirty="0">
                <a:solidFill>
                  <a:schemeClr val="tx1">
                    <a:lumMod val="50000"/>
                  </a:schemeClr>
                </a:solidFill>
                <a:cs typeface="B Nazanin" panose="00000400000000000000" pitchFamily="2" charset="-78"/>
              </a:rPr>
              <a:t>)</a:t>
            </a:r>
            <a:endParaRPr lang="en-US" sz="2800" b="1" dirty="0">
              <a:solidFill>
                <a:schemeClr val="tx1">
                  <a:lumMod val="50000"/>
                </a:schemeClr>
              </a:solidFill>
              <a:cs typeface="B Nazanin" panose="00000400000000000000" pitchFamily="2" charset="-78"/>
            </a:endParaRPr>
          </a:p>
          <a:p>
            <a:endParaRPr lang="fa-IR" dirty="0"/>
          </a:p>
        </p:txBody>
      </p:sp>
    </p:spTree>
    <p:extLst>
      <p:ext uri="{BB962C8B-B14F-4D97-AF65-F5344CB8AC3E}">
        <p14:creationId xmlns:p14="http://schemas.microsoft.com/office/powerpoint/2010/main" val="2832680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87424"/>
            <a:ext cx="7772400" cy="1563960"/>
          </a:xfrm>
        </p:spPr>
        <p:txBody>
          <a:bodyPr/>
          <a:lstStyle/>
          <a:p>
            <a:r>
              <a:rPr lang="fa-IR" b="1" kern="1200" dirty="0">
                <a:solidFill>
                  <a:srgbClr val="FFFF00"/>
                </a:solidFill>
                <a:cs typeface="B Nazanin" panose="00000400000000000000" pitchFamily="2" charset="-78"/>
              </a:rPr>
              <a:t>ماده ۱۲۱۰ قانون مدني</a:t>
            </a:r>
            <a:endParaRPr lang="fa-IR" dirty="0">
              <a:cs typeface="B Nazanin" panose="00000400000000000000" pitchFamily="2" charset="-78"/>
            </a:endParaRPr>
          </a:p>
        </p:txBody>
      </p:sp>
      <p:sp>
        <p:nvSpPr>
          <p:cNvPr id="3" name="Content Placeholder 2"/>
          <p:cNvSpPr>
            <a:spLocks noGrp="1"/>
          </p:cNvSpPr>
          <p:nvPr>
            <p:ph idx="1"/>
          </p:nvPr>
        </p:nvSpPr>
        <p:spPr>
          <a:xfrm>
            <a:off x="395536" y="764704"/>
            <a:ext cx="8424936" cy="5616624"/>
          </a:xfrm>
        </p:spPr>
        <p:txBody>
          <a:bodyPr/>
          <a:lstStyle/>
          <a:p>
            <a:pPr algn="r" rtl="1">
              <a:defRPr/>
            </a:pPr>
            <a:r>
              <a:rPr lang="fa-IR" sz="2800" b="1" dirty="0">
                <a:cs typeface="B Nazanin" panose="00000400000000000000" pitchFamily="2" charset="-78"/>
              </a:rPr>
              <a:t>هيچكس را نمي توان بعد از رسيدن به سن بلوغ به عنوان جنون يا عدم رشد محجور نمود مگر آنكه عدم رشد يا جنون او ثابت شده باشد. </a:t>
            </a:r>
            <a:br>
              <a:rPr lang="fa-IR" sz="2800" b="1" dirty="0">
                <a:cs typeface="B Nazanin" panose="00000400000000000000" pitchFamily="2" charset="-78"/>
              </a:rPr>
            </a:br>
            <a:r>
              <a:rPr lang="fa-IR" sz="2800" b="1" dirty="0">
                <a:cs typeface="B Nazanin" panose="00000400000000000000" pitchFamily="2" charset="-78"/>
              </a:rPr>
              <a:t>-تبصره ۱ - سن بلوغ در پسر پانزده سال تمام و در دختر نه سال تمام قمري است. </a:t>
            </a:r>
            <a:br>
              <a:rPr lang="fa-IR" sz="2800" b="1" dirty="0">
                <a:cs typeface="B Nazanin" panose="00000400000000000000" pitchFamily="2" charset="-78"/>
              </a:rPr>
            </a:br>
            <a:r>
              <a:rPr lang="fa-IR" sz="2800" b="1" dirty="0">
                <a:cs typeface="B Nazanin" panose="00000400000000000000" pitchFamily="2" charset="-78"/>
              </a:rPr>
              <a:t>-تبصره ۲ - </a:t>
            </a:r>
            <a:r>
              <a:rPr lang="fa-IR" sz="2800" b="1" dirty="0">
                <a:solidFill>
                  <a:schemeClr val="tx1">
                    <a:lumMod val="75000"/>
                  </a:schemeClr>
                </a:solidFill>
                <a:cs typeface="B Nazanin" panose="00000400000000000000" pitchFamily="2" charset="-78"/>
              </a:rPr>
              <a:t>اموال صغيري </a:t>
            </a:r>
            <a:r>
              <a:rPr lang="fa-IR" sz="2800" b="1" dirty="0">
                <a:cs typeface="B Nazanin" panose="00000400000000000000" pitchFamily="2" charset="-78"/>
              </a:rPr>
              <a:t>را كه بالغ شده است در صورتي مي توان به او داد كه رشد او ثابت شده باشد. </a:t>
            </a:r>
            <a:endParaRPr lang="fa-IR" sz="2800" b="1" dirty="0" smtClean="0">
              <a:cs typeface="B Nazanin" panose="00000400000000000000" pitchFamily="2" charset="-78"/>
            </a:endParaRPr>
          </a:p>
          <a:p>
            <a:pPr algn="r" rtl="1">
              <a:defRPr/>
            </a:pPr>
            <a:r>
              <a:rPr lang="fa-IR" sz="2800" b="1" dirty="0" smtClean="0">
                <a:cs typeface="B Nazanin" panose="00000400000000000000" pitchFamily="2" charset="-78"/>
              </a:rPr>
              <a:t>بر </a:t>
            </a:r>
            <a:r>
              <a:rPr lang="fa-IR" sz="2800" b="1" dirty="0">
                <a:cs typeface="B Nazanin" panose="00000400000000000000" pitchFamily="2" charset="-78"/>
              </a:rPr>
              <a:t>اساس قانون فوق در نتيجه با توجه به متن قانون اينطور برداشت ميشود كه صغير به محض رسيدن به سن بلوغ</a:t>
            </a:r>
            <a:r>
              <a:rPr lang="fa-IR" sz="2800" b="1" dirty="0">
                <a:solidFill>
                  <a:srgbClr val="FFFF11"/>
                </a:solidFill>
                <a:cs typeface="B Nazanin" panose="00000400000000000000" pitchFamily="2" charset="-78"/>
              </a:rPr>
              <a:t> در امور غيرمالي مانند طلاق ، شهادت دادن در امور غيرمالي و ... از حجر خارج ميشود </a:t>
            </a:r>
            <a:r>
              <a:rPr lang="fa-IR" sz="2800" b="1" dirty="0">
                <a:cs typeface="B Nazanin" panose="00000400000000000000" pitchFamily="2" charset="-78"/>
              </a:rPr>
              <a:t>و ميتواند مستقلاً عمل نمايد ؛ اما در امور مالي رفع حجراز صغير نياز به احراز رشد دارد</a:t>
            </a:r>
            <a:endParaRPr lang="en-US" sz="2800" b="1" dirty="0">
              <a:cs typeface="B Nazanin" panose="00000400000000000000" pitchFamily="2" charset="-78"/>
            </a:endParaRPr>
          </a:p>
          <a:p>
            <a:endParaRPr lang="fa-IR" dirty="0"/>
          </a:p>
        </p:txBody>
      </p:sp>
    </p:spTree>
    <p:extLst>
      <p:ext uri="{BB962C8B-B14F-4D97-AF65-F5344CB8AC3E}">
        <p14:creationId xmlns:p14="http://schemas.microsoft.com/office/powerpoint/2010/main" val="13219102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008112"/>
          </a:xfrm>
        </p:spPr>
        <p:txBody>
          <a:bodyPr/>
          <a:lstStyle/>
          <a:p>
            <a:r>
              <a:rPr lang="ar-SA" sz="3600" b="1" kern="1200" dirty="0">
                <a:solidFill>
                  <a:srgbClr val="FFFF00"/>
                </a:solidFill>
                <a:cs typeface="B Nazanin" panose="00000400000000000000" pitchFamily="2" charset="-78"/>
              </a:rPr>
              <a:t>ماده واحده مربوط به رشد متعاملين مصوب 1313</a:t>
            </a:r>
            <a:endParaRPr lang="fa-IR" sz="3600" dirty="0">
              <a:cs typeface="B Nazanin" panose="00000400000000000000" pitchFamily="2" charset="-78"/>
            </a:endParaRPr>
          </a:p>
        </p:txBody>
      </p:sp>
      <p:sp>
        <p:nvSpPr>
          <p:cNvPr id="3" name="Content Placeholder 2"/>
          <p:cNvSpPr>
            <a:spLocks noGrp="1"/>
          </p:cNvSpPr>
          <p:nvPr>
            <p:ph idx="1"/>
          </p:nvPr>
        </p:nvSpPr>
        <p:spPr>
          <a:xfrm>
            <a:off x="685800" y="1196752"/>
            <a:ext cx="8458200" cy="4899248"/>
          </a:xfrm>
        </p:spPr>
        <p:txBody>
          <a:bodyPr/>
          <a:lstStyle/>
          <a:p>
            <a:pPr marL="0" indent="0" algn="just" rtl="1">
              <a:buNone/>
            </a:pPr>
            <a:r>
              <a:rPr lang="ar-SA" sz="2800" b="1" dirty="0">
                <a:cs typeface="B Nazanin" panose="00000400000000000000" pitchFamily="2" charset="-78"/>
              </a:rPr>
              <a:t>اشخاصي كه به سن 18 سال شمسي تمام رسيده‎اند در محاكم عدليه دولتي و دفاتر اسناد رسمي رشيد </a:t>
            </a:r>
            <a:r>
              <a:rPr lang="en-US" sz="2800" b="1" dirty="0">
                <a:cs typeface="B Nazanin" panose="00000400000000000000" pitchFamily="2" charset="-78"/>
              </a:rPr>
              <a:t>(mature) </a:t>
            </a:r>
            <a:r>
              <a:rPr lang="ar-SA" sz="2800" b="1" dirty="0">
                <a:cs typeface="B Nazanin" panose="00000400000000000000" pitchFamily="2" charset="-78"/>
              </a:rPr>
              <a:t>محسوب مي‎شوند، مگر آن كه عدم رشد آنها به ظرفيت مدعي‎العموم در محاكم ثابت گردد</a:t>
            </a:r>
            <a:r>
              <a:rPr lang="en-US" sz="2800" b="1" dirty="0">
                <a:cs typeface="B Nazanin" panose="00000400000000000000" pitchFamily="2" charset="-78"/>
              </a:rPr>
              <a:t>. </a:t>
            </a:r>
            <a:r>
              <a:rPr lang="ar-SA" sz="2800" b="1" dirty="0">
                <a:cs typeface="B Nazanin" panose="00000400000000000000" pitchFamily="2" charset="-78"/>
              </a:rPr>
              <a:t> </a:t>
            </a:r>
            <a:r>
              <a:rPr lang="en-US" sz="2800" b="1" dirty="0">
                <a:cs typeface="B Nazanin" panose="00000400000000000000" pitchFamily="2" charset="-78"/>
              </a:rPr>
              <a:t> </a:t>
            </a:r>
          </a:p>
          <a:p>
            <a:pPr algn="r" rtl="1"/>
            <a:endParaRPr lang="fa-IR" dirty="0"/>
          </a:p>
        </p:txBody>
      </p:sp>
      <p:sp>
        <p:nvSpPr>
          <p:cNvPr id="4" name="Rectangle 3"/>
          <p:cNvSpPr/>
          <p:nvPr/>
        </p:nvSpPr>
        <p:spPr>
          <a:xfrm>
            <a:off x="611560" y="3414862"/>
            <a:ext cx="8352928" cy="2308324"/>
          </a:xfrm>
          <a:prstGeom prst="rect">
            <a:avLst/>
          </a:prstGeom>
        </p:spPr>
        <p:txBody>
          <a:bodyPr wrap="square">
            <a:spAutoFit/>
          </a:bodyPr>
          <a:lstStyle/>
          <a:p>
            <a:pPr lvl="0" algn="ctr" rtl="1">
              <a:spcBef>
                <a:spcPct val="20000"/>
              </a:spcBef>
              <a:buClr>
                <a:srgbClr val="FFCC66"/>
              </a:buClr>
              <a:buSzPct val="65000"/>
            </a:pPr>
            <a:r>
              <a:rPr lang="fa-IR" sz="3600" b="1" kern="0" dirty="0">
                <a:solidFill>
                  <a:srgbClr val="FFFF00"/>
                </a:solidFill>
                <a:cs typeface="B Nazanin" panose="00000400000000000000" pitchFamily="2" charset="-78"/>
              </a:rPr>
              <a:t>قانون حمایت از </a:t>
            </a:r>
            <a:r>
              <a:rPr lang="fa-IR" sz="3600" b="1" kern="0" dirty="0" smtClean="0">
                <a:solidFill>
                  <a:srgbClr val="FFFF00"/>
                </a:solidFill>
                <a:cs typeface="B Nazanin" panose="00000400000000000000" pitchFamily="2" charset="-78"/>
              </a:rPr>
              <a:t>کودکان ونوجوانان(مصوبه </a:t>
            </a:r>
            <a:r>
              <a:rPr lang="fa-IR" sz="3600" b="1" kern="0" dirty="0">
                <a:solidFill>
                  <a:srgbClr val="FFFF00"/>
                </a:solidFill>
                <a:cs typeface="B Nazanin" panose="00000400000000000000" pitchFamily="2" charset="-78"/>
              </a:rPr>
              <a:t>1381):</a:t>
            </a:r>
          </a:p>
          <a:p>
            <a:pPr lvl="0" algn="r" rtl="1">
              <a:spcBef>
                <a:spcPct val="20000"/>
              </a:spcBef>
              <a:buClr>
                <a:srgbClr val="FFCC66"/>
              </a:buClr>
              <a:buSzPct val="65000"/>
            </a:pPr>
            <a:r>
              <a:rPr lang="en-US" sz="2000" kern="0" dirty="0">
                <a:solidFill>
                  <a:srgbClr val="FFFF00"/>
                </a:solidFill>
                <a:effectLst>
                  <a:outerShdw blurRad="38100" dist="38100" dir="2700000" algn="tl">
                    <a:srgbClr val="C0C0C0"/>
                  </a:outerShdw>
                </a:effectLst>
              </a:rPr>
              <a:t/>
            </a:r>
            <a:br>
              <a:rPr lang="en-US" sz="2000" kern="0" dirty="0">
                <a:solidFill>
                  <a:srgbClr val="FFFF00"/>
                </a:solidFill>
                <a:effectLst>
                  <a:outerShdw blurRad="38100" dist="38100" dir="2700000" algn="tl">
                    <a:srgbClr val="C0C0C0"/>
                  </a:outerShdw>
                </a:effectLst>
              </a:rPr>
            </a:br>
            <a:r>
              <a:rPr lang="en-US" sz="2800" b="1" kern="0" dirty="0">
                <a:solidFill>
                  <a:schemeClr val="accent4">
                    <a:lumMod val="40000"/>
                    <a:lumOff val="60000"/>
                  </a:schemeClr>
                </a:solidFill>
                <a:cs typeface="B Nazanin" panose="00000400000000000000" pitchFamily="2" charset="-78"/>
              </a:rPr>
              <a:t> </a:t>
            </a:r>
            <a:r>
              <a:rPr lang="fa-IR" sz="2800" b="1" kern="0" dirty="0">
                <a:solidFill>
                  <a:schemeClr val="accent4">
                    <a:lumMod val="40000"/>
                    <a:lumOff val="60000"/>
                  </a:schemeClr>
                </a:solidFill>
                <a:cs typeface="B Nazanin" panose="00000400000000000000" pitchFamily="2" charset="-78"/>
              </a:rPr>
              <a:t>ماده 1 : " کليه اشخاصي که به  سن 18 سال تمام هجـري شمسي نرسيده اند از حمايت هاي قانوني مذکور در اين قانون بهره مند مي شوند</a:t>
            </a:r>
            <a:r>
              <a:rPr lang="en-US" sz="2800" b="1" kern="0" dirty="0">
                <a:solidFill>
                  <a:schemeClr val="accent4">
                    <a:lumMod val="40000"/>
                    <a:lumOff val="60000"/>
                  </a:schemeClr>
                </a:solidFill>
                <a:cs typeface="B Nazanin" panose="00000400000000000000" pitchFamily="2" charset="-78"/>
              </a:rPr>
              <a:t> .</a:t>
            </a:r>
            <a:r>
              <a:rPr lang="en-US" sz="2800" kern="0" dirty="0">
                <a:solidFill>
                  <a:schemeClr val="accent4">
                    <a:lumMod val="40000"/>
                    <a:lumOff val="60000"/>
                  </a:schemeClr>
                </a:solidFill>
                <a:cs typeface="B Nazanin" panose="00000400000000000000" pitchFamily="2" charset="-78"/>
              </a:rPr>
              <a:t> </a:t>
            </a:r>
            <a:endParaRPr lang="en-US" sz="2800" dirty="0">
              <a:solidFill>
                <a:schemeClr val="accent4">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29060424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7772400" cy="1143000"/>
          </a:xfrm>
        </p:spPr>
        <p:txBody>
          <a:bodyPr/>
          <a:lstStyle/>
          <a:p>
            <a:r>
              <a:rPr lang="fa-IR" b="1" dirty="0" smtClean="0">
                <a:cs typeface="B Nazanin" panose="00000400000000000000" pitchFamily="2" charset="-78"/>
              </a:rPr>
              <a:t>آگاهی ازنحوه رضایت</a:t>
            </a:r>
            <a:endParaRPr lang="fa-IR" b="1" dirty="0">
              <a:cs typeface="B Nazanin" panose="00000400000000000000" pitchFamily="2" charset="-78"/>
            </a:endParaRPr>
          </a:p>
        </p:txBody>
      </p:sp>
      <p:sp>
        <p:nvSpPr>
          <p:cNvPr id="3" name="Content Placeholder 2"/>
          <p:cNvSpPr>
            <a:spLocks noGrp="1"/>
          </p:cNvSpPr>
          <p:nvPr>
            <p:ph idx="1"/>
          </p:nvPr>
        </p:nvSpPr>
        <p:spPr>
          <a:xfrm>
            <a:off x="0" y="836712"/>
            <a:ext cx="8964488" cy="5256584"/>
          </a:xfrm>
        </p:spPr>
        <p:txBody>
          <a:bodyPr/>
          <a:lstStyle/>
          <a:p>
            <a:pPr marL="0" indent="0" algn="r" rtl="1">
              <a:buNone/>
            </a:pPr>
            <a:r>
              <a:rPr kumimoji="0" lang="fa-IR" sz="2800" b="1" dirty="0" smtClean="0">
                <a:latin typeface="Garamond" pitchFamily="18" charset="0"/>
                <a:cs typeface="B Nazanin" panose="00000400000000000000" pitchFamily="2" charset="-78"/>
              </a:rPr>
              <a:t>ارز</a:t>
            </a:r>
            <a:r>
              <a:rPr kumimoji="0" lang="ar-SA" sz="2800" b="1" dirty="0">
                <a:latin typeface="Garamond" pitchFamily="18" charset="0"/>
                <a:cs typeface="B Nazanin" panose="00000400000000000000" pitchFamily="2" charset="-78"/>
              </a:rPr>
              <a:t>ي</a:t>
            </a:r>
            <a:r>
              <a:rPr kumimoji="0" lang="fa-IR" sz="2800" b="1" dirty="0">
                <a:latin typeface="Garamond" pitchFamily="18" charset="0"/>
                <a:cs typeface="B Nazanin" panose="00000400000000000000" pitchFamily="2" charset="-78"/>
              </a:rPr>
              <a:t>اب</a:t>
            </a:r>
            <a:r>
              <a:rPr kumimoji="0" lang="ar-SA" sz="2800" b="1" dirty="0">
                <a:latin typeface="Garamond" pitchFamily="18" charset="0"/>
                <a:cs typeface="B Nazanin" panose="00000400000000000000" pitchFamily="2" charset="-78"/>
              </a:rPr>
              <a:t>ي</a:t>
            </a:r>
            <a:r>
              <a:rPr kumimoji="0" lang="fa-IR" sz="2800" b="1" dirty="0">
                <a:latin typeface="Garamond" pitchFamily="18" charset="0"/>
                <a:cs typeface="B Nazanin" panose="00000400000000000000" pitchFamily="2" charset="-78"/>
              </a:rPr>
              <a:t> م</a:t>
            </a:r>
            <a:r>
              <a:rPr kumimoji="0" lang="ar-SA" sz="2800" b="1" dirty="0">
                <a:latin typeface="Garamond" pitchFamily="18" charset="0"/>
                <a:cs typeface="B Nazanin" panose="00000400000000000000" pitchFamily="2" charset="-78"/>
              </a:rPr>
              <a:t>ي</a:t>
            </a:r>
            <a:r>
              <a:rPr kumimoji="0" lang="fa-IR" sz="2800" b="1" dirty="0">
                <a:latin typeface="Garamond" pitchFamily="18" charset="0"/>
                <a:cs typeface="B Nazanin" panose="00000400000000000000" pitchFamily="2" charset="-78"/>
              </a:rPr>
              <a:t>زان درک انتقال مفاه</a:t>
            </a:r>
            <a:r>
              <a:rPr kumimoji="0" lang="ar-SA" sz="2800" b="1" dirty="0">
                <a:latin typeface="Garamond" pitchFamily="18" charset="0"/>
                <a:cs typeface="B Nazanin" panose="00000400000000000000" pitchFamily="2" charset="-78"/>
              </a:rPr>
              <a:t>ي</a:t>
            </a:r>
            <a:r>
              <a:rPr kumimoji="0" lang="fa-IR" sz="2800" b="1" dirty="0">
                <a:latin typeface="Garamond" pitchFamily="18" charset="0"/>
                <a:cs typeface="B Nazanin" panose="00000400000000000000" pitchFamily="2" charset="-78"/>
              </a:rPr>
              <a:t>م به ب</a:t>
            </a:r>
            <a:r>
              <a:rPr kumimoji="0" lang="ar-SA" sz="2800" b="1" dirty="0">
                <a:latin typeface="Garamond" pitchFamily="18" charset="0"/>
                <a:cs typeface="B Nazanin" panose="00000400000000000000" pitchFamily="2" charset="-78"/>
              </a:rPr>
              <a:t>ي</a:t>
            </a:r>
            <a:r>
              <a:rPr kumimoji="0" lang="fa-IR" sz="2800" b="1" dirty="0">
                <a:latin typeface="Garamond" pitchFamily="18" charset="0"/>
                <a:cs typeface="B Nazanin" panose="00000400000000000000" pitchFamily="2" charset="-78"/>
              </a:rPr>
              <a:t>مار در دو سطح با</a:t>
            </a:r>
            <a:r>
              <a:rPr kumimoji="0" lang="ar-SA" sz="2800" b="1" dirty="0">
                <a:latin typeface="Garamond" pitchFamily="18" charset="0"/>
                <a:cs typeface="B Nazanin" panose="00000400000000000000" pitchFamily="2" charset="-78"/>
              </a:rPr>
              <a:t>ي</a:t>
            </a:r>
            <a:r>
              <a:rPr kumimoji="0" lang="fa-IR" sz="2800" b="1" dirty="0">
                <a:latin typeface="Garamond" pitchFamily="18" charset="0"/>
                <a:cs typeface="B Nazanin" panose="00000400000000000000" pitchFamily="2" charset="-78"/>
              </a:rPr>
              <a:t>د انجام شود </a:t>
            </a:r>
            <a:r>
              <a:rPr kumimoji="0" lang="fa-IR" b="1" dirty="0" smtClean="0">
                <a:latin typeface="Garamond" pitchFamily="18" charset="0"/>
                <a:cs typeface="Titr Farsi" pitchFamily="2" charset="-78"/>
              </a:rPr>
              <a:t>:</a:t>
            </a:r>
          </a:p>
          <a:p>
            <a:pPr algn="just" rtl="1">
              <a:lnSpc>
                <a:spcPct val="110000"/>
              </a:lnSpc>
              <a:buFontTx/>
              <a:buNone/>
              <a:defRPr/>
            </a:pPr>
            <a:r>
              <a:rPr lang="fa-IR" sz="2800" b="1" dirty="0" smtClean="0">
                <a:cs typeface="B Nazanin" panose="00000400000000000000" pitchFamily="2" charset="-78"/>
              </a:rPr>
              <a:t>الف)بیمار </a:t>
            </a:r>
            <a:r>
              <a:rPr lang="fa-IR" sz="2800" b="1" dirty="0">
                <a:cs typeface="B Nazanin" panose="00000400000000000000" pitchFamily="2" charset="-78"/>
              </a:rPr>
              <a:t>متوجه </a:t>
            </a:r>
            <a:r>
              <a:rPr lang="fa-IR" sz="2800" b="1" dirty="0">
                <a:solidFill>
                  <a:schemeClr val="tx2"/>
                </a:solidFill>
                <a:cs typeface="B Nazanin" panose="00000400000000000000" pitchFamily="2" charset="-78"/>
              </a:rPr>
              <a:t>نقش خود </a:t>
            </a:r>
            <a:r>
              <a:rPr lang="fa-IR" sz="2800" b="1" dirty="0">
                <a:cs typeface="B Nazanin" panose="00000400000000000000" pitchFamily="2" charset="-78"/>
              </a:rPr>
              <a:t>در تصم</a:t>
            </a:r>
            <a:r>
              <a:rPr lang="ar-SA" sz="2800" b="1" dirty="0">
                <a:cs typeface="B Nazanin" panose="00000400000000000000" pitchFamily="2" charset="-78"/>
              </a:rPr>
              <a:t>ي</a:t>
            </a:r>
            <a:r>
              <a:rPr lang="fa-IR" sz="2800" b="1" dirty="0">
                <a:cs typeface="B Nazanin" panose="00000400000000000000" pitchFamily="2" charset="-78"/>
              </a:rPr>
              <a:t>م گ</a:t>
            </a:r>
            <a:r>
              <a:rPr lang="ar-SA" sz="2800" b="1" dirty="0">
                <a:cs typeface="B Nazanin" panose="00000400000000000000" pitchFamily="2" charset="-78"/>
              </a:rPr>
              <a:t>ي</a:t>
            </a:r>
            <a:r>
              <a:rPr lang="fa-IR" sz="2800" b="1" dirty="0">
                <a:cs typeface="B Nazanin" panose="00000400000000000000" pitchFamily="2" charset="-78"/>
              </a:rPr>
              <a:t>ر</a:t>
            </a:r>
            <a:r>
              <a:rPr lang="ar-SA" sz="2800" b="1" dirty="0">
                <a:cs typeface="B Nazanin" panose="00000400000000000000" pitchFamily="2" charset="-78"/>
              </a:rPr>
              <a:t>ي</a:t>
            </a:r>
            <a:r>
              <a:rPr lang="fa-IR" sz="2800" b="1" dirty="0">
                <a:cs typeface="B Nazanin" panose="00000400000000000000" pitchFamily="2" charset="-78"/>
              </a:rPr>
              <a:t> در روند درمان شده است </a:t>
            </a:r>
            <a:r>
              <a:rPr lang="fa-IR" sz="2800" b="1" dirty="0" smtClean="0">
                <a:cs typeface="B Nazanin" panose="00000400000000000000" pitchFamily="2" charset="-78"/>
              </a:rPr>
              <a:t>؟</a:t>
            </a:r>
          </a:p>
          <a:p>
            <a:pPr algn="just" rtl="1">
              <a:lnSpc>
                <a:spcPct val="110000"/>
              </a:lnSpc>
              <a:buFontTx/>
              <a:buNone/>
              <a:defRPr/>
            </a:pPr>
            <a:r>
              <a:rPr lang="fa-IR" sz="2800" b="1" dirty="0" smtClean="0">
                <a:cs typeface="B Nazanin" panose="00000400000000000000" pitchFamily="2" charset="-78"/>
              </a:rPr>
              <a:t>ب</a:t>
            </a:r>
            <a:r>
              <a:rPr lang="fa-IR" sz="2800" b="1" dirty="0">
                <a:cs typeface="B Nazanin" panose="00000400000000000000" pitchFamily="2" charset="-78"/>
              </a:rPr>
              <a:t>) </a:t>
            </a:r>
            <a:r>
              <a:rPr lang="fa-IR" sz="2800" b="1" dirty="0" smtClean="0">
                <a:cs typeface="B Nazanin" panose="00000400000000000000" pitchFamily="2" charset="-78"/>
              </a:rPr>
              <a:t>بیمارمتوجه </a:t>
            </a:r>
            <a:r>
              <a:rPr lang="fa-IR" sz="2800" b="1" dirty="0">
                <a:cs typeface="B Nazanin" panose="00000400000000000000" pitchFamily="2" charset="-78"/>
              </a:rPr>
              <a:t>مطالب گفته شده در خصوص </a:t>
            </a:r>
            <a:r>
              <a:rPr lang="fa-IR" sz="2800" b="1" dirty="0">
                <a:solidFill>
                  <a:schemeClr val="tx2"/>
                </a:solidFill>
                <a:cs typeface="B Nazanin" panose="00000400000000000000" pitchFamily="2" charset="-78"/>
              </a:rPr>
              <a:t>ب</a:t>
            </a:r>
            <a:r>
              <a:rPr lang="ar-SA" sz="2800" b="1" dirty="0">
                <a:solidFill>
                  <a:schemeClr val="tx2"/>
                </a:solidFill>
                <a:cs typeface="B Nazanin" panose="00000400000000000000" pitchFamily="2" charset="-78"/>
              </a:rPr>
              <a:t>ي</a:t>
            </a:r>
            <a:r>
              <a:rPr lang="fa-IR" sz="2800" b="1" dirty="0">
                <a:solidFill>
                  <a:schemeClr val="tx2"/>
                </a:solidFill>
                <a:cs typeface="B Nazanin" panose="00000400000000000000" pitchFamily="2" charset="-78"/>
              </a:rPr>
              <a:t>مار</a:t>
            </a:r>
            <a:r>
              <a:rPr lang="ar-SA" sz="2800" b="1" dirty="0">
                <a:solidFill>
                  <a:schemeClr val="tx2"/>
                </a:solidFill>
                <a:cs typeface="B Nazanin" panose="00000400000000000000" pitchFamily="2" charset="-78"/>
              </a:rPr>
              <a:t>ي</a:t>
            </a:r>
            <a:r>
              <a:rPr lang="fa-IR" sz="2800" b="1" dirty="0">
                <a:solidFill>
                  <a:schemeClr val="tx2"/>
                </a:solidFill>
                <a:cs typeface="B Nazanin" panose="00000400000000000000" pitchFamily="2" charset="-78"/>
              </a:rPr>
              <a:t> و درمان </a:t>
            </a:r>
            <a:r>
              <a:rPr lang="fa-IR" sz="2800" b="1" dirty="0">
                <a:cs typeface="B Nazanin" panose="00000400000000000000" pitchFamily="2" charset="-78"/>
              </a:rPr>
              <a:t>از سو</a:t>
            </a:r>
            <a:r>
              <a:rPr lang="ar-SA" sz="2800" b="1" dirty="0">
                <a:cs typeface="B Nazanin" panose="00000400000000000000" pitchFamily="2" charset="-78"/>
              </a:rPr>
              <a:t>ي</a:t>
            </a:r>
            <a:r>
              <a:rPr lang="fa-IR" sz="2800" b="1" dirty="0">
                <a:cs typeface="B Nazanin" panose="00000400000000000000" pitchFamily="2" charset="-78"/>
              </a:rPr>
              <a:t> پزشک شده است ؟</a:t>
            </a:r>
            <a:endParaRPr lang="en-US" sz="2800" b="1" dirty="0">
              <a:cs typeface="B Nazanin" panose="00000400000000000000" pitchFamily="2" charset="-78"/>
            </a:endParaRPr>
          </a:p>
          <a:p>
            <a:pPr marL="0" indent="0" algn="r" rtl="1">
              <a:buNone/>
            </a:pPr>
            <a:endParaRPr lang="fa-I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40968"/>
            <a:ext cx="762000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289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456"/>
            <a:ext cx="7772400" cy="2376264"/>
          </a:xfrm>
        </p:spPr>
        <p:txBody>
          <a:bodyPr/>
          <a:lstStyle/>
          <a:p>
            <a:r>
              <a:rPr lang="fa-IR" b="1" dirty="0">
                <a:solidFill>
                  <a:srgbClr val="FFFF00"/>
                </a:solidFill>
                <a:cs typeface="B Nazanin" panose="00000400000000000000" pitchFamily="2" charset="-78"/>
              </a:rPr>
              <a:t>استثناءات کسب رضا</a:t>
            </a:r>
            <a:r>
              <a:rPr lang="ar-SA" b="1" dirty="0">
                <a:solidFill>
                  <a:srgbClr val="FFFF00"/>
                </a:solidFill>
                <a:cs typeface="B Nazanin" panose="00000400000000000000" pitchFamily="2" charset="-78"/>
              </a:rPr>
              <a:t>ي</a:t>
            </a:r>
            <a:r>
              <a:rPr lang="fa-IR" b="1" dirty="0">
                <a:solidFill>
                  <a:srgbClr val="FFFF00"/>
                </a:solidFill>
                <a:cs typeface="B Nazanin" panose="00000400000000000000" pitchFamily="2" charset="-78"/>
              </a:rPr>
              <a:t>ت آگاهانه</a:t>
            </a:r>
            <a:endParaRPr lang="fa-IR" dirty="0">
              <a:cs typeface="B Nazanin" panose="00000400000000000000" pitchFamily="2" charset="-78"/>
            </a:endParaRPr>
          </a:p>
        </p:txBody>
      </p:sp>
      <p:sp>
        <p:nvSpPr>
          <p:cNvPr id="3" name="Content Placeholder 2"/>
          <p:cNvSpPr>
            <a:spLocks noGrp="1"/>
          </p:cNvSpPr>
          <p:nvPr>
            <p:ph idx="1"/>
          </p:nvPr>
        </p:nvSpPr>
        <p:spPr>
          <a:xfrm>
            <a:off x="251520" y="908720"/>
            <a:ext cx="8784976" cy="4400128"/>
          </a:xfrm>
        </p:spPr>
        <p:txBody>
          <a:bodyPr/>
          <a:lstStyle/>
          <a:p>
            <a:pPr algn="just" rtl="1" eaLnBrk="1" hangingPunct="1">
              <a:lnSpc>
                <a:spcPct val="140000"/>
              </a:lnSpc>
              <a:buFontTx/>
              <a:buNone/>
              <a:defRPr/>
            </a:pPr>
            <a:r>
              <a:rPr lang="fa-IR" sz="2800" b="1" dirty="0">
                <a:solidFill>
                  <a:schemeClr val="tx2"/>
                </a:solidFill>
                <a:cs typeface="B Nazanin" panose="00000400000000000000" pitchFamily="2" charset="-78"/>
              </a:rPr>
              <a:t>مصونيت درماني </a:t>
            </a:r>
            <a:r>
              <a:rPr lang="en-US" sz="2800" b="1" dirty="0">
                <a:solidFill>
                  <a:schemeClr val="tx2"/>
                </a:solidFill>
                <a:cs typeface="B Nazanin" panose="00000400000000000000" pitchFamily="2" charset="-78"/>
              </a:rPr>
              <a:t>(Therapeutic Privilege)</a:t>
            </a:r>
            <a:r>
              <a:rPr lang="fa-IR" sz="2800" b="1" dirty="0">
                <a:solidFill>
                  <a:schemeClr val="tx2"/>
                </a:solidFill>
                <a:cs typeface="B Nazanin" panose="00000400000000000000" pitchFamily="2" charset="-78"/>
              </a:rPr>
              <a:t> </a:t>
            </a:r>
            <a:r>
              <a:rPr lang="en-US" sz="2800" b="1" dirty="0">
                <a:solidFill>
                  <a:schemeClr val="tx2"/>
                </a:solidFill>
                <a:cs typeface="B Nazanin" panose="00000400000000000000" pitchFamily="2" charset="-78"/>
              </a:rPr>
              <a:t> :</a:t>
            </a:r>
            <a:endParaRPr lang="fa-IR" sz="2800" b="1" dirty="0">
              <a:solidFill>
                <a:schemeClr val="tx2"/>
              </a:solidFill>
              <a:cs typeface="B Nazanin" panose="00000400000000000000" pitchFamily="2" charset="-78"/>
            </a:endParaRPr>
          </a:p>
          <a:p>
            <a:pPr algn="just" rtl="1" eaLnBrk="1" hangingPunct="1">
              <a:lnSpc>
                <a:spcPct val="140000"/>
              </a:lnSpc>
              <a:buFontTx/>
              <a:buNone/>
              <a:defRPr/>
            </a:pPr>
            <a:r>
              <a:rPr lang="fa-IR" sz="2800" b="1" dirty="0">
                <a:cs typeface="B Nazanin" panose="00000400000000000000" pitchFamily="2" charset="-78"/>
              </a:rPr>
              <a:t>     عبارتست از عدم ارائه اطلاعات به بيمار به اين دليل که گفتن اطلاعات باعث آسيب يا رنج جدي بيمار مي شود .</a:t>
            </a:r>
            <a:endParaRPr lang="en-US" sz="2800" b="1" dirty="0">
              <a:cs typeface="B Nazanin" panose="00000400000000000000" pitchFamily="2" charset="-78"/>
            </a:endParaRPr>
          </a:p>
          <a:p>
            <a:pPr algn="just" rtl="1">
              <a:lnSpc>
                <a:spcPct val="90000"/>
              </a:lnSpc>
              <a:buFontTx/>
              <a:buNone/>
              <a:defRPr/>
            </a:pPr>
            <a:r>
              <a:rPr lang="fa-IR" sz="2800" b="1" dirty="0" smtClean="0">
                <a:solidFill>
                  <a:schemeClr val="tx2"/>
                </a:solidFill>
                <a:cs typeface="B Nazanin" panose="00000400000000000000" pitchFamily="2" charset="-78"/>
              </a:rPr>
              <a:t>  </a:t>
            </a:r>
            <a:r>
              <a:rPr lang="fa-IR" sz="2800" b="1" dirty="0">
                <a:solidFill>
                  <a:schemeClr val="tx2"/>
                </a:solidFill>
                <a:cs typeface="B Nazanin" panose="00000400000000000000" pitchFamily="2" charset="-78"/>
              </a:rPr>
              <a:t>انصراف </a:t>
            </a:r>
            <a:r>
              <a:rPr lang="en-US" sz="2800" b="1" dirty="0">
                <a:solidFill>
                  <a:schemeClr val="tx2"/>
                </a:solidFill>
                <a:cs typeface="B Nazanin" panose="00000400000000000000" pitchFamily="2" charset="-78"/>
              </a:rPr>
              <a:t>( Waiver )</a:t>
            </a:r>
            <a:r>
              <a:rPr lang="fa-IR" sz="2800" b="1" dirty="0">
                <a:solidFill>
                  <a:schemeClr val="tx2"/>
                </a:solidFill>
                <a:cs typeface="B Nazanin" panose="00000400000000000000" pitchFamily="2" charset="-78"/>
              </a:rPr>
              <a:t> :</a:t>
            </a:r>
          </a:p>
          <a:p>
            <a:pPr algn="just" rtl="1">
              <a:lnSpc>
                <a:spcPct val="90000"/>
              </a:lnSpc>
              <a:buFontTx/>
              <a:buNone/>
              <a:defRPr/>
            </a:pPr>
            <a:r>
              <a:rPr lang="fa-IR" sz="2800" b="1" dirty="0">
                <a:cs typeface="B Nazanin" panose="00000400000000000000" pitchFamily="2" charset="-78"/>
              </a:rPr>
              <a:t>    بسياري از بيماران مي خواهند پزشک نقش تصميم گيرنده را داشته باشد </a:t>
            </a:r>
            <a:r>
              <a:rPr lang="fa-IR" b="1" dirty="0">
                <a:cs typeface="Lotus" pitchFamily="2" charset="-78"/>
              </a:rPr>
              <a:t>.</a:t>
            </a:r>
          </a:p>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05064"/>
            <a:ext cx="5688632"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3175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9036496" cy="1143000"/>
          </a:xfrm>
        </p:spPr>
        <p:txBody>
          <a:bodyPr/>
          <a:lstStyle/>
          <a:p>
            <a:r>
              <a:rPr lang="fa-IR" sz="3600" b="1" dirty="0" smtClean="0">
                <a:cs typeface="B Nazanin" panose="00000400000000000000" pitchFamily="2" charset="-78"/>
              </a:rPr>
              <a:t>براساس دستورالعمل تریاژ اورژانس میتوان نتیجه گرفت</a:t>
            </a:r>
            <a:r>
              <a:rPr lang="fa-IR" sz="3200" dirty="0" smtClean="0">
                <a:cs typeface="B Nazanin" panose="00000400000000000000" pitchFamily="2" charset="-78"/>
              </a:rPr>
              <a:t>:</a:t>
            </a:r>
            <a:endParaRPr lang="fa-IR" dirty="0">
              <a:cs typeface="B Nazanin" panose="00000400000000000000" pitchFamily="2" charset="-78"/>
            </a:endParaRPr>
          </a:p>
        </p:txBody>
      </p:sp>
      <p:sp>
        <p:nvSpPr>
          <p:cNvPr id="3" name="Content Placeholder 2"/>
          <p:cNvSpPr>
            <a:spLocks noGrp="1"/>
          </p:cNvSpPr>
          <p:nvPr>
            <p:ph idx="1"/>
          </p:nvPr>
        </p:nvSpPr>
        <p:spPr>
          <a:xfrm>
            <a:off x="755576" y="1268760"/>
            <a:ext cx="7772400" cy="4114800"/>
          </a:xfrm>
        </p:spPr>
        <p:txBody>
          <a:bodyPr/>
          <a:lstStyle/>
          <a:p>
            <a:pPr algn="r" rtl="1" eaLnBrk="1" hangingPunct="1">
              <a:lnSpc>
                <a:spcPct val="140000"/>
              </a:lnSpc>
              <a:defRPr/>
            </a:pPr>
            <a:r>
              <a:rPr lang="fa-IR" sz="2800" b="1" dirty="0">
                <a:cs typeface="B Nazanin" panose="00000400000000000000" pitchFamily="2" charset="-78"/>
              </a:rPr>
              <a:t>تيم اورژانس نبايد براي </a:t>
            </a:r>
            <a:r>
              <a:rPr lang="fa-IR" sz="2800" b="1" dirty="0">
                <a:solidFill>
                  <a:schemeClr val="tx2"/>
                </a:solidFill>
                <a:cs typeface="B Nazanin" panose="00000400000000000000" pitchFamily="2" charset="-78"/>
              </a:rPr>
              <a:t>ترياژ اوليه </a:t>
            </a:r>
            <a:r>
              <a:rPr lang="fa-IR" sz="2800" b="1" dirty="0">
                <a:cs typeface="B Nazanin" panose="00000400000000000000" pitchFamily="2" charset="-78"/>
              </a:rPr>
              <a:t>منتظر اخذ رضايت شوند. همچنين در صورت تشخيص شرايط </a:t>
            </a:r>
            <a:r>
              <a:rPr lang="fa-IR" sz="2800" b="1" dirty="0">
                <a:solidFill>
                  <a:schemeClr val="tx2"/>
                </a:solidFill>
                <a:cs typeface="B Nazanin" panose="00000400000000000000" pitchFamily="2" charset="-78"/>
              </a:rPr>
              <a:t>تهديد كنده حيات</a:t>
            </a:r>
            <a:r>
              <a:rPr lang="fa-IR" sz="2800" b="1" dirty="0">
                <a:cs typeface="B Nazanin" panose="00000400000000000000" pitchFamily="2" charset="-78"/>
              </a:rPr>
              <a:t>، </a:t>
            </a:r>
            <a:r>
              <a:rPr lang="fa-IR" sz="2800" b="1" dirty="0">
                <a:solidFill>
                  <a:schemeClr val="tx2"/>
                </a:solidFill>
                <a:cs typeface="B Nazanin" panose="00000400000000000000" pitchFamily="2" charset="-78"/>
              </a:rPr>
              <a:t>تهديد ناتواني دائمي</a:t>
            </a:r>
            <a:r>
              <a:rPr lang="fa-IR" sz="2800" b="1" dirty="0">
                <a:cs typeface="B Nazanin" panose="00000400000000000000" pitchFamily="2" charset="-78"/>
              </a:rPr>
              <a:t>، و براي </a:t>
            </a:r>
            <a:r>
              <a:rPr lang="fa-IR" sz="2800" b="1" dirty="0">
                <a:solidFill>
                  <a:schemeClr val="tx2"/>
                </a:solidFill>
                <a:cs typeface="B Nazanin" panose="00000400000000000000" pitchFamily="2" charset="-78"/>
              </a:rPr>
              <a:t>كنترل درد </a:t>
            </a:r>
            <a:r>
              <a:rPr lang="fa-IR" sz="2800" b="1" dirty="0">
                <a:cs typeface="B Nazanin" panose="00000400000000000000" pitchFamily="2" charset="-78"/>
              </a:rPr>
              <a:t>و رنج و </a:t>
            </a:r>
            <a:r>
              <a:rPr lang="fa-IR" sz="2800" b="1" dirty="0">
                <a:solidFill>
                  <a:schemeClr val="tx2"/>
                </a:solidFill>
                <a:cs typeface="B Nazanin" panose="00000400000000000000" pitchFamily="2" charset="-78"/>
              </a:rPr>
              <a:t>آسيب جدي </a:t>
            </a:r>
            <a:r>
              <a:rPr lang="fa-IR" sz="2800" b="1" dirty="0">
                <a:cs typeface="B Nazanin" panose="00000400000000000000" pitchFamily="2" charset="-78"/>
              </a:rPr>
              <a:t>احتمالي پيش رو نبايد براي اخذ رضايت اقدام را به تعويق اندازد.</a:t>
            </a:r>
          </a:p>
          <a:p>
            <a:pPr algn="r" rtl="1" eaLnBrk="1" hangingPunct="1">
              <a:lnSpc>
                <a:spcPct val="140000"/>
              </a:lnSpc>
              <a:defRPr/>
            </a:pPr>
            <a:r>
              <a:rPr lang="fa-IR" sz="2800" b="1" dirty="0">
                <a:cs typeface="B Nazanin" panose="00000400000000000000" pitchFamily="2" charset="-78"/>
              </a:rPr>
              <a:t>اين موضوع در مورد </a:t>
            </a:r>
            <a:r>
              <a:rPr lang="fa-IR" sz="2800" b="1" dirty="0">
                <a:solidFill>
                  <a:schemeClr val="tx2"/>
                </a:solidFill>
                <a:cs typeface="B Nazanin" panose="00000400000000000000" pitchFamily="2" charset="-78"/>
              </a:rPr>
              <a:t>كودكان  و افراد فاقد ظرفيت </a:t>
            </a:r>
            <a:r>
              <a:rPr lang="fa-IR" sz="2800" b="1" dirty="0">
                <a:cs typeface="B Nazanin" panose="00000400000000000000" pitchFamily="2" charset="-78"/>
              </a:rPr>
              <a:t>نيز صادق است</a:t>
            </a:r>
            <a:endParaRPr lang="fa-IR" sz="2800" dirty="0">
              <a:cs typeface="B Nazanin"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013176"/>
            <a:ext cx="5616624"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8954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188" y="332656"/>
            <a:ext cx="8568952" cy="4339650"/>
          </a:xfrm>
          <a:prstGeom prst="rect">
            <a:avLst/>
          </a:prstGeom>
        </p:spPr>
        <p:txBody>
          <a:bodyPr wrap="square">
            <a:spAutoFit/>
          </a:bodyPr>
          <a:lstStyle/>
          <a:p>
            <a:pPr algn="just" rtl="1"/>
            <a:r>
              <a:rPr lang="ar-SA" sz="2800" b="1" dirty="0">
                <a:solidFill>
                  <a:srgbClr val="FFFF00"/>
                </a:solidFill>
                <a:cs typeface="B Nazanin" panose="00000400000000000000" pitchFamily="2" charset="-78"/>
              </a:rPr>
              <a:t>ماده 158- علاوه بر موارد مذكور در مواد قبل، ارتكاب رفتاري كه طبق قانون جرم محسوب مي</a:t>
            </a:r>
            <a:r>
              <a:rPr lang="en-US" sz="2800" b="1" dirty="0">
                <a:solidFill>
                  <a:srgbClr val="FFFF00"/>
                </a:solidFill>
                <a:cs typeface="B Nazanin" panose="00000400000000000000" pitchFamily="2" charset="-78"/>
              </a:rPr>
              <a:t>‌</a:t>
            </a:r>
            <a:r>
              <a:rPr lang="ar-SA" sz="2800" b="1" dirty="0">
                <a:solidFill>
                  <a:srgbClr val="FFFF00"/>
                </a:solidFill>
                <a:cs typeface="B Nazanin" panose="00000400000000000000" pitchFamily="2" charset="-78"/>
              </a:rPr>
              <a:t>شود، در موارد زير قابل مجازات نيست:</a:t>
            </a:r>
            <a:endParaRPr lang="en-US" sz="2800" b="1" dirty="0">
              <a:solidFill>
                <a:srgbClr val="FFFF00"/>
              </a:solidFill>
              <a:cs typeface="B Nazanin" panose="00000400000000000000" pitchFamily="2" charset="-78"/>
            </a:endParaRPr>
          </a:p>
          <a:p>
            <a:pPr algn="just" rtl="1"/>
            <a:r>
              <a:rPr lang="ar-SA" sz="2800" b="1" dirty="0">
                <a:solidFill>
                  <a:srgbClr val="FFFF00"/>
                </a:solidFill>
                <a:cs typeface="B Nazanin" panose="00000400000000000000" pitchFamily="2" charset="-78"/>
              </a:rPr>
              <a:t> </a:t>
            </a:r>
            <a:endParaRPr lang="en-US" sz="2800" b="1" dirty="0">
              <a:solidFill>
                <a:srgbClr val="FFFF00"/>
              </a:solidFill>
              <a:cs typeface="B Nazanin" panose="00000400000000000000" pitchFamily="2" charset="-78"/>
            </a:endParaRPr>
          </a:p>
          <a:p>
            <a:pPr algn="just" rtl="1"/>
            <a:r>
              <a:rPr lang="ar-SA" sz="2800" b="1" dirty="0">
                <a:solidFill>
                  <a:srgbClr val="FFFF00"/>
                </a:solidFill>
                <a:cs typeface="B Nazanin" panose="00000400000000000000" pitchFamily="2" charset="-78"/>
              </a:rPr>
              <a:t>ج- هر نوع عمل جراحي يا طبي مشروع كه با رضايت شخص يا اولياء يا سرپرستان يا نمايندگان قانوني وي و رعايت موازين فني و علمي و نظامات دولتي انجام مي</a:t>
            </a:r>
            <a:r>
              <a:rPr lang="en-US" sz="2800" b="1" dirty="0">
                <a:solidFill>
                  <a:srgbClr val="FFFF00"/>
                </a:solidFill>
                <a:cs typeface="B Nazanin" panose="00000400000000000000" pitchFamily="2" charset="-78"/>
              </a:rPr>
              <a:t>‌</a:t>
            </a:r>
            <a:r>
              <a:rPr lang="ar-SA" sz="2800" b="1" dirty="0">
                <a:solidFill>
                  <a:srgbClr val="FFFF00"/>
                </a:solidFill>
                <a:cs typeface="B Nazanin" panose="00000400000000000000" pitchFamily="2" charset="-78"/>
              </a:rPr>
              <a:t>شود. در موارد فوري أخذ رضايت ضروري نيست</a:t>
            </a:r>
            <a:r>
              <a:rPr lang="ar-SA" sz="2800" b="1" dirty="0" smtClean="0">
                <a:solidFill>
                  <a:srgbClr val="FFFF00"/>
                </a:solidFill>
                <a:cs typeface="B Nazanin" panose="00000400000000000000" pitchFamily="2" charset="-78"/>
              </a:rPr>
              <a:t>.</a:t>
            </a:r>
            <a:endParaRPr lang="fa-IR" sz="2800" b="1" dirty="0" smtClean="0">
              <a:solidFill>
                <a:srgbClr val="FFFF00"/>
              </a:solidFill>
              <a:cs typeface="B Nazanin" panose="00000400000000000000" pitchFamily="2" charset="-78"/>
            </a:endParaRPr>
          </a:p>
          <a:p>
            <a:pPr algn="just" rtl="1"/>
            <a:r>
              <a:rPr lang="fa-IR" sz="2800" b="1" dirty="0">
                <a:solidFill>
                  <a:srgbClr val="FFFF00"/>
                </a:solidFill>
                <a:cs typeface="B Nazanin" panose="00000400000000000000" pitchFamily="2" charset="-78"/>
              </a:rPr>
              <a:t>از ديدگاه اخلاقي </a:t>
            </a:r>
            <a:r>
              <a:rPr lang="fa-IR" sz="2800" b="1" dirty="0">
                <a:solidFill>
                  <a:schemeClr val="bg1">
                    <a:lumMod val="40000"/>
                    <a:lumOff val="60000"/>
                  </a:schemeClr>
                </a:solidFill>
                <a:cs typeface="B Nazanin" panose="00000400000000000000" pitchFamily="2" charset="-78"/>
              </a:rPr>
              <a:t>قاعده سود رساني </a:t>
            </a:r>
            <a:r>
              <a:rPr lang="fa-IR" sz="2800" b="1" dirty="0">
                <a:solidFill>
                  <a:srgbClr val="FFFF00"/>
                </a:solidFill>
                <a:cs typeface="B Nazanin" panose="00000400000000000000" pitchFamily="2" charset="-78"/>
              </a:rPr>
              <a:t>در اين مقطع </a:t>
            </a:r>
            <a:r>
              <a:rPr lang="fa-IR" sz="2800" b="1" dirty="0">
                <a:solidFill>
                  <a:schemeClr val="bg1">
                    <a:lumMod val="20000"/>
                    <a:lumOff val="80000"/>
                  </a:schemeClr>
                </a:solidFill>
                <a:cs typeface="B Nazanin" panose="00000400000000000000" pitchFamily="2" charset="-78"/>
              </a:rPr>
              <a:t>ا</a:t>
            </a:r>
            <a:r>
              <a:rPr lang="fa-IR" sz="2800" b="1" dirty="0">
                <a:solidFill>
                  <a:schemeClr val="bg2">
                    <a:lumMod val="25000"/>
                    <a:lumOff val="75000"/>
                  </a:schemeClr>
                </a:solidFill>
                <a:cs typeface="B Nazanin" panose="00000400000000000000" pitchFamily="2" charset="-78"/>
              </a:rPr>
              <a:t>صل احترام به خود مختاري </a:t>
            </a:r>
            <a:r>
              <a:rPr lang="fa-IR" sz="2800" b="1" dirty="0" smtClean="0">
                <a:solidFill>
                  <a:schemeClr val="bg2">
                    <a:lumMod val="25000"/>
                    <a:lumOff val="75000"/>
                  </a:schemeClr>
                </a:solidFill>
                <a:cs typeface="B Nazanin" panose="00000400000000000000" pitchFamily="2" charset="-78"/>
              </a:rPr>
              <a:t>(اوتونومی)</a:t>
            </a:r>
            <a:r>
              <a:rPr lang="fa-IR" sz="2800" b="1" dirty="0" smtClean="0">
                <a:solidFill>
                  <a:srgbClr val="FFFF00"/>
                </a:solidFill>
                <a:cs typeface="B Nazanin" panose="00000400000000000000" pitchFamily="2" charset="-78"/>
              </a:rPr>
              <a:t>را </a:t>
            </a:r>
            <a:r>
              <a:rPr lang="fa-IR" sz="2800" b="1" dirty="0">
                <a:solidFill>
                  <a:srgbClr val="FFFF00"/>
                </a:solidFill>
                <a:cs typeface="B Nazanin" panose="00000400000000000000" pitchFamily="2" charset="-78"/>
              </a:rPr>
              <a:t>تحت الشعاع خود قرار مي دهد .</a:t>
            </a:r>
            <a:endParaRPr lang="en-US" sz="2800" b="1" dirty="0">
              <a:solidFill>
                <a:srgbClr val="FFFF00"/>
              </a:solidFill>
              <a:cs typeface="B Nazanin" panose="00000400000000000000" pitchFamily="2" charset="-78"/>
            </a:endParaRPr>
          </a:p>
          <a:p>
            <a:endParaRPr lang="en-US" dirty="0">
              <a:solidFill>
                <a:srgbClr val="FFFF66"/>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37112"/>
            <a:ext cx="6480720"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570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96752"/>
          </a:xfrm>
        </p:spPr>
        <p:txBody>
          <a:bodyPr/>
          <a:lstStyle/>
          <a:p>
            <a:r>
              <a:rPr lang="fa-IR" dirty="0" smtClean="0">
                <a:cs typeface="B Nazanin" panose="00000400000000000000" pitchFamily="2" charset="-78"/>
              </a:rPr>
              <a:t>موانعی </a:t>
            </a:r>
            <a:r>
              <a:rPr lang="fa-IR" dirty="0">
                <a:cs typeface="B Nazanin" panose="00000400000000000000" pitchFamily="2" charset="-78"/>
              </a:rPr>
              <a:t>برای اخذ رضایت آگاهانه </a:t>
            </a:r>
          </a:p>
        </p:txBody>
      </p:sp>
      <p:sp>
        <p:nvSpPr>
          <p:cNvPr id="3" name="Content Placeholder 2"/>
          <p:cNvSpPr>
            <a:spLocks noGrp="1"/>
          </p:cNvSpPr>
          <p:nvPr>
            <p:ph idx="1"/>
          </p:nvPr>
        </p:nvSpPr>
        <p:spPr/>
        <p:txBody>
          <a:bodyPr/>
          <a:lstStyle/>
          <a:p>
            <a:pPr algn="r" rtl="1"/>
            <a:r>
              <a:rPr lang="fa-IR" dirty="0">
                <a:cs typeface="B Nazanin" panose="00000400000000000000" pitchFamily="2" charset="-78"/>
              </a:rPr>
              <a:t>الف) </a:t>
            </a:r>
            <a:r>
              <a:rPr lang="fa-IR" b="1" dirty="0">
                <a:cs typeface="B Nazanin" panose="00000400000000000000" pitchFamily="2" charset="-78"/>
              </a:rPr>
              <a:t>موانع اجرایی </a:t>
            </a:r>
            <a:endParaRPr lang="en-US" dirty="0">
              <a:cs typeface="B Nazanin" panose="00000400000000000000" pitchFamily="2" charset="-78"/>
            </a:endParaRPr>
          </a:p>
          <a:p>
            <a:pPr algn="r" rtl="1"/>
            <a:r>
              <a:rPr lang="fa-IR" b="1" dirty="0">
                <a:cs typeface="B Nazanin" panose="00000400000000000000" pitchFamily="2" charset="-78"/>
              </a:rPr>
              <a:t>ب) موانع محتوایی</a:t>
            </a:r>
            <a:endParaRPr lang="en-US" dirty="0">
              <a:cs typeface="B Nazanin" panose="00000400000000000000" pitchFamily="2" charset="-78"/>
            </a:endParaRPr>
          </a:p>
          <a:p>
            <a:pPr algn="r"/>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436966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8358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504"/>
            <a:ext cx="7772400" cy="1563960"/>
          </a:xfrm>
        </p:spPr>
        <p:txBody>
          <a:bodyPr/>
          <a:lstStyle/>
          <a:p>
            <a:pPr algn="r"/>
            <a:r>
              <a:rPr lang="fa-IR" b="1" dirty="0">
                <a:cs typeface="B Nazanin" panose="00000400000000000000" pitchFamily="2" charset="-78"/>
              </a:rPr>
              <a:t>موانع اجرایی</a:t>
            </a:r>
            <a:r>
              <a:rPr lang="en-US" dirty="0"/>
              <a:t/>
            </a:r>
            <a:br>
              <a:rPr lang="en-US" dirty="0"/>
            </a:br>
            <a:endParaRPr lang="fa-IR" dirty="0"/>
          </a:p>
        </p:txBody>
      </p:sp>
      <p:sp>
        <p:nvSpPr>
          <p:cNvPr id="3" name="Content Placeholder 2"/>
          <p:cNvSpPr>
            <a:spLocks noGrp="1"/>
          </p:cNvSpPr>
          <p:nvPr>
            <p:ph idx="1"/>
          </p:nvPr>
        </p:nvSpPr>
        <p:spPr>
          <a:xfrm>
            <a:off x="1043608" y="2204864"/>
            <a:ext cx="7772400" cy="5904656"/>
          </a:xfrm>
        </p:spPr>
        <p:txBody>
          <a:bodyPr/>
          <a:lstStyle/>
          <a:p>
            <a:pPr lvl="0" algn="r" rtl="1">
              <a:buFont typeface="Arial" panose="020B0604020202020204" pitchFamily="34" charset="0"/>
              <a:buChar char="•"/>
            </a:pPr>
            <a:r>
              <a:rPr lang="fa-IR" sz="2800" b="1" dirty="0" smtClean="0">
                <a:cs typeface="B Nazanin" panose="00000400000000000000" pitchFamily="2" charset="-78"/>
              </a:rPr>
              <a:t>موانع </a:t>
            </a:r>
            <a:r>
              <a:rPr lang="fa-IR" sz="2800" b="1" dirty="0">
                <a:cs typeface="B Nazanin" panose="00000400000000000000" pitchFamily="2" charset="-78"/>
              </a:rPr>
              <a:t>فرهنگی و زبان غیر مشترک</a:t>
            </a:r>
            <a:endParaRPr lang="en-US" sz="2800" b="1" dirty="0">
              <a:cs typeface="B Nazanin" panose="00000400000000000000" pitchFamily="2" charset="-78"/>
            </a:endParaRPr>
          </a:p>
          <a:p>
            <a:pPr algn="r" rtl="1"/>
            <a:r>
              <a:rPr lang="fa-IR" sz="2800" b="1" dirty="0">
                <a:cs typeface="B Nazanin" panose="00000400000000000000" pitchFamily="2" charset="-78"/>
              </a:rPr>
              <a:t>محدودیت زمانی </a:t>
            </a:r>
            <a:r>
              <a:rPr lang="fa-IR" sz="2800" b="1" dirty="0" smtClean="0">
                <a:cs typeface="B Nazanin" panose="00000400000000000000" pitchFamily="2" charset="-78"/>
              </a:rPr>
              <a:t>پزشک</a:t>
            </a:r>
          </a:p>
          <a:p>
            <a:pPr lvl="0" algn="r" rtl="1"/>
            <a:r>
              <a:rPr lang="fa-IR" sz="2800" b="1" dirty="0">
                <a:cs typeface="B Nazanin" panose="00000400000000000000" pitchFamily="2" charset="-78"/>
              </a:rPr>
              <a:t>سردرگمی پزشکان در مورد موارد ضروری برای اخذ رضایت اگاهانه </a:t>
            </a:r>
            <a:endParaRPr lang="en-US" sz="2800" b="1" dirty="0">
              <a:cs typeface="B Nazanin" panose="00000400000000000000" pitchFamily="2" charset="-78"/>
            </a:endParaRPr>
          </a:p>
          <a:p>
            <a:pPr lvl="0" algn="r" rtl="1"/>
            <a:r>
              <a:rPr lang="fa-IR" sz="2800" b="1" dirty="0">
                <a:cs typeface="B Nazanin" panose="00000400000000000000" pitchFamily="2" charset="-78"/>
              </a:rPr>
              <a:t>نگرانی پزشکان از ارائه اطلاعات بیش از اندازه</a:t>
            </a:r>
            <a:endParaRPr lang="en-US" sz="2800" b="1" dirty="0">
              <a:cs typeface="B Nazanin" panose="00000400000000000000" pitchFamily="2" charset="-78"/>
            </a:endParaRPr>
          </a:p>
          <a:p>
            <a:pPr lvl="0" algn="r" rtl="1"/>
            <a:r>
              <a:rPr lang="fa-IR" sz="2800" b="1" dirty="0">
                <a:cs typeface="B Nazanin" panose="00000400000000000000" pitchFamily="2" charset="-78"/>
              </a:rPr>
              <a:t>تصوراشتباه بیماران از کاربرد فرم رضایت آگاهانه </a:t>
            </a:r>
            <a:endParaRPr lang="en-US" sz="2800" b="1" dirty="0">
              <a:cs typeface="B Nazanin" panose="00000400000000000000" pitchFamily="2" charset="-78"/>
            </a:endParaRPr>
          </a:p>
          <a:p>
            <a:pPr lvl="0" algn="r" rtl="1"/>
            <a:r>
              <a:rPr lang="fa-IR" sz="2800" b="1" dirty="0">
                <a:cs typeface="B Nazanin" panose="00000400000000000000" pitchFamily="2" charset="-78"/>
              </a:rPr>
              <a:t>شرایط خاص بیماران به لحاظ آسیب پذیری جسمی و روحی</a:t>
            </a:r>
            <a:endParaRPr lang="en-US" sz="2800" b="1" dirty="0">
              <a:cs typeface="B Nazanin" panose="00000400000000000000" pitchFamily="2" charset="-78"/>
            </a:endParaRPr>
          </a:p>
          <a:p>
            <a:pPr lvl="0" algn="r" rtl="1"/>
            <a:r>
              <a:rPr lang="fa-IR" sz="2800" b="1" dirty="0">
                <a:cs typeface="B Nazanin" panose="00000400000000000000" pitchFamily="2" charset="-78"/>
              </a:rPr>
              <a:t>متعدد و زمان بر بودن اتخاذ تصمیمات پزشکی</a:t>
            </a:r>
            <a:endParaRPr lang="en-US" sz="2800" b="1" dirty="0">
              <a:cs typeface="B Nazanin" panose="00000400000000000000" pitchFamily="2" charset="-78"/>
            </a:endParaRPr>
          </a:p>
          <a:p>
            <a:pPr algn="r" rtl="1"/>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1960"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550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a:noFill/>
        </p:spPr>
        <p:txBody>
          <a:bodyPr/>
          <a:lstStyle/>
          <a:p>
            <a:fld id="{44E985CF-A065-44B4-B9DC-8CD2E4DB47EC}" type="slidenum">
              <a:rPr lang="ar-SA" smtClean="0"/>
              <a:pPr/>
              <a:t>2</a:t>
            </a:fld>
            <a:endParaRPr lang="en-US" smtClean="0"/>
          </a:p>
        </p:txBody>
      </p:sp>
      <p:sp>
        <p:nvSpPr>
          <p:cNvPr id="1029" name="Rectangle 2"/>
          <p:cNvSpPr>
            <a:spLocks noGrp="1" noChangeArrowheads="1"/>
          </p:cNvSpPr>
          <p:nvPr>
            <p:ph type="ctrTitle" idx="4294967295"/>
          </p:nvPr>
        </p:nvSpPr>
        <p:spPr>
          <a:xfrm>
            <a:off x="539552" y="908720"/>
            <a:ext cx="7920608" cy="5431185"/>
          </a:xfrm>
          <a:solidFill>
            <a:schemeClr val="accent2">
              <a:lumMod val="90000"/>
              <a:lumOff val="10000"/>
            </a:schemeClr>
          </a:solidFill>
          <a:ln>
            <a:solidFill>
              <a:srgbClr val="FFFF00"/>
            </a:solidFill>
          </a:ln>
        </p:spPr>
        <p:txBody>
          <a:bodyPr/>
          <a:lstStyle/>
          <a:p>
            <a:pPr marL="742950" indent="-742950" rtl="1">
              <a:defRPr/>
            </a:pPr>
            <a:r>
              <a:rPr lang="fa-IR" sz="4000" b="1" dirty="0" smtClean="0">
                <a:cs typeface="B Nazanin" panose="00000400000000000000" pitchFamily="2" charset="-78"/>
              </a:rPr>
              <a:t>      مروری بر</a:t>
            </a:r>
            <a:br>
              <a:rPr lang="fa-IR" sz="4000" b="1" dirty="0" smtClean="0">
                <a:cs typeface="B Nazanin" panose="00000400000000000000" pitchFamily="2" charset="-78"/>
              </a:rPr>
            </a:br>
            <a:r>
              <a:rPr lang="fa-IR" sz="4000" b="1" dirty="0" smtClean="0">
                <a:cs typeface="B Nazanin" panose="00000400000000000000" pitchFamily="2" charset="-78"/>
              </a:rPr>
              <a:t> رضایت آگاهانه</a:t>
            </a:r>
            <a:br>
              <a:rPr lang="fa-IR" sz="4000" b="1" dirty="0" smtClean="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sz="3600" b="1" dirty="0" smtClean="0">
                <a:solidFill>
                  <a:schemeClr val="tx2">
                    <a:lumMod val="40000"/>
                    <a:lumOff val="60000"/>
                  </a:schemeClr>
                </a:solidFill>
                <a:cs typeface="B Nazanin" panose="00000400000000000000" pitchFamily="2" charset="-78"/>
              </a:rPr>
              <a:t>دکتر رویا رشیدپورایی</a:t>
            </a:r>
            <a:br>
              <a:rPr lang="fa-IR" sz="3600" b="1" dirty="0" smtClean="0">
                <a:solidFill>
                  <a:schemeClr val="tx2">
                    <a:lumMod val="40000"/>
                    <a:lumOff val="60000"/>
                  </a:schemeClr>
                </a:solidFill>
                <a:cs typeface="B Nazanin" panose="00000400000000000000" pitchFamily="2" charset="-78"/>
              </a:rPr>
            </a:br>
            <a:r>
              <a:rPr lang="fa-IR" sz="2400" b="1" dirty="0">
                <a:solidFill>
                  <a:srgbClr val="FFFF00"/>
                </a:solidFill>
                <a:cs typeface="B Nazanin" panose="00000400000000000000" pitchFamily="2" charset="-78"/>
              </a:rPr>
              <a:t/>
            </a:r>
            <a:br>
              <a:rPr lang="fa-IR" sz="2400" b="1" dirty="0">
                <a:solidFill>
                  <a:srgbClr val="FFFF00"/>
                </a:solidFill>
                <a:cs typeface="B Nazanin" panose="00000400000000000000" pitchFamily="2" charset="-78"/>
              </a:rPr>
            </a:br>
            <a:r>
              <a:rPr lang="fa-IR" sz="2400" b="1" dirty="0">
                <a:solidFill>
                  <a:srgbClr val="FFFF00"/>
                </a:solidFill>
                <a:cs typeface="B Nazanin" panose="00000400000000000000" pitchFamily="2" charset="-78"/>
              </a:rPr>
              <a:t>کارشناس رسمی دادگستری در امور پزشکی</a:t>
            </a:r>
            <a:br>
              <a:rPr lang="fa-IR" sz="2400" b="1" dirty="0">
                <a:solidFill>
                  <a:srgbClr val="FFFF00"/>
                </a:solidFill>
                <a:cs typeface="B Nazanin" panose="00000400000000000000" pitchFamily="2" charset="-78"/>
              </a:rPr>
            </a:br>
            <a:r>
              <a:rPr lang="fa-IR" sz="2400" b="1" dirty="0">
                <a:solidFill>
                  <a:srgbClr val="FFFF00"/>
                </a:solidFill>
                <a:cs typeface="B Nazanin" panose="00000400000000000000" pitchFamily="2" charset="-78"/>
              </a:rPr>
              <a:t>عضوشورای حل اختلاف ویژه </a:t>
            </a:r>
            <a:r>
              <a:rPr lang="fa-IR" sz="2400" b="1" dirty="0" smtClean="0">
                <a:solidFill>
                  <a:srgbClr val="FFFF00"/>
                </a:solidFill>
                <a:cs typeface="B Nazanin" panose="00000400000000000000" pitchFamily="2" charset="-78"/>
              </a:rPr>
              <a:t>پزشکی</a:t>
            </a:r>
            <a:br>
              <a:rPr lang="fa-IR" sz="2400" b="1" dirty="0" smtClean="0">
                <a:solidFill>
                  <a:srgbClr val="FFFF00"/>
                </a:solidFill>
                <a:cs typeface="B Nazanin" panose="00000400000000000000" pitchFamily="2" charset="-78"/>
              </a:rPr>
            </a:br>
            <a:r>
              <a:rPr lang="fa-IR" sz="2400" b="1" dirty="0" smtClean="0">
                <a:solidFill>
                  <a:srgbClr val="FFFF00"/>
                </a:solidFill>
                <a:cs typeface="B Nazanin" panose="00000400000000000000" pitchFamily="2" charset="-78"/>
              </a:rPr>
              <a:t/>
            </a:r>
            <a:br>
              <a:rPr lang="fa-IR" sz="2400" b="1" dirty="0" smtClean="0">
                <a:solidFill>
                  <a:srgbClr val="FFFF00"/>
                </a:solidFill>
                <a:cs typeface="B Nazanin" panose="00000400000000000000" pitchFamily="2" charset="-78"/>
              </a:rPr>
            </a:br>
            <a:r>
              <a:rPr lang="fa-IR" sz="2800" b="1" dirty="0">
                <a:solidFill>
                  <a:srgbClr val="FFFF00"/>
                </a:solidFill>
                <a:cs typeface="B Nazanin" panose="00000400000000000000" pitchFamily="2" charset="-78"/>
              </a:rPr>
              <a:t/>
            </a:r>
            <a:br>
              <a:rPr lang="fa-IR" sz="2800" b="1" dirty="0">
                <a:solidFill>
                  <a:srgbClr val="FFFF00"/>
                </a:solidFill>
                <a:cs typeface="B Nazanin" panose="00000400000000000000" pitchFamily="2" charset="-78"/>
              </a:rPr>
            </a:br>
            <a:r>
              <a:rPr lang="fa-IR" sz="1800" b="1" dirty="0">
                <a:solidFill>
                  <a:srgbClr val="FFFF00"/>
                </a:solidFill>
                <a:cs typeface="B Nazanin" panose="00000400000000000000" pitchFamily="2" charset="-78"/>
              </a:rPr>
              <a:t>دپارتمان اخلاق پزشکی دانشگاه علوم پزشکی تهران </a:t>
            </a:r>
            <a:r>
              <a:rPr lang="fa-IR" sz="2800" b="1" dirty="0">
                <a:solidFill>
                  <a:srgbClr val="FFFF00"/>
                </a:solidFill>
                <a:cs typeface="B Nazanin" panose="00000400000000000000" pitchFamily="2" charset="-78"/>
              </a:rPr>
              <a:t/>
            </a:r>
            <a:br>
              <a:rPr lang="fa-IR" sz="2800" b="1" dirty="0">
                <a:solidFill>
                  <a:srgbClr val="FFFF00"/>
                </a:solidFill>
                <a:cs typeface="B Nazanin" panose="00000400000000000000" pitchFamily="2" charset="-78"/>
              </a:rPr>
            </a:br>
            <a:endParaRPr lang="en-US" sz="1800" b="1" dirty="0">
              <a:solidFill>
                <a:srgbClr val="FFFF00"/>
              </a:solidFill>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7772400" cy="1080120"/>
          </a:xfrm>
        </p:spPr>
        <p:txBody>
          <a:bodyPr/>
          <a:lstStyle/>
          <a:p>
            <a:r>
              <a:rPr lang="fa-IR" b="1" dirty="0">
                <a:cs typeface="B Nazanin" panose="00000400000000000000" pitchFamily="2" charset="-78"/>
              </a:rPr>
              <a:t>موانع محتوایی </a:t>
            </a:r>
            <a:endParaRPr lang="fa-IR" dirty="0">
              <a:cs typeface="B Nazanin" panose="00000400000000000000" pitchFamily="2" charset="-78"/>
            </a:endParaRPr>
          </a:p>
        </p:txBody>
      </p:sp>
      <p:sp>
        <p:nvSpPr>
          <p:cNvPr id="3" name="Content Placeholder 2"/>
          <p:cNvSpPr>
            <a:spLocks noGrp="1"/>
          </p:cNvSpPr>
          <p:nvPr>
            <p:ph idx="1"/>
          </p:nvPr>
        </p:nvSpPr>
        <p:spPr>
          <a:xfrm>
            <a:off x="683568" y="980728"/>
            <a:ext cx="7772400" cy="5256584"/>
          </a:xfrm>
        </p:spPr>
        <p:txBody>
          <a:bodyPr/>
          <a:lstStyle/>
          <a:p>
            <a:pPr algn="r" rtl="1"/>
            <a:r>
              <a:rPr lang="fa-IR" sz="2800" b="1" dirty="0">
                <a:solidFill>
                  <a:schemeClr val="accent1">
                    <a:lumMod val="60000"/>
                    <a:lumOff val="40000"/>
                  </a:schemeClr>
                </a:solidFill>
                <a:cs typeface="B Nazanin" panose="00000400000000000000" pitchFamily="2" charset="-78"/>
              </a:rPr>
              <a:t>1-امکان تقابل رضایت آگاهانه با منفعت حقیقی بیمار</a:t>
            </a:r>
          </a:p>
          <a:p>
            <a:pPr algn="just" rtl="1"/>
            <a:r>
              <a:rPr lang="fa-IR" sz="2800" b="1" dirty="0" smtClean="0">
                <a:cs typeface="B Nazanin" panose="00000400000000000000" pitchFamily="2" charset="-78"/>
              </a:rPr>
              <a:t>به </a:t>
            </a:r>
            <a:r>
              <a:rPr lang="fa-IR" sz="2800" b="1" dirty="0">
                <a:cs typeface="B Nazanin" panose="00000400000000000000" pitchFamily="2" charset="-78"/>
              </a:rPr>
              <a:t>طور خلاصه می توان گفت مفهوم احترام به رضایت آگاهانه بیمار این است که در شرایطی که یک فرد بالغ و واجد ظرفیت تصمیم گیری به انجام مداخله ای رضایت نمیدهد حتی اگر مداخله تاثیر مهمی بر سلامتی بیمار داشته باشد و متخصصین امر به شدت بر لزوم انجام آن تاکید نمایند و علاوه بر خود بیمارسایر افراد هم از انجام آن سود ببرند، به شرط آنکه عدم مداخله خطری را متوجه شخص سومی نکند انجام آن مجاز نیست.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81128"/>
            <a:ext cx="4536504"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900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9432"/>
            <a:ext cx="7772400" cy="1635968"/>
          </a:xfrm>
        </p:spPr>
        <p:txBody>
          <a:bodyPr/>
          <a:lstStyle/>
          <a:p>
            <a:r>
              <a:rPr lang="fa-IR" b="1" dirty="0">
                <a:cs typeface="B Nazanin" panose="00000400000000000000" pitchFamily="2" charset="-78"/>
              </a:rPr>
              <a:t>موانع محتوایی </a:t>
            </a:r>
            <a:endParaRPr lang="fa-IR" dirty="0">
              <a:cs typeface="B Nazanin" panose="00000400000000000000" pitchFamily="2" charset="-78"/>
            </a:endParaRPr>
          </a:p>
        </p:txBody>
      </p:sp>
      <p:sp>
        <p:nvSpPr>
          <p:cNvPr id="3" name="Content Placeholder 2"/>
          <p:cNvSpPr>
            <a:spLocks noGrp="1"/>
          </p:cNvSpPr>
          <p:nvPr>
            <p:ph idx="1"/>
          </p:nvPr>
        </p:nvSpPr>
        <p:spPr>
          <a:xfrm>
            <a:off x="179512" y="620688"/>
            <a:ext cx="8856984" cy="6237312"/>
          </a:xfrm>
        </p:spPr>
        <p:txBody>
          <a:bodyPr/>
          <a:lstStyle/>
          <a:p>
            <a:pPr marL="0" lvl="0" indent="0" algn="r" rtl="1">
              <a:buNone/>
            </a:pPr>
            <a:r>
              <a:rPr lang="fa-IR" sz="2400" b="1" dirty="0" smtClean="0">
                <a:solidFill>
                  <a:schemeClr val="accent1">
                    <a:lumMod val="60000"/>
                    <a:lumOff val="40000"/>
                  </a:schemeClr>
                </a:solidFill>
                <a:cs typeface="B Nazanin" panose="00000400000000000000" pitchFamily="2" charset="-78"/>
              </a:rPr>
              <a:t>2-مشکلات </a:t>
            </a:r>
            <a:r>
              <a:rPr lang="fa-IR" sz="2400" b="1" dirty="0">
                <a:solidFill>
                  <a:schemeClr val="accent1">
                    <a:lumMod val="60000"/>
                    <a:lumOff val="40000"/>
                  </a:schemeClr>
                </a:solidFill>
                <a:cs typeface="B Nazanin" panose="00000400000000000000" pitchFamily="2" charset="-78"/>
              </a:rPr>
              <a:t>مربوط به ارائه اطلاعات به بیمار </a:t>
            </a:r>
            <a:endParaRPr lang="en-US" sz="2400" dirty="0">
              <a:solidFill>
                <a:schemeClr val="accent1">
                  <a:lumMod val="60000"/>
                  <a:lumOff val="40000"/>
                </a:schemeClr>
              </a:solidFill>
              <a:cs typeface="B Nazanin" panose="00000400000000000000" pitchFamily="2" charset="-78"/>
            </a:endParaRPr>
          </a:p>
          <a:p>
            <a:pPr algn="r" rtl="1"/>
            <a:r>
              <a:rPr lang="fa-IR" sz="2400" b="1" dirty="0">
                <a:solidFill>
                  <a:schemeClr val="tx1">
                    <a:lumMod val="75000"/>
                  </a:schemeClr>
                </a:solidFill>
                <a:cs typeface="B Nazanin" panose="00000400000000000000" pitchFamily="2" charset="-78"/>
              </a:rPr>
              <a:t>الف) صداقت در ارائه </a:t>
            </a:r>
            <a:r>
              <a:rPr lang="fa-IR" sz="2400" b="1" dirty="0" smtClean="0">
                <a:solidFill>
                  <a:schemeClr val="tx1">
                    <a:lumMod val="75000"/>
                  </a:schemeClr>
                </a:solidFill>
                <a:cs typeface="B Nazanin" panose="00000400000000000000" pitchFamily="2" charset="-78"/>
              </a:rPr>
              <a:t>اطلاعات :</a:t>
            </a:r>
            <a:r>
              <a:rPr lang="fa-IR" sz="2400" b="1" dirty="0" smtClean="0">
                <a:cs typeface="B Nazanin" panose="00000400000000000000" pitchFamily="2" charset="-78"/>
              </a:rPr>
              <a:t>صداقت </a:t>
            </a:r>
            <a:r>
              <a:rPr lang="fa-IR" sz="2400" b="1" dirty="0">
                <a:cs typeface="B Nazanin" panose="00000400000000000000" pitchFamily="2" charset="-78"/>
              </a:rPr>
              <a:t>و حقیقت گویی پزشک درمیزان ارزشمندی فرایند اخذ رضایت آگاهانه از اهمیت بالایی برخوردار </a:t>
            </a:r>
            <a:r>
              <a:rPr lang="fa-IR" sz="2400" b="1" dirty="0" smtClean="0">
                <a:cs typeface="B Nazanin" panose="00000400000000000000" pitchFamily="2" charset="-78"/>
              </a:rPr>
              <a:t>است</a:t>
            </a:r>
          </a:p>
          <a:p>
            <a:pPr algn="r" rtl="1"/>
            <a:r>
              <a:rPr lang="fa-IR" sz="2400" b="1" dirty="0">
                <a:solidFill>
                  <a:schemeClr val="tx1">
                    <a:lumMod val="75000"/>
                  </a:schemeClr>
                </a:solidFill>
                <a:cs typeface="B Nazanin" panose="00000400000000000000" pitchFamily="2" charset="-78"/>
              </a:rPr>
              <a:t>ب) میزان اطلاعاتی که باید ارائه </a:t>
            </a:r>
            <a:r>
              <a:rPr lang="fa-IR" sz="2400" b="1" dirty="0" smtClean="0">
                <a:solidFill>
                  <a:schemeClr val="tx1">
                    <a:lumMod val="75000"/>
                  </a:schemeClr>
                </a:solidFill>
                <a:cs typeface="B Nazanin" panose="00000400000000000000" pitchFamily="2" charset="-78"/>
              </a:rPr>
              <a:t>گردد:</a:t>
            </a:r>
            <a:r>
              <a:rPr lang="fa-IR" sz="2400" dirty="0">
                <a:solidFill>
                  <a:schemeClr val="tx1">
                    <a:lumMod val="75000"/>
                  </a:schemeClr>
                </a:solidFill>
                <a:cs typeface="B Nazanin" panose="00000400000000000000" pitchFamily="2" charset="-78"/>
              </a:rPr>
              <a:t>چه </a:t>
            </a:r>
            <a:r>
              <a:rPr lang="fa-IR" sz="2400" dirty="0">
                <a:cs typeface="B Nazanin" panose="00000400000000000000" pitchFamily="2" charset="-78"/>
              </a:rPr>
              <a:t>میزان از اطلاعات باید به بیمار ارائه گردد </a:t>
            </a:r>
            <a:r>
              <a:rPr lang="fa-IR" sz="2400" b="1" dirty="0">
                <a:cs typeface="B Nazanin" panose="00000400000000000000" pitchFamily="2" charset="-78"/>
              </a:rPr>
              <a:t>بستگی به پیچیدگی و خطر درمان و نیز خواست بیمار</a:t>
            </a:r>
            <a:r>
              <a:rPr lang="fa-IR" sz="2400" dirty="0">
                <a:cs typeface="B Nazanin" panose="00000400000000000000" pitchFamily="2" charset="-78"/>
              </a:rPr>
              <a:t> </a:t>
            </a:r>
            <a:r>
              <a:rPr lang="fa-IR" sz="2400" dirty="0" smtClean="0">
                <a:cs typeface="B Nazanin" panose="00000400000000000000" pitchFamily="2" charset="-78"/>
              </a:rPr>
              <a:t>دارد</a:t>
            </a:r>
            <a:r>
              <a:rPr lang="fa-IR" sz="2400" dirty="0">
                <a:cs typeface="B Nazanin" panose="00000400000000000000" pitchFamily="2" charset="-78"/>
              </a:rPr>
              <a:t>. به نظر می رسد </a:t>
            </a:r>
            <a:r>
              <a:rPr lang="fa-IR" sz="2400" b="1" dirty="0">
                <a:cs typeface="B Nazanin" panose="00000400000000000000" pitchFamily="2" charset="-78"/>
              </a:rPr>
              <a:t>اگر بیمار یا آزمودنی به جای دریافت اطلاعات مفصل و جزیی در مورد احتمالات خطر- حتی خطرهایی با احتمال بسیار پایین-  تنها یک توصیف کلی از میزان خطر احتمالی دریافت نماید سود بیشتری خواهد برد</a:t>
            </a:r>
            <a:r>
              <a:rPr lang="fa-IR" sz="2400" dirty="0" smtClean="0">
                <a:cs typeface="B Nazanin" panose="00000400000000000000" pitchFamily="2" charset="-78"/>
              </a:rPr>
              <a:t>.</a:t>
            </a:r>
          </a:p>
          <a:p>
            <a:pPr marL="0" lvl="0" indent="0" algn="r" rtl="1">
              <a:buNone/>
            </a:pPr>
            <a:r>
              <a:rPr lang="fa-IR" sz="2400" b="1" dirty="0" smtClean="0">
                <a:solidFill>
                  <a:schemeClr val="accent1">
                    <a:lumMod val="60000"/>
                    <a:lumOff val="40000"/>
                  </a:schemeClr>
                </a:solidFill>
                <a:cs typeface="B Nazanin" panose="00000400000000000000" pitchFamily="2" charset="-78"/>
              </a:rPr>
              <a:t>3-مشکلات </a:t>
            </a:r>
            <a:r>
              <a:rPr lang="fa-IR" sz="2400" b="1" dirty="0">
                <a:solidFill>
                  <a:schemeClr val="accent1">
                    <a:lumMod val="60000"/>
                    <a:lumOff val="40000"/>
                  </a:schemeClr>
                </a:solidFill>
                <a:cs typeface="B Nazanin" panose="00000400000000000000" pitchFamily="2" charset="-78"/>
              </a:rPr>
              <a:t>مربوط به درک اطلاعات توسط </a:t>
            </a:r>
            <a:r>
              <a:rPr lang="fa-IR" sz="2400" b="1" dirty="0" smtClean="0">
                <a:solidFill>
                  <a:schemeClr val="accent1">
                    <a:lumMod val="60000"/>
                    <a:lumOff val="40000"/>
                  </a:schemeClr>
                </a:solidFill>
                <a:cs typeface="B Nazanin" panose="00000400000000000000" pitchFamily="2" charset="-78"/>
              </a:rPr>
              <a:t>بیمار</a:t>
            </a:r>
            <a:r>
              <a:rPr lang="fa-IR" sz="2400" b="1" dirty="0" smtClean="0">
                <a:cs typeface="B Nazanin" panose="00000400000000000000" pitchFamily="2" charset="-78"/>
              </a:rPr>
              <a:t>:</a:t>
            </a:r>
            <a:r>
              <a:rPr lang="fa-IR" sz="2400" dirty="0">
                <a:cs typeface="B Nazanin" panose="00000400000000000000" pitchFamily="2" charset="-78"/>
              </a:rPr>
              <a:t>افراد مختلف </a:t>
            </a:r>
            <a:r>
              <a:rPr lang="fa-IR" sz="2400" b="1" dirty="0">
                <a:cs typeface="B Nazanin" panose="00000400000000000000" pitchFamily="2" charset="-78"/>
              </a:rPr>
              <a:t>توانایی ذهنی متفاوتی برای درک اطلاعات دارند بنابراین اطلاعات باید با در نظر گرفتن کلیه شرایط موجود ارائه </a:t>
            </a:r>
            <a:r>
              <a:rPr lang="fa-IR" sz="2400" b="1" dirty="0" smtClean="0">
                <a:cs typeface="B Nazanin" panose="00000400000000000000" pitchFamily="2" charset="-78"/>
              </a:rPr>
              <a:t>گردد</a:t>
            </a:r>
          </a:p>
          <a:p>
            <a:pPr marL="0" indent="0" algn="r" rtl="1">
              <a:buNone/>
            </a:pPr>
            <a:r>
              <a:rPr lang="fa-IR" sz="2400" b="1" dirty="0" smtClean="0">
                <a:solidFill>
                  <a:schemeClr val="accent1">
                    <a:lumMod val="60000"/>
                    <a:lumOff val="40000"/>
                  </a:schemeClr>
                </a:solidFill>
                <a:cs typeface="B Nazanin" panose="00000400000000000000" pitchFamily="2" charset="-78"/>
              </a:rPr>
              <a:t>4-</a:t>
            </a:r>
            <a:r>
              <a:rPr lang="fa-IR" sz="2400" b="1" dirty="0">
                <a:solidFill>
                  <a:schemeClr val="accent1">
                    <a:lumMod val="60000"/>
                    <a:lumOff val="40000"/>
                  </a:schemeClr>
                </a:solidFill>
                <a:cs typeface="B Nazanin" panose="00000400000000000000" pitchFamily="2" charset="-78"/>
              </a:rPr>
              <a:t>مشکلات مرتبط با داوطلبانه بودن رضایت</a:t>
            </a:r>
            <a:endParaRPr lang="en-US" sz="2400" dirty="0">
              <a:solidFill>
                <a:schemeClr val="accent1">
                  <a:lumMod val="60000"/>
                  <a:lumOff val="40000"/>
                </a:schemeClr>
              </a:solidFill>
              <a:cs typeface="B Nazanin" panose="00000400000000000000" pitchFamily="2" charset="-78"/>
            </a:endParaRPr>
          </a:p>
          <a:p>
            <a:pPr marL="0" indent="0" rtl="1">
              <a:buNone/>
            </a:pPr>
            <a:r>
              <a:rPr lang="fa-IR" sz="2400" b="1" dirty="0">
                <a:cs typeface="B Nazanin" panose="00000400000000000000" pitchFamily="2" charset="-78"/>
              </a:rPr>
              <a:t>الف) اجبار </a:t>
            </a:r>
            <a:r>
              <a:rPr lang="en-US" sz="2400" b="1" dirty="0">
                <a:cs typeface="B Nazanin" panose="00000400000000000000" pitchFamily="2" charset="-78"/>
              </a:rPr>
              <a:t>(Coercion</a:t>
            </a:r>
            <a:r>
              <a:rPr lang="en-US" sz="2400" b="1" dirty="0" smtClean="0">
                <a:cs typeface="B Nazanin" panose="00000400000000000000" pitchFamily="2" charset="-78"/>
              </a:rPr>
              <a:t>)</a:t>
            </a:r>
            <a:r>
              <a:rPr lang="fa-IR" sz="2400" b="1" dirty="0">
                <a:cs typeface="B Nazanin" panose="00000400000000000000" pitchFamily="2" charset="-78"/>
              </a:rPr>
              <a:t> </a:t>
            </a:r>
            <a:r>
              <a:rPr lang="fa-IR" sz="2400" b="1" dirty="0" smtClean="0">
                <a:cs typeface="B Nazanin" panose="00000400000000000000" pitchFamily="2" charset="-78"/>
              </a:rPr>
              <a:t>  ب</a:t>
            </a:r>
            <a:r>
              <a:rPr lang="fa-IR" sz="2400" b="1" dirty="0">
                <a:cs typeface="B Nazanin" panose="00000400000000000000" pitchFamily="2" charset="-78"/>
              </a:rPr>
              <a:t>) انگیزه نا </a:t>
            </a:r>
            <a:r>
              <a:rPr lang="fa-IR" sz="2400" b="1" dirty="0" smtClean="0">
                <a:cs typeface="B Nazanin" panose="00000400000000000000" pitchFamily="2" charset="-78"/>
              </a:rPr>
              <a:t>بجا             ج </a:t>
            </a:r>
            <a:r>
              <a:rPr lang="fa-IR" sz="2400" b="1" dirty="0">
                <a:cs typeface="B Nazanin" panose="00000400000000000000" pitchFamily="2" charset="-78"/>
              </a:rPr>
              <a:t>) موقعیت بدون انتخاب</a:t>
            </a:r>
            <a:r>
              <a:rPr lang="en-US" sz="2400" b="1" dirty="0">
                <a:cs typeface="B Nazanin" panose="00000400000000000000" pitchFamily="2" charset="-78"/>
              </a:rPr>
              <a:t>  (Only bad alternatives) </a:t>
            </a:r>
            <a:endParaRPr lang="en-US" sz="2400" dirty="0">
              <a:cs typeface="B Nazanin" panose="00000400000000000000" pitchFamily="2" charset="-78"/>
            </a:endParaRPr>
          </a:p>
          <a:p>
            <a:pPr marL="0" indent="0" algn="r" rtl="1">
              <a:buNone/>
            </a:pPr>
            <a:endParaRPr lang="en-US" sz="2400" dirty="0"/>
          </a:p>
          <a:p>
            <a:pPr marL="0" lvl="0" indent="0" algn="r" rtl="1">
              <a:buNone/>
            </a:pPr>
            <a:endParaRPr lang="en-US" sz="2400" dirty="0"/>
          </a:p>
          <a:p>
            <a:pPr algn="r" rtl="1"/>
            <a:endParaRPr lang="en-US" sz="2400" dirty="0">
              <a:cs typeface="B Nazanin" panose="00000400000000000000" pitchFamily="2" charset="-78"/>
            </a:endParaRPr>
          </a:p>
          <a:p>
            <a:pPr algn="r" rtl="1"/>
            <a:endParaRPr lang="en-US" dirty="0"/>
          </a:p>
          <a:p>
            <a:pPr marL="0" indent="0" algn="r">
              <a:buNone/>
            </a:pPr>
            <a:endParaRPr lang="fa-IR" dirty="0"/>
          </a:p>
        </p:txBody>
      </p:sp>
    </p:spTree>
    <p:extLst>
      <p:ext uri="{BB962C8B-B14F-4D97-AF65-F5344CB8AC3E}">
        <p14:creationId xmlns:p14="http://schemas.microsoft.com/office/powerpoint/2010/main" val="3537857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43513"/>
            <a:ext cx="9036496" cy="6740307"/>
          </a:xfrm>
          <a:prstGeom prst="rect">
            <a:avLst/>
          </a:prstGeom>
        </p:spPr>
        <p:txBody>
          <a:bodyPr wrap="square">
            <a:spAutoFit/>
          </a:bodyPr>
          <a:lstStyle/>
          <a:p>
            <a:pPr algn="just" rtl="1"/>
            <a:r>
              <a:rPr lang="fa-IR" b="1" dirty="0">
                <a:solidFill>
                  <a:srgbClr val="00FF00"/>
                </a:solidFill>
                <a:cs typeface="B Nazanin" panose="00000400000000000000" pitchFamily="2" charset="-78"/>
              </a:rPr>
              <a:t>الف) </a:t>
            </a:r>
            <a:r>
              <a:rPr lang="fa-IR" b="1" dirty="0" smtClean="0">
                <a:solidFill>
                  <a:srgbClr val="00FF00"/>
                </a:solidFill>
                <a:cs typeface="B Nazanin" panose="00000400000000000000" pitchFamily="2" charset="-78"/>
              </a:rPr>
              <a:t>اجبارو تهدید </a:t>
            </a:r>
            <a:r>
              <a:rPr lang="en-US" b="1" dirty="0">
                <a:solidFill>
                  <a:srgbClr val="00FF00"/>
                </a:solidFill>
                <a:cs typeface="B Nazanin" panose="00000400000000000000" pitchFamily="2" charset="-78"/>
              </a:rPr>
              <a:t>(</a:t>
            </a:r>
            <a:r>
              <a:rPr lang="en-US" b="1" dirty="0" smtClean="0">
                <a:solidFill>
                  <a:srgbClr val="00FF00"/>
                </a:solidFill>
                <a:cs typeface="B Nazanin" panose="00000400000000000000" pitchFamily="2" charset="-78"/>
              </a:rPr>
              <a:t>Coercion and force)</a:t>
            </a:r>
            <a:endParaRPr lang="en-US" b="1" dirty="0">
              <a:solidFill>
                <a:srgbClr val="00FF00"/>
              </a:solidFill>
              <a:cs typeface="B Nazanin" panose="00000400000000000000" pitchFamily="2" charset="-78"/>
            </a:endParaRPr>
          </a:p>
          <a:p>
            <a:pPr algn="just" rtl="1"/>
            <a:r>
              <a:rPr lang="fa-IR" b="1" dirty="0">
                <a:cs typeface="B Nazanin" panose="00000400000000000000" pitchFamily="2" charset="-78"/>
              </a:rPr>
              <a:t>اجبار به معنی احساس مجبور بودن برای پذیرش توصیه پزشک در بیمار است . این احساس اجبارممکن است به صورت کاملا آگاهانه و تعمدی ولی به شکل غیر مستقیم از سوی پزشک ایجاد می شود- مانند زمانی که پزشک از بیمار برای شرکت در پژوهش دعوت می کند و به طور غیر مستقیم ولی تعمدی نگرانی از محدود نمودن مراقبتهای درمانی مطلوب در صورت عدم رضایت بیمار را در او ایجاد می نماید. </a:t>
            </a:r>
            <a:endParaRPr lang="en-US" b="1" dirty="0">
              <a:cs typeface="B Nazanin" panose="00000400000000000000" pitchFamily="2" charset="-78"/>
            </a:endParaRPr>
          </a:p>
          <a:p>
            <a:pPr algn="r"/>
            <a:r>
              <a:rPr lang="fa-IR" b="1" dirty="0" smtClean="0">
                <a:solidFill>
                  <a:srgbClr val="00FF00"/>
                </a:solidFill>
                <a:cs typeface="B Nazanin" panose="00000400000000000000" pitchFamily="2" charset="-78"/>
              </a:rPr>
              <a:t>ب</a:t>
            </a:r>
            <a:r>
              <a:rPr lang="fa-IR" b="1" dirty="0">
                <a:solidFill>
                  <a:srgbClr val="00FF00"/>
                </a:solidFill>
                <a:cs typeface="B Nazanin" panose="00000400000000000000" pitchFamily="2" charset="-78"/>
              </a:rPr>
              <a:t>) انگیزه نا بجا</a:t>
            </a:r>
            <a:endParaRPr lang="en-US" b="1" dirty="0">
              <a:solidFill>
                <a:srgbClr val="00FF00"/>
              </a:solidFill>
              <a:cs typeface="B Nazanin" panose="00000400000000000000" pitchFamily="2" charset="-78"/>
            </a:endParaRPr>
          </a:p>
          <a:p>
            <a:pPr algn="r" rtl="1"/>
            <a:r>
              <a:rPr lang="fa-IR" b="1" dirty="0">
                <a:cs typeface="B Nazanin" panose="00000400000000000000" pitchFamily="2" charset="-78"/>
              </a:rPr>
              <a:t>این عبارت به معنی ارائه پیشنهاد به شکلی یا در شرایطی است که قضاوت منطقی مخاطب را مخدوش می کند. مثال روشن آن پیشنهاد برای اهدای کلیه به فردی همزمان با در دست داشتن مقدار قابل توجهی پول نقد یا هرنوع پاداش مادی </a:t>
            </a:r>
            <a:r>
              <a:rPr lang="fa-IR" b="1" dirty="0" smtClean="0">
                <a:cs typeface="B Nazanin" panose="00000400000000000000" pitchFamily="2" charset="-78"/>
              </a:rPr>
              <a:t>دیگر</a:t>
            </a:r>
          </a:p>
          <a:p>
            <a:pPr algn="r" rtl="1"/>
            <a:r>
              <a:rPr lang="fa-IR" b="1" dirty="0" smtClean="0">
                <a:cs typeface="B Nazanin" panose="00000400000000000000" pitchFamily="2" charset="-78"/>
              </a:rPr>
              <a:t> </a:t>
            </a:r>
            <a:r>
              <a:rPr lang="fa-IR" b="1" dirty="0" smtClean="0">
                <a:solidFill>
                  <a:srgbClr val="00FF00"/>
                </a:solidFill>
                <a:cs typeface="B Nazanin" panose="00000400000000000000" pitchFamily="2" charset="-78"/>
              </a:rPr>
              <a:t>ج) </a:t>
            </a:r>
            <a:r>
              <a:rPr lang="fa-IR" b="1" dirty="0">
                <a:solidFill>
                  <a:srgbClr val="00FF00"/>
                </a:solidFill>
                <a:cs typeface="B Nazanin" panose="00000400000000000000" pitchFamily="2" charset="-78"/>
              </a:rPr>
              <a:t>موقعیت بدون انتخاب</a:t>
            </a:r>
            <a:r>
              <a:rPr lang="en-US" b="1" dirty="0">
                <a:solidFill>
                  <a:srgbClr val="00FF00"/>
                </a:solidFill>
                <a:cs typeface="B Nazanin" panose="00000400000000000000" pitchFamily="2" charset="-78"/>
              </a:rPr>
              <a:t>  (Only bad alternatives) </a:t>
            </a:r>
          </a:p>
          <a:p>
            <a:pPr algn="r" rtl="1"/>
            <a:r>
              <a:rPr lang="fa-IR" b="1" dirty="0">
                <a:cs typeface="B Nazanin" panose="00000400000000000000" pitchFamily="2" charset="-78"/>
              </a:rPr>
              <a:t>در شرایطی که پیشنهاد ناخوشایندی به فرد ارائه می شود اما هیچ جایگزین مناسبی برای آن وجود ندارد فرد مجبور به پذیرش پیشنهاد خواهد بود که طبیعتا رضایت به انجام آن داوطلبانه نخواهد بود</a:t>
            </a:r>
            <a:r>
              <a:rPr lang="fa-IR" b="1" dirty="0" smtClean="0">
                <a:cs typeface="B Nazanin" panose="00000400000000000000" pitchFamily="2" charset="-78"/>
              </a:rPr>
              <a:t>.. به </a:t>
            </a:r>
            <a:r>
              <a:rPr lang="fa-IR" b="1" dirty="0">
                <a:cs typeface="B Nazanin" panose="00000400000000000000" pitchFamily="2" charset="-78"/>
              </a:rPr>
              <a:t>عنوان مثال می توان فرد نیازمندی را در نظر گرفت که برای دستیابی به یک داروی ضروری گران قیمت، مجبور به شرکت در یک کار آزمایی بالینی ناخوشایند در رابطه با آن دارو می باشد. اگر چه در ظاهر این فرد مجبور به شرکت در مطالعه نشده است اما از آنجا که هیچ انتخاب مناسب دیگری برای او وجود ندارد رضایت او ارادی محسوب نمی گردد</a:t>
            </a:r>
          </a:p>
        </p:txBody>
      </p:sp>
    </p:spTree>
    <p:extLst>
      <p:ext uri="{BB962C8B-B14F-4D97-AF65-F5344CB8AC3E}">
        <p14:creationId xmlns:p14="http://schemas.microsoft.com/office/powerpoint/2010/main" val="3060474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737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12845"/>
            <a:ext cx="8280920" cy="3108543"/>
          </a:xfrm>
          <a:prstGeom prst="rect">
            <a:avLst/>
          </a:prstGeom>
        </p:spPr>
        <p:txBody>
          <a:bodyPr wrap="square">
            <a:spAutoFit/>
          </a:bodyPr>
          <a:lstStyle/>
          <a:p>
            <a:pPr algn="just" rtl="1"/>
            <a:r>
              <a:rPr lang="fa-IR" sz="2800" dirty="0">
                <a:cs typeface="B Nazanin" panose="00000400000000000000" pitchFamily="2" charset="-78"/>
              </a:rPr>
              <a:t>امروزه رضایت آگاهانه به عنوان نقطه عطفی در شکل دهی رابطه پزشک و بیمار مورد توجه قرارمیگیرد. دیکشنری آکسفورد رضایت را به صورت "اجازه دادن برای روی دادن چیزی یا موافقت با انجام کاری" تعریف می کند:این تعریف فهم عملی که انجام آن مورد رضایت واقع می شود را در بر نمی گیرد. در حیطه فعالیتهای پزشکی این دایره المعارف رضایت آگاهانه را "اجازه دادن برای انجام عملی با علم به پیامد های احتمالی آن" تعریف می </a:t>
            </a:r>
            <a:r>
              <a:rPr lang="fa-IR" sz="2800" dirty="0" smtClean="0">
                <a:cs typeface="B Nazanin" panose="00000400000000000000" pitchFamily="2" charset="-78"/>
              </a:rPr>
              <a:t>نماید.</a:t>
            </a:r>
          </a:p>
        </p:txBody>
      </p:sp>
      <p:sp>
        <p:nvSpPr>
          <p:cNvPr id="3" name="AutoShape 2" descr="Image result for ‫تصویر رابطه پزشک بیمار‬‎"/>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73016"/>
            <a:ext cx="576064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7132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l" rtl="0" eaLnBrk="0" fontAlgn="base" hangingPunct="0">
              <a:spcBef>
                <a:spcPct val="0"/>
              </a:spcBef>
              <a:spcAft>
                <a:spcPct val="0"/>
              </a:spcAft>
              <a:defRPr kumimoji="1" sz="2400">
                <a:solidFill>
                  <a:schemeClr val="tx1"/>
                </a:solidFill>
                <a:latin typeface="Times New Roman" pitchFamily="18" charset="0"/>
              </a:defRPr>
            </a:lvl6pPr>
            <a:lvl7pPr marL="2971800" indent="-228600" algn="l" rtl="0" eaLnBrk="0" fontAlgn="base" hangingPunct="0">
              <a:spcBef>
                <a:spcPct val="0"/>
              </a:spcBef>
              <a:spcAft>
                <a:spcPct val="0"/>
              </a:spcAft>
              <a:defRPr kumimoji="1" sz="2400">
                <a:solidFill>
                  <a:schemeClr val="tx1"/>
                </a:solidFill>
                <a:latin typeface="Times New Roman" pitchFamily="18" charset="0"/>
              </a:defRPr>
            </a:lvl7pPr>
            <a:lvl8pPr marL="3429000" indent="-228600" algn="l" rtl="0" eaLnBrk="0" fontAlgn="base" hangingPunct="0">
              <a:spcBef>
                <a:spcPct val="0"/>
              </a:spcBef>
              <a:spcAft>
                <a:spcPct val="0"/>
              </a:spcAft>
              <a:defRPr kumimoji="1" sz="2400">
                <a:solidFill>
                  <a:schemeClr val="tx1"/>
                </a:solidFill>
                <a:latin typeface="Times New Roman" pitchFamily="18" charset="0"/>
              </a:defRPr>
            </a:lvl8pPr>
            <a:lvl9pPr marL="3886200" indent="-228600" algn="l" rtl="0" eaLnBrk="0" fontAlgn="base" hangingPunct="0">
              <a:spcBef>
                <a:spcPct val="0"/>
              </a:spcBef>
              <a:spcAft>
                <a:spcPct val="0"/>
              </a:spcAft>
              <a:defRPr kumimoji="1" sz="2400">
                <a:solidFill>
                  <a:schemeClr val="tx1"/>
                </a:solidFill>
                <a:latin typeface="Times New Roman" pitchFamily="18" charset="0"/>
              </a:defRPr>
            </a:lvl9pPr>
          </a:lstStyle>
          <a:p>
            <a:fld id="{B83A55B5-BC5E-4FB0-A439-370CEDF5A5B8}" type="slidenum">
              <a:rPr lang="ar-SA" sz="1400" smtClean="0"/>
              <a:pPr/>
              <a:t>4</a:t>
            </a:fld>
            <a:endParaRPr lang="en-US" sz="1400" smtClean="0"/>
          </a:p>
        </p:txBody>
      </p:sp>
      <p:sp>
        <p:nvSpPr>
          <p:cNvPr id="10243" name="Rectangle 2"/>
          <p:cNvSpPr>
            <a:spLocks noGrp="1" noChangeArrowheads="1"/>
          </p:cNvSpPr>
          <p:nvPr>
            <p:ph type="title"/>
          </p:nvPr>
        </p:nvSpPr>
        <p:spPr>
          <a:xfrm>
            <a:off x="251520" y="-387424"/>
            <a:ext cx="8712968" cy="1635968"/>
          </a:xfrm>
        </p:spPr>
        <p:txBody>
          <a:bodyPr/>
          <a:lstStyle/>
          <a:p>
            <a:pPr rtl="1"/>
            <a:r>
              <a:rPr lang="fa-IR" sz="4000" b="1" dirty="0" smtClean="0">
                <a:cs typeface="B Nazanin" panose="00000400000000000000" pitchFamily="2" charset="-78"/>
              </a:rPr>
              <a:t>منشور حقوق  بيمار در ايران</a:t>
            </a:r>
            <a:r>
              <a:rPr lang="fa-IR" sz="3600" b="1" dirty="0" smtClean="0">
                <a:cs typeface="B Nazanin" panose="00000400000000000000" pitchFamily="2" charset="-78"/>
              </a:rPr>
              <a:t/>
            </a:r>
            <a:br>
              <a:rPr lang="fa-IR" sz="3600" b="1" dirty="0" smtClean="0">
                <a:cs typeface="B Nazanin" panose="00000400000000000000" pitchFamily="2" charset="-78"/>
              </a:rPr>
            </a:br>
            <a:r>
              <a:rPr lang="fa-IR" sz="2000" b="1" dirty="0" smtClean="0">
                <a:cs typeface="B Nazanin" panose="00000400000000000000" pitchFamily="2" charset="-78"/>
              </a:rPr>
              <a:t>آقای دکتر علیرضا پارساپور متخصص اخلاق پزشکی دانشگاه علوم پزشکی تهران</a:t>
            </a:r>
            <a:endParaRPr lang="en-US" sz="2000" dirty="0" smtClean="0">
              <a:cs typeface="B Nazanin" panose="00000400000000000000" pitchFamily="2" charset="-78"/>
            </a:endParaRPr>
          </a:p>
        </p:txBody>
      </p:sp>
      <p:sp>
        <p:nvSpPr>
          <p:cNvPr id="2" name="Content Placeholder 1"/>
          <p:cNvSpPr>
            <a:spLocks noGrp="1"/>
          </p:cNvSpPr>
          <p:nvPr>
            <p:ph idx="1"/>
          </p:nvPr>
        </p:nvSpPr>
        <p:spPr>
          <a:xfrm>
            <a:off x="251520" y="1268760"/>
            <a:ext cx="8640960" cy="4827240"/>
          </a:xfrm>
        </p:spPr>
        <p:txBody>
          <a:bodyPr/>
          <a:lstStyle/>
          <a:p>
            <a:pPr algn="just" rtl="1">
              <a:lnSpc>
                <a:spcPct val="150000"/>
              </a:lnSpc>
              <a:buClr>
                <a:srgbClr val="FFFF00"/>
              </a:buClr>
            </a:pPr>
            <a:r>
              <a:rPr lang="fa-IR" sz="2800" b="1" dirty="0">
                <a:solidFill>
                  <a:srgbClr val="92D050"/>
                </a:solidFill>
                <a:cs typeface="B Nazanin" panose="00000400000000000000" pitchFamily="2" charset="-78"/>
              </a:rPr>
              <a:t>محور اول: دريافت مطلوب خدمات سلامت حق بيمار است.</a:t>
            </a:r>
          </a:p>
          <a:p>
            <a:pPr algn="just" rtl="1">
              <a:lnSpc>
                <a:spcPct val="150000"/>
              </a:lnSpc>
              <a:buClr>
                <a:srgbClr val="FFFF00"/>
              </a:buClr>
            </a:pPr>
            <a:r>
              <a:rPr lang="fa-IR" sz="2800" b="1" dirty="0">
                <a:solidFill>
                  <a:srgbClr val="92D050"/>
                </a:solidFill>
                <a:cs typeface="B Nazanin" panose="00000400000000000000" pitchFamily="2" charset="-78"/>
              </a:rPr>
              <a:t>محور دوم: اطلاعات بايد به نحو مطلوب و به ميزان كافي در </a:t>
            </a:r>
            <a:r>
              <a:rPr lang="fa-IR" sz="2800" b="1" dirty="0" smtClean="0">
                <a:solidFill>
                  <a:srgbClr val="92D050"/>
                </a:solidFill>
                <a:cs typeface="B Nazanin" panose="00000400000000000000" pitchFamily="2" charset="-78"/>
              </a:rPr>
              <a:t>اختيار </a:t>
            </a:r>
            <a:r>
              <a:rPr lang="fa-IR" sz="2800" b="1" dirty="0">
                <a:solidFill>
                  <a:srgbClr val="92D050"/>
                </a:solidFill>
                <a:cs typeface="B Nazanin" panose="00000400000000000000" pitchFamily="2" charset="-78"/>
              </a:rPr>
              <a:t>بيمار قرار گيرد. </a:t>
            </a:r>
            <a:endParaRPr lang="en-US" sz="2800" dirty="0">
              <a:solidFill>
                <a:srgbClr val="92D050"/>
              </a:solidFill>
              <a:cs typeface="B Nazanin" panose="00000400000000000000" pitchFamily="2" charset="-78"/>
            </a:endParaRPr>
          </a:p>
          <a:p>
            <a:pPr algn="just" rtl="1">
              <a:lnSpc>
                <a:spcPct val="150000"/>
              </a:lnSpc>
              <a:buClr>
                <a:srgbClr val="FFFF00"/>
              </a:buClr>
            </a:pPr>
            <a:r>
              <a:rPr lang="fa-IR" sz="2800" b="1" dirty="0">
                <a:solidFill>
                  <a:srgbClr val="92D050"/>
                </a:solidFill>
                <a:cs typeface="B Nazanin" panose="00000400000000000000" pitchFamily="2" charset="-78"/>
              </a:rPr>
              <a:t>محور سوم: حق انتخاب و تصميم‌گيري آزادانه بيمار </a:t>
            </a:r>
            <a:r>
              <a:rPr lang="fa-IR" sz="2800" b="1" dirty="0" smtClean="0">
                <a:solidFill>
                  <a:srgbClr val="92D050"/>
                </a:solidFill>
                <a:cs typeface="B Nazanin" panose="00000400000000000000" pitchFamily="2" charset="-78"/>
              </a:rPr>
              <a:t>دردريافت </a:t>
            </a:r>
            <a:r>
              <a:rPr lang="fa-IR" sz="2800" b="1" dirty="0">
                <a:solidFill>
                  <a:srgbClr val="92D050"/>
                </a:solidFill>
                <a:cs typeface="B Nazanin" panose="00000400000000000000" pitchFamily="2" charset="-78"/>
              </a:rPr>
              <a:t>خدمات سلامت بايد محترم شمرده شود. </a:t>
            </a:r>
          </a:p>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25144"/>
            <a:ext cx="8352928"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7163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l" rtl="0" eaLnBrk="0" fontAlgn="base" hangingPunct="0">
              <a:spcBef>
                <a:spcPct val="0"/>
              </a:spcBef>
              <a:spcAft>
                <a:spcPct val="0"/>
              </a:spcAft>
              <a:defRPr kumimoji="1" sz="2400">
                <a:solidFill>
                  <a:schemeClr val="tx1"/>
                </a:solidFill>
                <a:latin typeface="Times New Roman" pitchFamily="18" charset="0"/>
              </a:defRPr>
            </a:lvl6pPr>
            <a:lvl7pPr marL="2971800" indent="-228600" algn="l" rtl="0" eaLnBrk="0" fontAlgn="base" hangingPunct="0">
              <a:spcBef>
                <a:spcPct val="0"/>
              </a:spcBef>
              <a:spcAft>
                <a:spcPct val="0"/>
              </a:spcAft>
              <a:defRPr kumimoji="1" sz="2400">
                <a:solidFill>
                  <a:schemeClr val="tx1"/>
                </a:solidFill>
                <a:latin typeface="Times New Roman" pitchFamily="18" charset="0"/>
              </a:defRPr>
            </a:lvl7pPr>
            <a:lvl8pPr marL="3429000" indent="-228600" algn="l" rtl="0" eaLnBrk="0" fontAlgn="base" hangingPunct="0">
              <a:spcBef>
                <a:spcPct val="0"/>
              </a:spcBef>
              <a:spcAft>
                <a:spcPct val="0"/>
              </a:spcAft>
              <a:defRPr kumimoji="1" sz="2400">
                <a:solidFill>
                  <a:schemeClr val="tx1"/>
                </a:solidFill>
                <a:latin typeface="Times New Roman" pitchFamily="18" charset="0"/>
              </a:defRPr>
            </a:lvl8pPr>
            <a:lvl9pPr marL="3886200" indent="-228600" algn="l" rtl="0" eaLnBrk="0" fontAlgn="base" hangingPunct="0">
              <a:spcBef>
                <a:spcPct val="0"/>
              </a:spcBef>
              <a:spcAft>
                <a:spcPct val="0"/>
              </a:spcAft>
              <a:defRPr kumimoji="1" sz="2400">
                <a:solidFill>
                  <a:schemeClr val="tx1"/>
                </a:solidFill>
                <a:latin typeface="Times New Roman" pitchFamily="18" charset="0"/>
              </a:defRPr>
            </a:lvl9pPr>
          </a:lstStyle>
          <a:p>
            <a:fld id="{ACA1F2D3-78B4-4079-B5DC-59A5A63DBEFD}" type="slidenum">
              <a:rPr lang="ar-SA" sz="1400" smtClean="0"/>
              <a:pPr/>
              <a:t>5</a:t>
            </a:fld>
            <a:endParaRPr lang="en-US" sz="1400" smtClean="0"/>
          </a:p>
        </p:txBody>
      </p:sp>
      <p:sp>
        <p:nvSpPr>
          <p:cNvPr id="17411" name="Rectangle 2"/>
          <p:cNvSpPr>
            <a:spLocks noGrp="1" noChangeArrowheads="1"/>
          </p:cNvSpPr>
          <p:nvPr>
            <p:ph type="title"/>
          </p:nvPr>
        </p:nvSpPr>
        <p:spPr>
          <a:xfrm>
            <a:off x="685800" y="-171400"/>
            <a:ext cx="7772400" cy="1643063"/>
          </a:xfrm>
        </p:spPr>
        <p:txBody>
          <a:bodyPr/>
          <a:lstStyle/>
          <a:p>
            <a:pPr rtl="1"/>
            <a:r>
              <a:rPr lang="fa-IR" sz="2000" b="1" dirty="0" smtClean="0">
                <a:cs typeface="B Mitra" panose="00000400000000000000" pitchFamily="2" charset="-78"/>
              </a:rPr>
              <a:t>آقای </a:t>
            </a:r>
            <a:r>
              <a:rPr lang="fa-IR" sz="2000" b="1" dirty="0">
                <a:cs typeface="B Mitra" panose="00000400000000000000" pitchFamily="2" charset="-78"/>
              </a:rPr>
              <a:t>دکتر علیرضا پارساپور متخصص اخلاق پزشکی دانشگاه علوم پزشکی تهران </a:t>
            </a:r>
            <a:r>
              <a:rPr lang="fa-IR" sz="2400" b="1" dirty="0" smtClean="0">
                <a:cs typeface="B Mitra" panose="00000400000000000000" pitchFamily="2" charset="-78"/>
              </a:rPr>
              <a:t/>
            </a:r>
            <a:br>
              <a:rPr lang="fa-IR" sz="2400" b="1" dirty="0" smtClean="0">
                <a:cs typeface="B Mitra" panose="00000400000000000000" pitchFamily="2" charset="-78"/>
              </a:rPr>
            </a:br>
            <a:r>
              <a:rPr lang="fa-IR" sz="2800" b="1" dirty="0" smtClean="0">
                <a:solidFill>
                  <a:srgbClr val="92D050"/>
                </a:solidFill>
                <a:cs typeface="B Nazanin" panose="00000400000000000000" pitchFamily="2" charset="-78"/>
              </a:rPr>
              <a:t>محور سوم: حق انتخاب و تصميم‌گيري آزادانه بيمار در دريافت خدمات سلامت بايد محترم شمرده شود. </a:t>
            </a:r>
          </a:p>
        </p:txBody>
      </p:sp>
      <p:sp>
        <p:nvSpPr>
          <p:cNvPr id="2" name="Rectangle 1"/>
          <p:cNvSpPr/>
          <p:nvPr/>
        </p:nvSpPr>
        <p:spPr>
          <a:xfrm>
            <a:off x="298064" y="1268760"/>
            <a:ext cx="8784976" cy="3323987"/>
          </a:xfrm>
          <a:prstGeom prst="rect">
            <a:avLst/>
          </a:prstGeom>
        </p:spPr>
        <p:txBody>
          <a:bodyPr wrap="square">
            <a:spAutoFit/>
          </a:bodyPr>
          <a:lstStyle/>
          <a:p>
            <a:pPr algn="r" rtl="1">
              <a:lnSpc>
                <a:spcPct val="150000"/>
              </a:lnSpc>
              <a:buClr>
                <a:srgbClr val="FFFF00"/>
              </a:buClr>
              <a:defRPr/>
            </a:pPr>
            <a:r>
              <a:rPr lang="fa-IR" sz="2800" b="1" dirty="0">
                <a:solidFill>
                  <a:schemeClr val="tx2"/>
                </a:solidFill>
                <a:cs typeface="B Nazanin" panose="00000400000000000000" pitchFamily="2" charset="-78"/>
              </a:rPr>
              <a:t>2-3) شرايط انتخاب و تصميم گيري شامل موارد ذيل ميباشد:</a:t>
            </a:r>
            <a:endParaRPr lang="en-US" sz="2800" b="1" dirty="0">
              <a:solidFill>
                <a:schemeClr val="tx2"/>
              </a:solidFill>
              <a:cs typeface="B Nazanin" panose="00000400000000000000" pitchFamily="2" charset="-78"/>
            </a:endParaRPr>
          </a:p>
          <a:p>
            <a:pPr algn="r" rtl="1">
              <a:lnSpc>
                <a:spcPct val="150000"/>
              </a:lnSpc>
              <a:buClr>
                <a:srgbClr val="FFFF00"/>
              </a:buClr>
              <a:defRPr/>
            </a:pPr>
            <a:r>
              <a:rPr lang="fa-IR" sz="2800" b="1" dirty="0">
                <a:solidFill>
                  <a:schemeClr val="bg2">
                    <a:lumMod val="10000"/>
                    <a:lumOff val="90000"/>
                  </a:schemeClr>
                </a:solidFill>
                <a:cs typeface="B Nazanin" panose="00000400000000000000" pitchFamily="2" charset="-78"/>
              </a:rPr>
              <a:t>1-2-3)  انتخاب و تصميم‌گيري بيمار بايد آزادانه و آگاهانه ، مبتني بر دريافت اطلاعات كافي و جامع (مذكور در بند دوم) باشد.</a:t>
            </a:r>
            <a:endParaRPr lang="en-US" sz="2800" b="1" dirty="0">
              <a:solidFill>
                <a:schemeClr val="bg2">
                  <a:lumMod val="10000"/>
                  <a:lumOff val="90000"/>
                </a:schemeClr>
              </a:solidFill>
              <a:cs typeface="B Nazanin" panose="00000400000000000000" pitchFamily="2" charset="-78"/>
            </a:endParaRPr>
          </a:p>
          <a:p>
            <a:pPr algn="r" rtl="1">
              <a:lnSpc>
                <a:spcPct val="150000"/>
              </a:lnSpc>
              <a:buClr>
                <a:srgbClr val="FFFF00"/>
              </a:buClr>
              <a:defRPr/>
            </a:pPr>
            <a:r>
              <a:rPr lang="fa-IR" sz="2800" b="1" dirty="0">
                <a:solidFill>
                  <a:schemeClr val="bg2">
                    <a:lumMod val="10000"/>
                    <a:lumOff val="90000"/>
                  </a:schemeClr>
                </a:solidFill>
                <a:cs typeface="B Nazanin" panose="00000400000000000000" pitchFamily="2" charset="-78"/>
              </a:rPr>
              <a:t>2-2-3)  پس از ارائه اطلاعات، زمان لازم و كافي به بيمار جهت تصميم‌گيري و انتخاب داده شود. </a:t>
            </a:r>
            <a:endParaRPr lang="en-US" sz="2800" b="1" dirty="0">
              <a:solidFill>
                <a:schemeClr val="bg2">
                  <a:lumMod val="10000"/>
                  <a:lumOff val="90000"/>
                </a:schemeClr>
              </a:solidFill>
              <a:cs typeface="B Nazanin"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933056"/>
            <a:ext cx="4752528"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3254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52736"/>
          </a:xfrm>
        </p:spPr>
        <p:txBody>
          <a:bodyPr/>
          <a:lstStyle/>
          <a:p>
            <a:pPr algn="r"/>
            <a:r>
              <a:rPr lang="fa-IR" sz="3200" dirty="0" smtClean="0">
                <a:cs typeface="B Nazanin" panose="00000400000000000000" pitchFamily="2" charset="-78"/>
              </a:rPr>
              <a:t>انواع رضایت</a:t>
            </a:r>
            <a:endParaRPr lang="fa-IR" sz="3200" dirty="0">
              <a:cs typeface="B Nazanin" panose="00000400000000000000" pitchFamily="2" charset="-78"/>
            </a:endParaRPr>
          </a:p>
        </p:txBody>
      </p:sp>
      <p:sp>
        <p:nvSpPr>
          <p:cNvPr id="3" name="Content Placeholder 2"/>
          <p:cNvSpPr>
            <a:spLocks noGrp="1"/>
          </p:cNvSpPr>
          <p:nvPr>
            <p:ph idx="1"/>
          </p:nvPr>
        </p:nvSpPr>
        <p:spPr>
          <a:xfrm>
            <a:off x="0" y="908720"/>
            <a:ext cx="9144000" cy="5187280"/>
          </a:xfrm>
        </p:spPr>
        <p:txBody>
          <a:bodyPr/>
          <a:lstStyle/>
          <a:p>
            <a:pPr algn="just" rtl="1">
              <a:buFont typeface="Wingdings" panose="05000000000000000000" pitchFamily="2" charset="2"/>
              <a:buChar char="q"/>
              <a:defRPr/>
            </a:pPr>
            <a:r>
              <a:rPr lang="fa-IR" sz="2400" dirty="0">
                <a:solidFill>
                  <a:schemeClr val="tx2"/>
                </a:solidFill>
                <a:cs typeface="B Nazanin" panose="00000400000000000000" pitchFamily="2" charset="-78"/>
              </a:rPr>
              <a:t>رضايت مفروض(</a:t>
            </a:r>
            <a:r>
              <a:rPr lang="en-US" sz="2400" dirty="0">
                <a:solidFill>
                  <a:schemeClr val="tx2"/>
                </a:solidFill>
                <a:cs typeface="B Nazanin" panose="00000400000000000000" pitchFamily="2" charset="-78"/>
              </a:rPr>
              <a:t>presumed consent </a:t>
            </a:r>
            <a:r>
              <a:rPr lang="fa-IR" sz="2400" dirty="0">
                <a:solidFill>
                  <a:schemeClr val="tx2"/>
                </a:solidFill>
                <a:cs typeface="B Nazanin" panose="00000400000000000000" pitchFamily="2" charset="-78"/>
              </a:rPr>
              <a:t>) </a:t>
            </a:r>
            <a:r>
              <a:rPr lang="fa-IR" sz="2400" dirty="0">
                <a:cs typeface="B Nazanin" panose="00000400000000000000" pitchFamily="2" charset="-78"/>
              </a:rPr>
              <a:t>: </a:t>
            </a:r>
            <a:endParaRPr lang="en-US" sz="2400" dirty="0">
              <a:cs typeface="B Nazanin" panose="00000400000000000000" pitchFamily="2" charset="-78"/>
            </a:endParaRPr>
          </a:p>
          <a:p>
            <a:pPr marL="0" indent="0" algn="just" rtl="1">
              <a:buNone/>
              <a:defRPr/>
            </a:pPr>
            <a:r>
              <a:rPr lang="fa-IR" sz="2400" dirty="0" smtClean="0">
                <a:cs typeface="B Nazanin" panose="00000400000000000000" pitchFamily="2" charset="-78"/>
              </a:rPr>
              <a:t>در </a:t>
            </a:r>
            <a:r>
              <a:rPr lang="fa-IR" sz="2400" dirty="0">
                <a:cs typeface="B Nazanin" panose="00000400000000000000" pitchFamily="2" charset="-78"/>
              </a:rPr>
              <a:t>رضا</a:t>
            </a:r>
            <a:r>
              <a:rPr lang="ar-SA" sz="2400" dirty="0">
                <a:cs typeface="B Nazanin" panose="00000400000000000000" pitchFamily="2" charset="-78"/>
              </a:rPr>
              <a:t>ي</a:t>
            </a:r>
            <a:r>
              <a:rPr lang="fa-IR" sz="2400" dirty="0">
                <a:cs typeface="B Nazanin" panose="00000400000000000000" pitchFamily="2" charset="-78"/>
              </a:rPr>
              <a:t>ت مفروض بيمار در جريان اقدامي كه قرار است برايش انجام شود قرار گرفته و مخالفتي نكرده است. (سكوت علامت رضا)</a:t>
            </a:r>
          </a:p>
          <a:p>
            <a:pPr algn="just" rtl="1">
              <a:buFont typeface="Wingdings" panose="05000000000000000000" pitchFamily="2" charset="2"/>
              <a:buChar char="q"/>
              <a:defRPr/>
            </a:pPr>
            <a:r>
              <a:rPr lang="fa-IR" sz="2400" dirty="0">
                <a:solidFill>
                  <a:schemeClr val="tx2"/>
                </a:solidFill>
                <a:cs typeface="B Nazanin" panose="00000400000000000000" pitchFamily="2" charset="-78"/>
              </a:rPr>
              <a:t>رضايت ضمني يا  تلويحي(</a:t>
            </a:r>
            <a:r>
              <a:rPr lang="en-US" sz="2400" dirty="0">
                <a:solidFill>
                  <a:schemeClr val="tx2"/>
                </a:solidFill>
                <a:cs typeface="B Nazanin" panose="00000400000000000000" pitchFamily="2" charset="-78"/>
              </a:rPr>
              <a:t>Implied consent </a:t>
            </a:r>
            <a:r>
              <a:rPr lang="fa-IR" sz="2400" dirty="0" smtClean="0">
                <a:solidFill>
                  <a:schemeClr val="tx2"/>
                </a:solidFill>
                <a:cs typeface="B Nazanin" panose="00000400000000000000" pitchFamily="2" charset="-78"/>
              </a:rPr>
              <a:t>): </a:t>
            </a:r>
          </a:p>
          <a:p>
            <a:pPr marL="0" indent="0" algn="just" rtl="1">
              <a:buNone/>
              <a:defRPr/>
            </a:pPr>
            <a:r>
              <a:rPr lang="en-US" sz="2400" dirty="0" smtClean="0">
                <a:solidFill>
                  <a:schemeClr val="tx2"/>
                </a:solidFill>
                <a:cs typeface="B Nazanin" panose="00000400000000000000" pitchFamily="2" charset="-78"/>
              </a:rPr>
              <a:t>    </a:t>
            </a:r>
            <a:r>
              <a:rPr lang="fa-IR" sz="2400" dirty="0" smtClean="0">
                <a:cs typeface="B Nazanin" panose="00000400000000000000" pitchFamily="2" charset="-78"/>
              </a:rPr>
              <a:t>در رضايت تلويحي بيمار اقدامي دال بر همراهي با پروسيجر مد نظر از خود نشان مي دهد. بیمار آن را با عمل و رفتار یا گفتار خود نشان دهد و عرف و عادت بر ان صحه بگذارد،مثل تماس با اورژانس و انتقال بیمار به بیمارستان</a:t>
            </a:r>
            <a:endParaRPr lang="en-US" sz="2400" dirty="0" smtClean="0">
              <a:cs typeface="B Nazanin" panose="00000400000000000000" pitchFamily="2" charset="-78"/>
            </a:endParaRPr>
          </a:p>
          <a:p>
            <a:pPr algn="just" rtl="1">
              <a:buFont typeface="Wingdings" panose="05000000000000000000" pitchFamily="2" charset="2"/>
              <a:buChar char="q"/>
              <a:defRPr/>
            </a:pPr>
            <a:endParaRPr lang="fa-IR" sz="2400" dirty="0">
              <a:cs typeface="B Nazanin" panose="00000400000000000000" pitchFamily="2" charset="-78"/>
            </a:endParaRPr>
          </a:p>
          <a:p>
            <a:pPr algn="just" rtl="1">
              <a:buFont typeface="Wingdings" panose="05000000000000000000" pitchFamily="2" charset="2"/>
              <a:buChar char="q"/>
              <a:defRPr/>
            </a:pPr>
            <a:r>
              <a:rPr lang="fa-IR" sz="2400" dirty="0">
                <a:solidFill>
                  <a:schemeClr val="tx2"/>
                </a:solidFill>
                <a:cs typeface="B Nazanin" panose="00000400000000000000" pitchFamily="2" charset="-78"/>
              </a:rPr>
              <a:t>موافقت( </a:t>
            </a:r>
            <a:r>
              <a:rPr lang="en-US" sz="2400" dirty="0">
                <a:solidFill>
                  <a:schemeClr val="tx2"/>
                </a:solidFill>
                <a:cs typeface="B Nazanin" panose="00000400000000000000" pitchFamily="2" charset="-78"/>
              </a:rPr>
              <a:t>Assent</a:t>
            </a:r>
            <a:r>
              <a:rPr lang="fa-IR" sz="2400" dirty="0">
                <a:solidFill>
                  <a:schemeClr val="tx2"/>
                </a:solidFill>
                <a:cs typeface="B Nazanin" panose="00000400000000000000" pitchFamily="2" charset="-78"/>
              </a:rPr>
              <a:t>) : </a:t>
            </a:r>
            <a:r>
              <a:rPr lang="fa-IR" sz="2400" dirty="0">
                <a:cs typeface="B Nazanin" panose="00000400000000000000" pitchFamily="2" charset="-78"/>
              </a:rPr>
              <a:t>رضایت صریح یا مطلق که بموجب آن بیمار به پزشک اختیار میدهد تا نسبت به معالجه بیماری خاص وی اقدام کند.</a:t>
            </a:r>
            <a:endParaRPr lang="fa-IR" sz="2400" dirty="0">
              <a:solidFill>
                <a:schemeClr val="tx2"/>
              </a:solidFill>
              <a:cs typeface="B Nazanin" panose="00000400000000000000" pitchFamily="2" charset="-78"/>
            </a:endParaRPr>
          </a:p>
          <a:p>
            <a:pPr algn="just" rtl="1">
              <a:buFont typeface="Wingdings" panose="05000000000000000000" pitchFamily="2" charset="2"/>
              <a:buChar char="q"/>
              <a:defRPr/>
            </a:pPr>
            <a:endParaRPr lang="fa-IR" sz="2400" dirty="0">
              <a:cs typeface="B Nazanin" panose="00000400000000000000" pitchFamily="2" charset="-78"/>
            </a:endParaRPr>
          </a:p>
          <a:p>
            <a:pPr algn="just" rtl="1">
              <a:buFont typeface="Wingdings" panose="05000000000000000000" pitchFamily="2" charset="2"/>
              <a:buChar char="q"/>
              <a:defRPr/>
            </a:pPr>
            <a:r>
              <a:rPr lang="fa-IR" sz="2400" dirty="0">
                <a:solidFill>
                  <a:schemeClr val="tx2"/>
                </a:solidFill>
                <a:cs typeface="B Nazanin" panose="00000400000000000000" pitchFamily="2" charset="-78"/>
              </a:rPr>
              <a:t>رضايت آگاهانه(</a:t>
            </a:r>
            <a:r>
              <a:rPr lang="en-US" sz="2400" dirty="0">
                <a:solidFill>
                  <a:schemeClr val="tx2"/>
                </a:solidFill>
                <a:cs typeface="B Nazanin" panose="00000400000000000000" pitchFamily="2" charset="-78"/>
              </a:rPr>
              <a:t>Informed consent </a:t>
            </a:r>
            <a:r>
              <a:rPr lang="fa-IR" sz="2400" dirty="0">
                <a:solidFill>
                  <a:schemeClr val="tx2"/>
                </a:solidFill>
                <a:cs typeface="B Nazanin" panose="00000400000000000000" pitchFamily="2" charset="-78"/>
              </a:rPr>
              <a:t>):</a:t>
            </a:r>
            <a:r>
              <a:rPr lang="fa-IR" sz="2400" dirty="0">
                <a:cs typeface="B Nazanin" panose="00000400000000000000" pitchFamily="2" charset="-78"/>
              </a:rPr>
              <a:t>رضایت کتبی ،که همان رضایت نامه امضا شده توسط بیمار یا اولیای قانونی اوست جهت انجام هرگونه عمل و اقدام درمانی</a:t>
            </a:r>
            <a:r>
              <a:rPr lang="fa-IR" sz="1800" dirty="0">
                <a:cs typeface="B Nazanin" panose="00000400000000000000" pitchFamily="2" charset="-78"/>
              </a:rPr>
              <a:t>.</a:t>
            </a:r>
            <a:endParaRPr lang="en-US" sz="1800" dirty="0">
              <a:cs typeface="B Nazanin" panose="00000400000000000000" pitchFamily="2" charset="-78"/>
            </a:endParaRPr>
          </a:p>
          <a:p>
            <a:endParaRPr lang="fa-I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4008"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1245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4704"/>
          </a:xfrm>
        </p:spPr>
        <p:txBody>
          <a:bodyPr/>
          <a:lstStyle/>
          <a:p>
            <a:pPr rtl="1"/>
            <a:r>
              <a:rPr lang="fa-IR" dirty="0" smtClean="0"/>
              <a:t>شرایط رضایت</a:t>
            </a:r>
            <a:endParaRPr lang="fa-IR" dirty="0"/>
          </a:p>
        </p:txBody>
      </p:sp>
      <p:sp>
        <p:nvSpPr>
          <p:cNvPr id="3" name="Content Placeholder 2"/>
          <p:cNvSpPr>
            <a:spLocks noGrp="1"/>
          </p:cNvSpPr>
          <p:nvPr>
            <p:ph idx="1"/>
          </p:nvPr>
        </p:nvSpPr>
        <p:spPr>
          <a:xfrm>
            <a:off x="251520" y="692696"/>
            <a:ext cx="8712968" cy="5904656"/>
          </a:xfrm>
        </p:spPr>
        <p:txBody>
          <a:bodyPr/>
          <a:lstStyle/>
          <a:p>
            <a:pPr algn="r"/>
            <a:r>
              <a:rPr lang="en-US" dirty="0"/>
              <a:t/>
            </a:r>
            <a:br>
              <a:rPr lang="en-US" dirty="0"/>
            </a:br>
            <a:r>
              <a:rPr lang="fa-IR" dirty="0" smtClean="0">
                <a:cs typeface="B Nazanin" panose="00000400000000000000" pitchFamily="2" charset="-78"/>
              </a:rPr>
              <a:t>1-رضایت </a:t>
            </a:r>
            <a:r>
              <a:rPr lang="fa-IR" dirty="0">
                <a:cs typeface="B Nazanin" panose="00000400000000000000" pitchFamily="2" charset="-78"/>
              </a:rPr>
              <a:t>باید </a:t>
            </a:r>
            <a:r>
              <a:rPr lang="fa-IR" dirty="0">
                <a:solidFill>
                  <a:srgbClr val="FFFF00"/>
                </a:solidFill>
                <a:cs typeface="B Nazanin" panose="00000400000000000000" pitchFamily="2" charset="-78"/>
              </a:rPr>
              <a:t>ازادانه</a:t>
            </a:r>
            <a:r>
              <a:rPr lang="fa-IR" dirty="0">
                <a:cs typeface="B Nazanin" panose="00000400000000000000" pitchFamily="2" charset="-78"/>
              </a:rPr>
              <a:t> باشد،یعنی بیمار با میل و اراده و طیب خاطر ،داوطلبانه رضایت خود را نسبت به اعمال پزشکی اعلام کند</a:t>
            </a:r>
            <a:r>
              <a:rPr lang="en-US" dirty="0">
                <a:cs typeface="B Nazanin" panose="00000400000000000000" pitchFamily="2" charset="-78"/>
              </a:rPr>
              <a:t>.</a:t>
            </a:r>
            <a:br>
              <a:rPr lang="en-US" dirty="0">
                <a:cs typeface="B Nazanin" panose="00000400000000000000" pitchFamily="2" charset="-78"/>
              </a:rPr>
            </a:br>
            <a:r>
              <a:rPr lang="fa-IR" dirty="0" smtClean="0">
                <a:cs typeface="B Nazanin" panose="00000400000000000000" pitchFamily="2" charset="-78"/>
              </a:rPr>
              <a:t>2-رضایت </a:t>
            </a:r>
            <a:r>
              <a:rPr lang="fa-IR" dirty="0">
                <a:cs typeface="B Nazanin" panose="00000400000000000000" pitchFamily="2" charset="-78"/>
              </a:rPr>
              <a:t>باید </a:t>
            </a:r>
            <a:r>
              <a:rPr lang="fa-IR" dirty="0">
                <a:solidFill>
                  <a:srgbClr val="FFFF00"/>
                </a:solidFill>
                <a:cs typeface="B Nazanin" panose="00000400000000000000" pitchFamily="2" charset="-78"/>
              </a:rPr>
              <a:t>آگاهانه</a:t>
            </a:r>
            <a:r>
              <a:rPr lang="fa-IR" dirty="0">
                <a:cs typeface="B Nazanin" panose="00000400000000000000" pitchFamily="2" charset="-78"/>
              </a:rPr>
              <a:t> باشد.یعنی بیمار در پی ارایه یک رشته اطلاعات خاص راجع به درمان و آزمایش و پیامدهای آن،آگاهانه رضایت خود را اعلام کرده باشد</a:t>
            </a:r>
            <a:r>
              <a:rPr lang="en-US" dirty="0">
                <a:cs typeface="B Nazanin" panose="00000400000000000000" pitchFamily="2" charset="-78"/>
              </a:rPr>
              <a:t>.</a:t>
            </a:r>
            <a:br>
              <a:rPr lang="en-US" dirty="0">
                <a:cs typeface="B Nazanin" panose="00000400000000000000" pitchFamily="2" charset="-78"/>
              </a:rPr>
            </a:br>
            <a:r>
              <a:rPr lang="fa-IR" dirty="0" smtClean="0">
                <a:cs typeface="B Nazanin" panose="00000400000000000000" pitchFamily="2" charset="-78"/>
              </a:rPr>
              <a:t>3-رضایت </a:t>
            </a:r>
            <a:r>
              <a:rPr lang="fa-IR" dirty="0">
                <a:cs typeface="B Nazanin" panose="00000400000000000000" pitchFamily="2" charset="-78"/>
              </a:rPr>
              <a:t>دهنده باید عاقل،بالغ و واجد اهلیت قانونی باشد,بنابراین رضایت صغیر،دیوانه و مست فاقد ارزش قانونی است</a:t>
            </a:r>
            <a:r>
              <a:rPr lang="en-US" dirty="0">
                <a:cs typeface="B Nazanin" panose="00000400000000000000" pitchFamily="2" charset="-78"/>
              </a:rPr>
              <a:t>.</a:t>
            </a:r>
            <a:br>
              <a:rPr lang="en-US" dirty="0">
                <a:cs typeface="B Nazanin" panose="00000400000000000000" pitchFamily="2" charset="-78"/>
              </a:rPr>
            </a:br>
            <a:r>
              <a:rPr lang="fa-IR" dirty="0" smtClean="0">
                <a:cs typeface="B Nazanin" panose="00000400000000000000" pitchFamily="2" charset="-78"/>
              </a:rPr>
              <a:t>4-رضایت </a:t>
            </a:r>
            <a:r>
              <a:rPr lang="fa-IR" dirty="0">
                <a:cs typeface="B Nazanin" panose="00000400000000000000" pitchFamily="2" charset="-78"/>
              </a:rPr>
              <a:t>بیمار باید قبل از عملیات درمانی یا همزمان با آن ابراز شود</a:t>
            </a:r>
            <a:r>
              <a:rPr lang="en-US" dirty="0"/>
              <a:t>.</a:t>
            </a:r>
            <a:br>
              <a:rPr lang="en-US" dirty="0"/>
            </a:br>
            <a:endParaRPr lang="fa-IR" dirty="0"/>
          </a:p>
        </p:txBody>
      </p:sp>
    </p:spTree>
    <p:extLst>
      <p:ext uri="{BB962C8B-B14F-4D97-AF65-F5344CB8AC3E}">
        <p14:creationId xmlns:p14="http://schemas.microsoft.com/office/powerpoint/2010/main" val="2270273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1124" y="548680"/>
            <a:ext cx="7920880" cy="1143000"/>
          </a:xfrm>
        </p:spPr>
        <p:txBody>
          <a:bodyPr/>
          <a:lstStyle/>
          <a:p>
            <a:r>
              <a:rPr lang="fa-IR" b="1" dirty="0">
                <a:solidFill>
                  <a:schemeClr val="tx1">
                    <a:lumMod val="75000"/>
                  </a:schemeClr>
                </a:solidFill>
                <a:cs typeface="B Nazanin" panose="00000400000000000000" pitchFamily="2" charset="-78"/>
              </a:rPr>
              <a:t>اركان رضايت </a:t>
            </a:r>
            <a:r>
              <a:rPr lang="fa-IR" b="1" dirty="0" smtClean="0">
                <a:solidFill>
                  <a:schemeClr val="tx1">
                    <a:lumMod val="75000"/>
                  </a:schemeClr>
                </a:solidFill>
                <a:cs typeface="B Nazanin" panose="00000400000000000000" pitchFamily="2" charset="-78"/>
              </a:rPr>
              <a:t>آگاهانه</a:t>
            </a:r>
            <a:endParaRPr lang="fa-IR" dirty="0"/>
          </a:p>
        </p:txBody>
      </p:sp>
      <p:sp>
        <p:nvSpPr>
          <p:cNvPr id="5" name="_s1028"/>
          <p:cNvSpPr>
            <a:spLocks noChangeArrowheads="1"/>
          </p:cNvSpPr>
          <p:nvPr/>
        </p:nvSpPr>
        <p:spPr bwMode="auto">
          <a:xfrm>
            <a:off x="4788024" y="2060848"/>
            <a:ext cx="1800225" cy="9540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kumimoji="0" lang="fa-IR" sz="3200" b="1" dirty="0">
                <a:solidFill>
                  <a:schemeClr val="tx2"/>
                </a:solidFill>
                <a:latin typeface="Yaqouti" pitchFamily="2" charset="2"/>
                <a:cs typeface="B Nazanin" panose="00000400000000000000" pitchFamily="2" charset="-78"/>
              </a:rPr>
              <a:t>آزاد</a:t>
            </a:r>
            <a:r>
              <a:rPr kumimoji="0" lang="ar-SA" sz="3200" b="1" dirty="0">
                <a:solidFill>
                  <a:schemeClr val="tx2"/>
                </a:solidFill>
                <a:latin typeface="Yaqouti" pitchFamily="2" charset="2"/>
                <a:cs typeface="B Nazanin" panose="00000400000000000000" pitchFamily="2" charset="-78"/>
              </a:rPr>
              <a:t>ي</a:t>
            </a:r>
            <a:endParaRPr kumimoji="0" lang="en-US" sz="3200" b="1" dirty="0">
              <a:solidFill>
                <a:schemeClr val="tx2"/>
              </a:solidFill>
              <a:latin typeface="Yaqouti" pitchFamily="2" charset="2"/>
              <a:cs typeface="B Nazanin" panose="00000400000000000000" pitchFamily="2" charset="-7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037829"/>
            <a:ext cx="18113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37829"/>
            <a:ext cx="18113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717032"/>
            <a:ext cx="18161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011" y="3717032"/>
            <a:ext cx="18113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5445224"/>
            <a:ext cx="18113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Right Arrow 3"/>
          <p:cNvSpPr/>
          <p:nvPr/>
        </p:nvSpPr>
        <p:spPr bwMode="auto">
          <a:xfrm>
            <a:off x="2278881" y="4710807"/>
            <a:ext cx="731520" cy="1216152"/>
          </a:xfrm>
          <a:prstGeom prst="curved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a-IR" sz="2400" b="0" i="0" u="none" strike="noStrike" cap="none" normalizeH="0" baseline="0" smtClean="0">
              <a:ln>
                <a:noFill/>
              </a:ln>
              <a:solidFill>
                <a:schemeClr val="tx1"/>
              </a:solidFill>
              <a:effectLst/>
              <a:latin typeface="Times New Roman" pitchFamily="18" charset="0"/>
            </a:endParaRPr>
          </a:p>
        </p:txBody>
      </p:sp>
      <p:sp>
        <p:nvSpPr>
          <p:cNvPr id="6" name="Curved Left Arrow 5"/>
          <p:cNvSpPr/>
          <p:nvPr/>
        </p:nvSpPr>
        <p:spPr bwMode="auto">
          <a:xfrm>
            <a:off x="6044674" y="4730591"/>
            <a:ext cx="731520" cy="1216152"/>
          </a:xfrm>
          <a:prstGeom prst="curved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a-IR" sz="2400" b="0" i="0" u="none" strike="noStrike" cap="none" normalizeH="0" baseline="0" smtClean="0">
              <a:ln>
                <a:noFill/>
              </a:ln>
              <a:solidFill>
                <a:schemeClr val="tx1"/>
              </a:solidFill>
              <a:effectLst/>
              <a:latin typeface="Times New Roman" pitchFamily="18" charset="0"/>
            </a:endParaRPr>
          </a:p>
        </p:txBody>
      </p:sp>
      <p:sp>
        <p:nvSpPr>
          <p:cNvPr id="7" name="Down Arrow Callout 6"/>
          <p:cNvSpPr/>
          <p:nvPr/>
        </p:nvSpPr>
        <p:spPr bwMode="auto">
          <a:xfrm>
            <a:off x="2046000" y="3037954"/>
            <a:ext cx="731520" cy="504056"/>
          </a:xfrm>
          <a:prstGeom prst="downArrowCallou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a-IR" sz="2400" b="0" i="0" u="none" strike="noStrike" cap="none" normalizeH="0" baseline="0" smtClean="0">
              <a:ln>
                <a:noFill/>
              </a:ln>
              <a:solidFill>
                <a:schemeClr val="tx1"/>
              </a:solidFill>
              <a:effectLst/>
              <a:latin typeface="Times New Roman" pitchFamily="18" charset="0"/>
            </a:endParaRPr>
          </a:p>
        </p:txBody>
      </p:sp>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925" y="3037954"/>
            <a:ext cx="7445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6776193" y="2070229"/>
            <a:ext cx="1612231" cy="9144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algn="ctr"/>
            <a:r>
              <a:rPr kumimoji="0" lang="fa-IR" sz="3200" b="1" dirty="0" smtClean="0">
                <a:solidFill>
                  <a:srgbClr val="FFFF00"/>
                </a:solidFill>
                <a:latin typeface="Yaqouti" pitchFamily="2" charset="2"/>
                <a:cs typeface="B Nazanin" panose="00000400000000000000" pitchFamily="2" charset="-78"/>
              </a:rPr>
              <a:t>ظرفیت</a:t>
            </a:r>
            <a:endParaRPr kumimoji="0" lang="en-US" sz="3200" b="1" dirty="0">
              <a:solidFill>
                <a:srgbClr val="FFFF00"/>
              </a:solidFill>
              <a:latin typeface="Yaqouti" pitchFamily="2" charset="2"/>
              <a:cs typeface="B Nazanin" panose="00000400000000000000" pitchFamily="2" charset="-78"/>
            </a:endParaRPr>
          </a:p>
        </p:txBody>
      </p:sp>
    </p:spTree>
    <p:extLst>
      <p:ext uri="{BB962C8B-B14F-4D97-AF65-F5344CB8AC3E}">
        <p14:creationId xmlns:p14="http://schemas.microsoft.com/office/powerpoint/2010/main" val="1166067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7416824" cy="5010602"/>
          </a:xfrm>
          <a:prstGeom prst="rect">
            <a:avLst/>
          </a:prstGeom>
        </p:spPr>
        <p:txBody>
          <a:bodyPr wrap="square">
            <a:spAutoFit/>
          </a:bodyPr>
          <a:lstStyle/>
          <a:p>
            <a:pPr algn="r" rtl="1" eaLnBrk="1" hangingPunct="1">
              <a:lnSpc>
                <a:spcPct val="170000"/>
              </a:lnSpc>
              <a:defRPr/>
            </a:pPr>
            <a:r>
              <a:rPr lang="fa-IR" sz="4400" dirty="0">
                <a:solidFill>
                  <a:schemeClr val="accent4">
                    <a:lumMod val="40000"/>
                    <a:lumOff val="60000"/>
                  </a:schemeClr>
                </a:solidFill>
                <a:cs typeface="B Mitra" panose="00000400000000000000" pitchFamily="2" charset="-78"/>
              </a:rPr>
              <a:t>تعریف ظرفیت تصمیم گیري</a:t>
            </a:r>
            <a:r>
              <a:rPr lang="fa-IR" sz="2800" dirty="0">
                <a:solidFill>
                  <a:schemeClr val="accent1">
                    <a:lumMod val="60000"/>
                    <a:lumOff val="40000"/>
                  </a:schemeClr>
                </a:solidFill>
                <a:cs typeface="B Mitra" panose="00000400000000000000" pitchFamily="2" charset="-78"/>
              </a:rPr>
              <a:t/>
            </a:r>
            <a:br>
              <a:rPr lang="fa-IR" sz="2800" dirty="0">
                <a:solidFill>
                  <a:schemeClr val="accent1">
                    <a:lumMod val="60000"/>
                    <a:lumOff val="40000"/>
                  </a:schemeClr>
                </a:solidFill>
                <a:cs typeface="B Mitra" panose="00000400000000000000" pitchFamily="2" charset="-78"/>
              </a:rPr>
            </a:br>
            <a:r>
              <a:rPr lang="fa-IR" sz="3600" dirty="0" smtClean="0">
                <a:solidFill>
                  <a:schemeClr val="accent1">
                    <a:lumMod val="60000"/>
                    <a:lumOff val="40000"/>
                  </a:schemeClr>
                </a:solidFill>
                <a:cs typeface="B Mitra" panose="00000400000000000000" pitchFamily="2" charset="-78"/>
              </a:rPr>
              <a:t>1</a:t>
            </a:r>
            <a:r>
              <a:rPr lang="fa-IR" sz="2800" dirty="0" smtClean="0">
                <a:solidFill>
                  <a:schemeClr val="accent1">
                    <a:lumMod val="60000"/>
                    <a:lumOff val="40000"/>
                  </a:schemeClr>
                </a:solidFill>
                <a:cs typeface="B Mitra" panose="00000400000000000000" pitchFamily="2" charset="-78"/>
              </a:rPr>
              <a:t>-</a:t>
            </a:r>
            <a:r>
              <a:rPr lang="fa-IR" sz="3600" dirty="0" smtClean="0">
                <a:solidFill>
                  <a:schemeClr val="accent1">
                    <a:lumMod val="60000"/>
                    <a:lumOff val="40000"/>
                  </a:schemeClr>
                </a:solidFill>
                <a:cs typeface="B Mitra" panose="00000400000000000000" pitchFamily="2" charset="-78"/>
              </a:rPr>
              <a:t>توانایی </a:t>
            </a:r>
            <a:r>
              <a:rPr lang="fa-IR" sz="3600" dirty="0">
                <a:solidFill>
                  <a:schemeClr val="accent1">
                    <a:lumMod val="60000"/>
                    <a:lumOff val="40000"/>
                  </a:schemeClr>
                </a:solidFill>
                <a:cs typeface="B Mitra" panose="00000400000000000000" pitchFamily="2" charset="-78"/>
              </a:rPr>
              <a:t>بیمار جهت دادن رضایت آگاهانه براي یک</a:t>
            </a:r>
            <a:r>
              <a:rPr lang="en-US" sz="3600" dirty="0">
                <a:solidFill>
                  <a:schemeClr val="accent1">
                    <a:lumMod val="60000"/>
                    <a:lumOff val="40000"/>
                  </a:schemeClr>
                </a:solidFill>
                <a:cs typeface="B Mitra" panose="00000400000000000000" pitchFamily="2" charset="-78"/>
              </a:rPr>
              <a:t> </a:t>
            </a:r>
            <a:r>
              <a:rPr lang="fa-IR" sz="3600" dirty="0">
                <a:solidFill>
                  <a:schemeClr val="accent1">
                    <a:lumMod val="60000"/>
                    <a:lumOff val="40000"/>
                  </a:schemeClr>
                </a:solidFill>
                <a:cs typeface="B Mitra" panose="00000400000000000000" pitchFamily="2" charset="-78"/>
              </a:rPr>
              <a:t>اقدام درمانی</a:t>
            </a:r>
            <a:br>
              <a:rPr lang="fa-IR" sz="3600" dirty="0">
                <a:solidFill>
                  <a:schemeClr val="accent1">
                    <a:lumMod val="60000"/>
                    <a:lumOff val="40000"/>
                  </a:schemeClr>
                </a:solidFill>
                <a:cs typeface="B Mitra" panose="00000400000000000000" pitchFamily="2" charset="-78"/>
              </a:rPr>
            </a:br>
            <a:r>
              <a:rPr lang="fa-IR" sz="3600" dirty="0" smtClean="0">
                <a:solidFill>
                  <a:schemeClr val="accent1">
                    <a:lumMod val="60000"/>
                    <a:lumOff val="40000"/>
                  </a:schemeClr>
                </a:solidFill>
                <a:cs typeface="B Mitra" panose="00000400000000000000" pitchFamily="2" charset="-78"/>
              </a:rPr>
              <a:t>2-توانایی </a:t>
            </a:r>
            <a:r>
              <a:rPr lang="fa-IR" sz="3600" dirty="0">
                <a:solidFill>
                  <a:schemeClr val="accent1">
                    <a:lumMod val="60000"/>
                    <a:lumOff val="40000"/>
                  </a:schemeClr>
                </a:solidFill>
                <a:cs typeface="B Mitra" panose="00000400000000000000" pitchFamily="2" charset="-78"/>
              </a:rPr>
              <a:t>بیمار براي درك اطلاعات مربوط به بیماري وتصمیم گیري درمانی و درك سود و زیان اقدام</a:t>
            </a:r>
            <a:r>
              <a:rPr lang="en-US" sz="3600" dirty="0">
                <a:solidFill>
                  <a:schemeClr val="accent1">
                    <a:lumMod val="60000"/>
                    <a:lumOff val="40000"/>
                  </a:schemeClr>
                </a:solidFill>
                <a:cs typeface="B Mitra" panose="00000400000000000000" pitchFamily="2" charset="-78"/>
              </a:rPr>
              <a:t> </a:t>
            </a:r>
            <a:r>
              <a:rPr lang="fa-IR" sz="3600" dirty="0">
                <a:solidFill>
                  <a:schemeClr val="accent1">
                    <a:lumMod val="60000"/>
                    <a:lumOff val="40000"/>
                  </a:schemeClr>
                </a:solidFill>
                <a:cs typeface="B Mitra" panose="00000400000000000000" pitchFamily="2" charset="-78"/>
              </a:rPr>
              <a:t>درمانی</a:t>
            </a:r>
            <a:endParaRPr kumimoji="0" lang="fa-IR" sz="3600" dirty="0">
              <a:solidFill>
                <a:schemeClr val="accent1">
                  <a:lumMod val="60000"/>
                  <a:lumOff val="40000"/>
                </a:schemeClr>
              </a:solidFill>
              <a:latin typeface="Garamond" pitchFamily="18" charset="0"/>
              <a:cs typeface="B Mitra"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1"/>
            <a:ext cx="3636467" cy="230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268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ibbons">
  <a:themeElements>
    <a:clrScheme name="Ribbons.pot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pot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pot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pot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pot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pot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pot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7052</TotalTime>
  <Words>1270</Words>
  <Application>Microsoft Office PowerPoint</Application>
  <PresentationFormat>On-screen Show (4:3)</PresentationFormat>
  <Paragraphs>92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Ribbons</vt:lpstr>
      <vt:lpstr>PowerPoint Presentation</vt:lpstr>
      <vt:lpstr>      مروری بر  رضایت آگاهانه  دکتر رویا رشیدپورایی  کارشناس رسمی دادگستری در امور پزشکی عضوشورای حل اختلاف ویژه پزشکی   دپارتمان اخلاق پزشکی دانشگاه علوم پزشکی تهران  </vt:lpstr>
      <vt:lpstr>PowerPoint Presentation</vt:lpstr>
      <vt:lpstr>منشور حقوق  بيمار در ايران آقای دکتر علیرضا پارساپور متخصص اخلاق پزشکی دانشگاه علوم پزشکی تهران</vt:lpstr>
      <vt:lpstr>آقای دکتر علیرضا پارساپور متخصص اخلاق پزشکی دانشگاه علوم پزشکی تهران  محور سوم: حق انتخاب و تصميم‌گيري آزادانه بيمار در دريافت خدمات سلامت بايد محترم شمرده شود. </vt:lpstr>
      <vt:lpstr>انواع رضایت</vt:lpstr>
      <vt:lpstr>شرایط رضایت</vt:lpstr>
      <vt:lpstr>اركان رضايت آگاهانه</vt:lpstr>
      <vt:lpstr>PowerPoint Presentation</vt:lpstr>
      <vt:lpstr>تفاوت ظرفیت و صلاحیت</vt:lpstr>
      <vt:lpstr>سن و صلاحيت در حقوق ايران</vt:lpstr>
      <vt:lpstr>ماده ۱۲۱۰ قانون مدني</vt:lpstr>
      <vt:lpstr>ماده واحده مربوط به رشد متعاملين مصوب 1313</vt:lpstr>
      <vt:lpstr>آگاهی ازنحوه رضایت</vt:lpstr>
      <vt:lpstr>استثناءات کسب رضايت آگاهانه</vt:lpstr>
      <vt:lpstr>براساس دستورالعمل تریاژ اورژانس میتوان نتیجه گرفت:</vt:lpstr>
      <vt:lpstr>PowerPoint Presentation</vt:lpstr>
      <vt:lpstr>موانعی برای اخذ رضایت آگاهانه </vt:lpstr>
      <vt:lpstr>موانع اجرایی </vt:lpstr>
      <vt:lpstr>موانع محتوایی </vt:lpstr>
      <vt:lpstr>موانع محتوایی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Consents The Form and Process</dc:title>
  <dc:creator>User</dc:creator>
  <cp:lastModifiedBy>Dr. Omidinia</cp:lastModifiedBy>
  <cp:revision>236</cp:revision>
  <cp:lastPrinted>2002-10-09T05:36:16Z</cp:lastPrinted>
  <dcterms:created xsi:type="dcterms:W3CDTF">2002-10-09T03:11:43Z</dcterms:created>
  <dcterms:modified xsi:type="dcterms:W3CDTF">2021-02-16T06:17:50Z</dcterms:modified>
</cp:coreProperties>
</file>