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5" r:id="rId31"/>
    <p:sldId id="287" r:id="rId32"/>
    <p:sldId id="288" r:id="rId33"/>
    <p:sldId id="289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290" r:id="rId44"/>
    <p:sldId id="300" r:id="rId45"/>
    <p:sldId id="302" r:id="rId46"/>
    <p:sldId id="303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45" y="5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presProps" Target="presProps.xml" /><Relationship Id="rId8" Type="http://schemas.openxmlformats.org/officeDocument/2006/relationships/slide" Target="slides/slide7.xml" /><Relationship Id="rId51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4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5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2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3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9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2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7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9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60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4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ED7C9-2063-4281-A7C1-FB8A26F33E01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B4E2C-CE1A-4A5C-9EEA-C6BFB8C0FC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Acute and Chronic </a:t>
            </a:r>
            <a:r>
              <a:rPr lang="en-US" dirty="0" err="1"/>
              <a:t>Rhinosinusitis</a:t>
            </a:r>
            <a:r>
              <a:rPr lang="en-US" dirty="0"/>
              <a:t> in children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Nazanin</a:t>
            </a:r>
            <a:r>
              <a:rPr lang="en-US" dirty="0"/>
              <a:t> </a:t>
            </a:r>
            <a:r>
              <a:rPr lang="en-US" dirty="0" err="1"/>
              <a:t>Farahbakhsh</a:t>
            </a:r>
            <a:r>
              <a:rPr lang="en-US" dirty="0"/>
              <a:t> pediatric pulmonologist</a:t>
            </a:r>
          </a:p>
          <a:p>
            <a:r>
              <a:rPr lang="en-US" dirty="0"/>
              <a:t>Assistant professor at SBMU</a:t>
            </a:r>
          </a:p>
        </p:txBody>
      </p:sp>
    </p:spTree>
    <p:extLst>
      <p:ext uri="{BB962C8B-B14F-4D97-AF65-F5344CB8AC3E}">
        <p14:creationId xmlns:p14="http://schemas.microsoft.com/office/powerpoint/2010/main" val="3778504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RADIOLOGIC FEATURES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Imaging studies are not usually necessary in the evaluation of children with uncomplicated ABRS </a:t>
            </a:r>
          </a:p>
          <a:p>
            <a:r>
              <a:rPr lang="en-US" dirty="0"/>
              <a:t>When imaging studies are obtained, abnormal findings should be interpreted in the context of clinical findings</a:t>
            </a:r>
          </a:p>
          <a:p>
            <a:r>
              <a:rPr lang="en-US" dirty="0"/>
              <a:t>Plain radiographic or computed tomography (CT) findings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Complete </a:t>
            </a:r>
            <a:r>
              <a:rPr lang="en-US" dirty="0" err="1"/>
              <a:t>opacification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Mucosal thickening of at least 4 mm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Air-fluid level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2050" name="Picture 2" descr="C:\Users\mofid\Desktop\Screenshot_20211207-104940_iM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1319" y="541565"/>
            <a:ext cx="4962505" cy="3697925"/>
          </a:xfrm>
          <a:prstGeom prst="rect">
            <a:avLst/>
          </a:prstGeom>
          <a:noFill/>
        </p:spPr>
      </p:pic>
      <p:pic>
        <p:nvPicPr>
          <p:cNvPr id="2051" name="Picture 3" descr="C:\Users\mofid\Downloads\v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192135" y="2652748"/>
            <a:ext cx="4963545" cy="3707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RADIOLOGIC FEATURES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abnormal imaging studies cannot distinguish between bacterial, viral, or other causes of sinus inflammation</a:t>
            </a:r>
          </a:p>
          <a:p>
            <a:r>
              <a:rPr lang="en-US" dirty="0"/>
              <a:t>Normal imaging studies (CT or plain film) of the </a:t>
            </a:r>
            <a:r>
              <a:rPr lang="en-US" dirty="0" err="1"/>
              <a:t>paranasal</a:t>
            </a:r>
            <a:r>
              <a:rPr lang="en-US" dirty="0"/>
              <a:t> sinuses in children with respiratory symptoms excludes </a:t>
            </a:r>
            <a:r>
              <a:rPr lang="en-US" dirty="0" err="1"/>
              <a:t>rhinosinusitis</a:t>
            </a:r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DIAGNOSIS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Uncomplicated ABRS</a:t>
            </a:r>
            <a:endParaRPr lang="en-US" dirty="0"/>
          </a:p>
          <a:p>
            <a:r>
              <a:rPr lang="en-US" dirty="0"/>
              <a:t> The diagnosis of uncomplicated (ABRS) in children is usually </a:t>
            </a:r>
            <a:r>
              <a:rPr lang="en-US" b="1" dirty="0">
                <a:solidFill>
                  <a:srgbClr val="FF0000"/>
                </a:solidFill>
              </a:rPr>
              <a:t>made clinically</a:t>
            </a:r>
            <a:r>
              <a:rPr lang="en-US" dirty="0"/>
              <a:t>.</a:t>
            </a:r>
          </a:p>
          <a:p>
            <a:r>
              <a:rPr lang="en-US" dirty="0"/>
              <a:t> Imaging studies are not recommended for the diagnosis of uncomplicated ABRS .</a:t>
            </a:r>
          </a:p>
          <a:p>
            <a:r>
              <a:rPr lang="en-US" b="1" dirty="0"/>
              <a:t>both of the following criteria be met for diagnosis: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Symptoms and signs compatible with sinus inflammation (daytime cough, nasal symptoms, or both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Clinical course suggestive of bacterial rather than viral infection, including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Symptoms present without improvement for &gt;10 and &lt;30 DAYS  </a:t>
            </a:r>
            <a:r>
              <a:rPr lang="en-US" b="1" dirty="0"/>
              <a:t>OR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Severe symptoms (ill appearance, temperature ≥39°C (102.2°F), and purulent nasal discharge for ≥3 consecutive days), </a:t>
            </a:r>
            <a:r>
              <a:rPr lang="en-US" b="1" dirty="0"/>
              <a:t>or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Worsening symptoms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DIFFERENTIAL DIAGNOSIS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possible diagnoses in children with persistent nasal symptoms and/or cough include: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Structural abnormalities</a:t>
            </a:r>
          </a:p>
          <a:p>
            <a:pPr>
              <a:buFont typeface="Wingdings" pitchFamily="2" charset="2"/>
              <a:buChar char="v"/>
            </a:pPr>
            <a:r>
              <a:rPr lang="en-US" dirty="0" err="1"/>
              <a:t>Pertussis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Allergic rhinitis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MICROBIOLOGY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err="1"/>
              <a:t>Haemophilus</a:t>
            </a:r>
            <a:r>
              <a:rPr lang="en-US" b="1" dirty="0"/>
              <a:t> </a:t>
            </a:r>
            <a:r>
              <a:rPr lang="en-US" b="1" dirty="0" err="1"/>
              <a:t>influenzae</a:t>
            </a:r>
            <a:r>
              <a:rPr lang="en-US" b="1" dirty="0"/>
              <a:t> (</a:t>
            </a:r>
            <a:r>
              <a:rPr lang="en-US" b="1" dirty="0" err="1"/>
              <a:t>nontypeable</a:t>
            </a:r>
            <a:r>
              <a:rPr lang="en-US" b="1" dirty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b="1" dirty="0"/>
              <a:t>Streptococcus </a:t>
            </a:r>
            <a:r>
              <a:rPr lang="en-US" b="1" dirty="0" err="1"/>
              <a:t>pneumoniae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b="1" dirty="0" err="1"/>
              <a:t>Moraxella</a:t>
            </a:r>
            <a:r>
              <a:rPr lang="en-US" b="1" dirty="0"/>
              <a:t> </a:t>
            </a:r>
            <a:r>
              <a:rPr lang="en-US" b="1" dirty="0" err="1"/>
              <a:t>catarrhalis</a:t>
            </a:r>
            <a:endParaRPr lang="en-US" b="1" dirty="0"/>
          </a:p>
          <a:p>
            <a:r>
              <a:rPr lang="en-US" dirty="0"/>
              <a:t>Culture of material aspirated from the sinus yielding ≥10 4 colony-forming units/</a:t>
            </a:r>
            <a:r>
              <a:rPr lang="en-US" dirty="0" err="1"/>
              <a:t>mL</a:t>
            </a:r>
            <a:r>
              <a:rPr lang="en-US" dirty="0"/>
              <a:t> of bacteria is the standard for determining the etiology of ABRS. </a:t>
            </a:r>
          </a:p>
          <a:p>
            <a:r>
              <a:rPr lang="en-US" dirty="0"/>
              <a:t>However, sinus aspiration is an invasive procedure that is not routinely performed in children with uncomplicated ABRS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Risks for antimicrobial resistance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Living in an area with high endemic rates (</a:t>
            </a:r>
            <a:r>
              <a:rPr lang="en-US" dirty="0" err="1"/>
              <a:t>ie</a:t>
            </a:r>
            <a:r>
              <a:rPr lang="en-US" dirty="0"/>
              <a:t>, ≥10 percent) of invasive penicillin </a:t>
            </a:r>
            <a:r>
              <a:rPr lang="en-US" dirty="0" err="1"/>
              <a:t>nonsusceptible</a:t>
            </a:r>
            <a:r>
              <a:rPr lang="en-US" dirty="0"/>
              <a:t> S. </a:t>
            </a:r>
            <a:r>
              <a:rPr lang="en-US" dirty="0" err="1"/>
              <a:t>pneumoniae</a:t>
            </a:r>
            <a:endParaRPr lang="en-US" dirty="0"/>
          </a:p>
          <a:p>
            <a:r>
              <a:rPr lang="en-US" dirty="0"/>
              <a:t> Age &lt; 2 y/o</a:t>
            </a:r>
          </a:p>
          <a:p>
            <a:r>
              <a:rPr lang="en-US" dirty="0"/>
              <a:t>Daycare attendance </a:t>
            </a:r>
          </a:p>
          <a:p>
            <a:r>
              <a:rPr lang="en-US" dirty="0"/>
              <a:t>Antibiotic therapy within the past month</a:t>
            </a:r>
          </a:p>
          <a:p>
            <a:r>
              <a:rPr lang="en-US" dirty="0"/>
              <a:t>Hospitalization within the past five days </a:t>
            </a:r>
          </a:p>
          <a:p>
            <a:r>
              <a:rPr lang="en-US" dirty="0"/>
              <a:t>Unimmunized or </a:t>
            </a:r>
            <a:r>
              <a:rPr lang="en-US" dirty="0" err="1"/>
              <a:t>underimmunized</a:t>
            </a:r>
            <a:r>
              <a:rPr lang="en-US" dirty="0"/>
              <a:t> with pneumococcal conjugate vaccine</a:t>
            </a: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EMPIRIC ANTIBIOTIC THERAPY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70C0"/>
                </a:solidFill>
              </a:rPr>
              <a:t>When to initiate ?</a:t>
            </a:r>
          </a:p>
          <a:p>
            <a:r>
              <a:rPr lang="en-US" dirty="0"/>
              <a:t>Immediate treatment may shorten the duration of symptoms, but some children may improve without antibiotics.</a:t>
            </a:r>
          </a:p>
          <a:p>
            <a:r>
              <a:rPr lang="en-US" dirty="0"/>
              <a:t> Additional factors that are considered in this decision include </a:t>
            </a:r>
            <a:r>
              <a:rPr lang="en-US" b="1" dirty="0"/>
              <a:t>severity</a:t>
            </a:r>
            <a:r>
              <a:rPr lang="en-US" dirty="0"/>
              <a:t> of symptoms, </a:t>
            </a:r>
            <a:r>
              <a:rPr lang="en-US" b="1" dirty="0"/>
              <a:t>quality of life</a:t>
            </a:r>
            <a:r>
              <a:rPr lang="en-US" dirty="0"/>
              <a:t>, </a:t>
            </a:r>
            <a:r>
              <a:rPr lang="en-US" b="1" dirty="0"/>
              <a:t>past history </a:t>
            </a:r>
            <a:r>
              <a:rPr lang="en-US" dirty="0"/>
              <a:t>of ABRS, cost and ease of administration of antibiotics, and concerns about </a:t>
            </a:r>
            <a:r>
              <a:rPr lang="en-US" b="1" dirty="0"/>
              <a:t>adverse effects </a:t>
            </a:r>
            <a:r>
              <a:rPr lang="en-US" dirty="0"/>
              <a:t>of antibiotics or development of </a:t>
            </a:r>
            <a:r>
              <a:rPr lang="en-US" b="1" dirty="0"/>
              <a:t>complication</a:t>
            </a:r>
            <a:r>
              <a:rPr lang="en-US" dirty="0"/>
              <a:t>s. </a:t>
            </a:r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SUGGESTION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Start </a:t>
            </a:r>
            <a:r>
              <a:rPr lang="en-US" b="1" dirty="0" err="1">
                <a:solidFill>
                  <a:srgbClr val="C00000"/>
                </a:solidFill>
              </a:rPr>
              <a:t>emperical</a:t>
            </a:r>
            <a:r>
              <a:rPr lang="en-US" b="1" dirty="0">
                <a:solidFill>
                  <a:srgbClr val="C00000"/>
                </a:solidFill>
              </a:rPr>
              <a:t> antibacterial treatment for children with a clinical presentation that is compatible with (ABRS)</a:t>
            </a:r>
          </a:p>
          <a:p>
            <a:pPr algn="ctr">
              <a:buNone/>
            </a:pP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Outpatient therapy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amoxicillin-</a:t>
            </a:r>
            <a:r>
              <a:rPr lang="en-US" b="1" dirty="0" err="1">
                <a:solidFill>
                  <a:srgbClr val="00B050"/>
                </a:solidFill>
              </a:rPr>
              <a:t>clavulanate</a:t>
            </a:r>
            <a:r>
              <a:rPr lang="en-US" dirty="0"/>
              <a:t>  is suggested as the first-line agent for the treatment of ABRS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No risk factors for antibiotic resistance</a:t>
            </a:r>
          </a:p>
          <a:p>
            <a:pPr>
              <a:buNone/>
            </a:pPr>
            <a:r>
              <a:rPr lang="en-US" dirty="0"/>
              <a:t>Amoxicillin-</a:t>
            </a:r>
            <a:r>
              <a:rPr lang="en-US" dirty="0" err="1"/>
              <a:t>clavulanate</a:t>
            </a:r>
            <a:r>
              <a:rPr lang="en-US" dirty="0"/>
              <a:t> 45 mg/kg per day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Risk factors for antibiotic resistance</a:t>
            </a:r>
          </a:p>
          <a:p>
            <a:pPr>
              <a:buNone/>
            </a:pPr>
            <a:r>
              <a:rPr lang="en-US" dirty="0"/>
              <a:t>Amoxicillin-</a:t>
            </a:r>
            <a:r>
              <a:rPr lang="en-US" dirty="0" err="1"/>
              <a:t>clavulanate</a:t>
            </a:r>
            <a:r>
              <a:rPr lang="en-US" dirty="0"/>
              <a:t> 90 mg/kg per day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maxillary sinuses are present at birth and expand rapidly by four years of age</a:t>
            </a:r>
          </a:p>
          <a:p>
            <a:r>
              <a:rPr lang="en-US" dirty="0"/>
              <a:t>The ethmoid sinuses are present at birth</a:t>
            </a:r>
          </a:p>
          <a:p>
            <a:r>
              <a:rPr lang="en-US" dirty="0"/>
              <a:t>The sphenoid sinuses, which begin to develop during the first two years of life, are typically pneumatized by five years of age and attain their permanent size by 12</a:t>
            </a:r>
          </a:p>
          <a:p>
            <a:r>
              <a:rPr lang="en-US" dirty="0"/>
              <a:t>The frontal sinuses develop by age 6-8 Y/O</a:t>
            </a:r>
          </a:p>
        </p:txBody>
      </p:sp>
    </p:spTree>
    <p:extLst>
      <p:ext uri="{BB962C8B-B14F-4D97-AF65-F5344CB8AC3E}">
        <p14:creationId xmlns:p14="http://schemas.microsoft.com/office/powerpoint/2010/main" val="2741122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Penicillin allergy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single-agent regimens, which have a slightly narrower spectrum of activity than amoxicillin-</a:t>
            </a:r>
            <a:r>
              <a:rPr lang="en-US" dirty="0" err="1"/>
              <a:t>clavulanate</a:t>
            </a:r>
            <a:r>
              <a:rPr lang="en-US" dirty="0"/>
              <a:t>, include </a:t>
            </a:r>
          </a:p>
          <a:p>
            <a:r>
              <a:rPr lang="en-US" dirty="0"/>
              <a:t>a </a:t>
            </a:r>
            <a:r>
              <a:rPr lang="en-US" b="1" dirty="0"/>
              <a:t>third-generation cephalosporin </a:t>
            </a:r>
            <a:r>
              <a:rPr lang="en-US" dirty="0"/>
              <a:t>such as </a:t>
            </a:r>
            <a:r>
              <a:rPr lang="en-US" dirty="0" err="1"/>
              <a:t>cefpodoxime</a:t>
            </a:r>
            <a:r>
              <a:rPr lang="en-US" dirty="0"/>
              <a:t> or </a:t>
            </a:r>
            <a:r>
              <a:rPr lang="en-US" dirty="0" err="1"/>
              <a:t>cefdinir</a:t>
            </a:r>
            <a:endParaRPr lang="en-US" dirty="0"/>
          </a:p>
          <a:p>
            <a:r>
              <a:rPr lang="en-US" b="1" dirty="0" err="1"/>
              <a:t>Levofloxacin</a:t>
            </a:r>
            <a:endParaRPr lang="fa-IR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Vomiting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dose of </a:t>
            </a:r>
            <a:r>
              <a:rPr lang="en-US" dirty="0" err="1"/>
              <a:t>ceftriaxone</a:t>
            </a:r>
            <a:r>
              <a:rPr lang="en-US" dirty="0"/>
              <a:t> 50 mg/kg per day ( iv/</a:t>
            </a:r>
            <a:r>
              <a:rPr lang="en-US" dirty="0" err="1"/>
              <a:t>im</a:t>
            </a:r>
            <a:r>
              <a:rPr lang="en-US" dirty="0"/>
              <a:t>)(maximum dose 1 g/day) </a:t>
            </a:r>
          </a:p>
          <a:p>
            <a:r>
              <a:rPr lang="en-US" dirty="0"/>
              <a:t>Therapy with an oral antibiotic should be initiated 24 hours later, provided the vomiting has resolved</a:t>
            </a:r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Inpatient therapy 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Indications for hospitalization and </a:t>
            </a:r>
            <a:r>
              <a:rPr lang="en-US" dirty="0" err="1"/>
              <a:t>parenteral</a:t>
            </a:r>
            <a:r>
              <a:rPr lang="en-US" dirty="0"/>
              <a:t> antibiotics include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toxic-appearance (</a:t>
            </a:r>
            <a:r>
              <a:rPr lang="en-US" dirty="0" err="1"/>
              <a:t>eg</a:t>
            </a:r>
            <a:r>
              <a:rPr lang="en-US" dirty="0"/>
              <a:t>, lethargic, poorly </a:t>
            </a:r>
            <a:r>
              <a:rPr lang="en-US" dirty="0" err="1"/>
              <a:t>perfused</a:t>
            </a:r>
            <a:r>
              <a:rPr lang="en-US" dirty="0"/>
              <a:t>, </a:t>
            </a:r>
            <a:r>
              <a:rPr lang="en-US" dirty="0" err="1"/>
              <a:t>cardiorespiratory</a:t>
            </a:r>
            <a:r>
              <a:rPr lang="en-US" dirty="0"/>
              <a:t> compromise),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complications or suspected complications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treatment failure with outpatient therapy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Choice of treatment </a:t>
            </a:r>
          </a:p>
          <a:p>
            <a:r>
              <a:rPr lang="en-US" dirty="0" err="1"/>
              <a:t>Ampicillin-sulbactam</a:t>
            </a:r>
            <a:r>
              <a:rPr lang="en-US" dirty="0"/>
              <a:t> </a:t>
            </a:r>
          </a:p>
          <a:p>
            <a:r>
              <a:rPr lang="en-US" dirty="0" err="1"/>
              <a:t>Ceftriaxone</a:t>
            </a:r>
            <a:r>
              <a:rPr lang="en-US" dirty="0"/>
              <a:t> </a:t>
            </a:r>
          </a:p>
          <a:p>
            <a:r>
              <a:rPr lang="en-US" dirty="0" err="1"/>
              <a:t>Levofloxacin</a:t>
            </a:r>
            <a:r>
              <a:rPr lang="en-US" dirty="0"/>
              <a:t> </a:t>
            </a:r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RESPONSE TO THERAPY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patients with acute bacterial </a:t>
            </a:r>
            <a:r>
              <a:rPr lang="en-US" dirty="0" err="1"/>
              <a:t>rhinosinusitis</a:t>
            </a:r>
            <a:r>
              <a:rPr lang="en-US" dirty="0"/>
              <a:t> who are treated with an appropriate antimicrobial agent respond within 48 to 72 hours with improvement of symptoms and general well-being</a:t>
            </a:r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 failure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b="1" dirty="0">
                <a:solidFill>
                  <a:srgbClr val="00B050"/>
                </a:solidFill>
              </a:rPr>
              <a:t>causes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Resistant pathogen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Complication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Noninfectious etiology (</a:t>
            </a:r>
            <a:r>
              <a:rPr lang="en-US" dirty="0" err="1"/>
              <a:t>eg</a:t>
            </a:r>
            <a:r>
              <a:rPr lang="en-US" dirty="0"/>
              <a:t>, foreign body, structural abnormality)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Initial presentation of immune deficiency</a:t>
            </a:r>
            <a:endParaRPr lang="fa-I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 OF TREATMENT FAILURE</a:t>
            </a:r>
            <a:br>
              <a:rPr lang="en-US" dirty="0"/>
            </a:br>
            <a:r>
              <a:rPr lang="en-US" b="1" dirty="0">
                <a:solidFill>
                  <a:srgbClr val="0070C0"/>
                </a:solidFill>
              </a:rPr>
              <a:t>in out patient 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suggest broadening antimicrobial coverage or switching to a different class of antibiotic. </a:t>
            </a:r>
          </a:p>
          <a:p>
            <a:r>
              <a:rPr lang="en-US" dirty="0"/>
              <a:t>Potential regimens depend on which antibiotic was used initially and might include: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Amoxicillin-</a:t>
            </a:r>
            <a:r>
              <a:rPr lang="en-US" dirty="0" err="1"/>
              <a:t>clavulanate</a:t>
            </a:r>
            <a:r>
              <a:rPr lang="en-US" dirty="0"/>
              <a:t> 90 mg/kg per day</a:t>
            </a:r>
          </a:p>
          <a:p>
            <a:pPr>
              <a:buFont typeface="Wingdings" pitchFamily="2" charset="2"/>
              <a:buChar char="q"/>
            </a:pPr>
            <a:r>
              <a:rPr lang="en-US" dirty="0" err="1"/>
              <a:t>Ceftriaxone</a:t>
            </a:r>
            <a:r>
              <a:rPr lang="en-US" dirty="0"/>
              <a:t> 50 mg/kg per day intramuscularly for one to three days, followed by amoxicillin-</a:t>
            </a:r>
            <a:r>
              <a:rPr lang="en-US" dirty="0" err="1"/>
              <a:t>clavulanate</a:t>
            </a:r>
            <a:r>
              <a:rPr lang="en-US" dirty="0"/>
              <a:t> 90 mg/kg per day</a:t>
            </a:r>
          </a:p>
          <a:p>
            <a:pPr>
              <a:buFont typeface="Wingdings" pitchFamily="2" charset="2"/>
              <a:buChar char="q"/>
            </a:pPr>
            <a:r>
              <a:rPr lang="en-US" dirty="0" err="1"/>
              <a:t>Cefpodoxime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err="1"/>
              <a:t>Cefdinir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err="1"/>
              <a:t>Levofluxin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Imaging and/or sinus aspiration may be indicated to confirm the diagnosis</a:t>
            </a:r>
          </a:p>
          <a:p>
            <a:pPr>
              <a:buFont typeface="Wingdings" pitchFamily="2" charset="2"/>
              <a:buChar char="q"/>
            </a:pPr>
            <a:endParaRPr lang="fa-I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In hospitalized patients 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Contrast-enhanced CT / MRI to exclude orbital and intracranial complications</a:t>
            </a:r>
          </a:p>
          <a:p>
            <a:r>
              <a:rPr lang="en-US" dirty="0"/>
              <a:t>Quantitative sinus aspirate cultures if they were not obtained at the time of admission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if sinus aspirate cultures are unavailable or contraindicated or </a:t>
            </a:r>
            <a:r>
              <a:rPr lang="en-US" dirty="0" err="1"/>
              <a:t>or</a:t>
            </a:r>
            <a:r>
              <a:rPr lang="en-US" dirty="0"/>
              <a:t> if no pathogens are isolated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addition of </a:t>
            </a:r>
            <a:r>
              <a:rPr lang="en-US" dirty="0" err="1"/>
              <a:t>vancomycin</a:t>
            </a:r>
            <a:r>
              <a:rPr lang="en-US" dirty="0"/>
              <a:t> with or without </a:t>
            </a:r>
            <a:r>
              <a:rPr lang="en-US" dirty="0" err="1"/>
              <a:t>metronidazole</a:t>
            </a:r>
            <a:endParaRPr lang="fa-I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SYMPTOMATIC TREATMENT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Topical saline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Decongestants and antihistamines(underlying allergic component)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Intranasal corticosteroids(underlying allergic component)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Chronic </a:t>
            </a:r>
            <a:r>
              <a:rPr lang="en-US" b="1" dirty="0" err="1"/>
              <a:t>rhinosinusitis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Chronic Sinusitis: longer than 12 weeks     </a:t>
            </a:r>
          </a:p>
          <a:p>
            <a:r>
              <a:rPr lang="en-US" dirty="0"/>
              <a:t> Some guidelines also requiring :</a:t>
            </a:r>
          </a:p>
          <a:p>
            <a:pPr lvl="1"/>
            <a:r>
              <a:rPr lang="en-US" dirty="0"/>
              <a:t>Failure to respond to treatment</a:t>
            </a:r>
          </a:p>
          <a:p>
            <a:pPr lvl="1"/>
            <a:r>
              <a:rPr lang="en-US" dirty="0"/>
              <a:t>One positive imaging study</a:t>
            </a:r>
            <a:endParaRPr lang="es-MX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Marcador de contenido"/>
          <p:cNvSpPr>
            <a:spLocks noGrp="1"/>
          </p:cNvSpPr>
          <p:nvPr>
            <p:ph idx="1"/>
          </p:nvPr>
        </p:nvSpPr>
        <p:spPr>
          <a:xfrm>
            <a:off x="1377951" y="1600201"/>
            <a:ext cx="9230783" cy="4525963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r>
              <a:rPr lang="es-MX" u="sng" dirty="0"/>
              <a:t>In general </a:t>
            </a:r>
            <a:r>
              <a:rPr lang="es-MX" dirty="0"/>
              <a:t>:</a:t>
            </a:r>
          </a:p>
          <a:p>
            <a:pPr marL="0" indent="0" algn="ctr" eaLnBrk="1" hangingPunct="1">
              <a:buFont typeface="Arial" pitchFamily="34" charset="0"/>
              <a:buNone/>
            </a:pPr>
            <a:endParaRPr lang="es-MX" dirty="0"/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dirty="0"/>
              <a:t>The main symptoms associated with </a:t>
            </a:r>
            <a:r>
              <a:rPr lang="en-US" dirty="0" err="1"/>
              <a:t>rhinosinusitis</a:t>
            </a:r>
            <a:r>
              <a:rPr lang="en-US" dirty="0"/>
              <a:t> in children are </a:t>
            </a:r>
            <a:r>
              <a:rPr lang="en-US" dirty="0" err="1"/>
              <a:t>rhinorrhea</a:t>
            </a:r>
            <a:r>
              <a:rPr lang="en-US" dirty="0"/>
              <a:t>, nasal obstruction, mouth breathing, </a:t>
            </a:r>
            <a:r>
              <a:rPr lang="en-US" dirty="0" err="1"/>
              <a:t>hyponasal</a:t>
            </a:r>
            <a:r>
              <a:rPr lang="en-US" dirty="0"/>
              <a:t> speech, and snoring</a:t>
            </a:r>
          </a:p>
          <a:p>
            <a:pPr marL="0" indent="0" algn="ctr" eaLnBrk="1" hangingPunct="1">
              <a:buFont typeface="Arial" pitchFamily="34" charset="0"/>
              <a:buNone/>
            </a:pPr>
            <a:endParaRPr lang="en-US" dirty="0"/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dirty="0"/>
              <a:t>but…</a:t>
            </a:r>
            <a:endParaRPr lang="es-MX" dirty="0"/>
          </a:p>
        </p:txBody>
      </p:sp>
      <p:sp>
        <p:nvSpPr>
          <p:cNvPr id="1024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/>
              <a:t>Chronic Rhinosinusitis in Children</a:t>
            </a:r>
            <a:endParaRPr lang="es-MX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3074" name="Picture 2" descr="C:\Users\mofid\Desktop\Paranasal_sinus_anatom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59319" y="415636"/>
            <a:ext cx="8065830" cy="603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b="1"/>
              <a:t>Diagnosing CRS in Children: Special issues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90085" y="1412876"/>
            <a:ext cx="10094383" cy="48863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3500" b="1" u="sng" dirty="0" err="1"/>
              <a:t>Infants</a:t>
            </a:r>
            <a:r>
              <a:rPr lang="es-MX" sz="3500" b="1" u="sng" dirty="0"/>
              <a:t> and Pre-</a:t>
            </a:r>
            <a:r>
              <a:rPr lang="es-MX" sz="3500" b="1" u="sng" dirty="0" err="1"/>
              <a:t>school</a:t>
            </a:r>
            <a:r>
              <a:rPr lang="es-MX" sz="3500" b="1" u="sng" dirty="0"/>
              <a:t> </a:t>
            </a:r>
            <a:r>
              <a:rPr lang="es-MX" sz="3500" b="1" u="sng" dirty="0" err="1"/>
              <a:t>children</a:t>
            </a:r>
            <a:endParaRPr lang="es-MX" sz="1100" u="sng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1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 err="1"/>
              <a:t>Signs</a:t>
            </a:r>
            <a:r>
              <a:rPr lang="es-MX" sz="3000" dirty="0"/>
              <a:t>/</a:t>
            </a:r>
            <a:r>
              <a:rPr lang="es-MX" sz="3000" dirty="0" err="1"/>
              <a:t>symptoms</a:t>
            </a:r>
            <a:r>
              <a:rPr lang="es-MX" sz="3000" dirty="0"/>
              <a:t> </a:t>
            </a:r>
            <a:r>
              <a:rPr lang="es-MX" sz="3000" dirty="0" err="1"/>
              <a:t>difficult</a:t>
            </a:r>
            <a:r>
              <a:rPr lang="es-MX" sz="3000" dirty="0"/>
              <a:t> </a:t>
            </a:r>
            <a:r>
              <a:rPr lang="es-MX" sz="3000" dirty="0" err="1"/>
              <a:t>to</a:t>
            </a:r>
            <a:r>
              <a:rPr lang="es-MX" sz="3000" dirty="0"/>
              <a:t> </a:t>
            </a:r>
            <a:r>
              <a:rPr lang="es-MX" sz="3000" dirty="0" err="1"/>
              <a:t>evaluate</a:t>
            </a:r>
            <a:r>
              <a:rPr lang="es-MX" sz="3000" dirty="0"/>
              <a:t>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s-MX" dirty="0" err="1"/>
              <a:t>Congestion</a:t>
            </a:r>
            <a:r>
              <a:rPr lang="es-MX" dirty="0"/>
              <a:t> (</a:t>
            </a:r>
            <a:r>
              <a:rPr lang="es-MX" dirty="0" err="1"/>
              <a:t>very</a:t>
            </a:r>
            <a:r>
              <a:rPr lang="es-MX" dirty="0"/>
              <a:t> </a:t>
            </a:r>
            <a:r>
              <a:rPr lang="es-MX" dirty="0" err="1"/>
              <a:t>subjective</a:t>
            </a:r>
            <a:r>
              <a:rPr lang="es-MX" dirty="0"/>
              <a:t>/</a:t>
            </a:r>
            <a:r>
              <a:rPr lang="es-MX" dirty="0" err="1"/>
              <a:t>indirect</a:t>
            </a:r>
            <a:r>
              <a:rPr lang="es-MX" dirty="0"/>
              <a:t>/</a:t>
            </a:r>
            <a:r>
              <a:rPr lang="es-MX" dirty="0" err="1"/>
              <a:t>parent’s</a:t>
            </a:r>
            <a:r>
              <a:rPr lang="es-MX" dirty="0"/>
              <a:t> </a:t>
            </a:r>
            <a:r>
              <a:rPr lang="es-MX" dirty="0" err="1"/>
              <a:t>biass</a:t>
            </a:r>
            <a:r>
              <a:rPr lang="es-MX" dirty="0"/>
              <a:t>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s-MX" dirty="0" err="1"/>
              <a:t>Only</a:t>
            </a:r>
            <a:r>
              <a:rPr lang="es-MX" dirty="0"/>
              <a:t> anterior </a:t>
            </a:r>
            <a:r>
              <a:rPr lang="es-MX" dirty="0" err="1"/>
              <a:t>rhinorrhea</a:t>
            </a:r>
            <a:r>
              <a:rPr lang="es-MX" dirty="0"/>
              <a:t> </a:t>
            </a:r>
            <a:r>
              <a:rPr lang="es-MX" dirty="0" err="1"/>
              <a:t>is</a:t>
            </a:r>
            <a:r>
              <a:rPr lang="es-MX" dirty="0"/>
              <a:t> </a:t>
            </a:r>
            <a:r>
              <a:rPr lang="es-MX" dirty="0" err="1"/>
              <a:t>reported</a:t>
            </a:r>
            <a:endParaRPr lang="es-MX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 err="1"/>
              <a:t>Symptoms</a:t>
            </a:r>
            <a:r>
              <a:rPr lang="es-MX" sz="3000" dirty="0"/>
              <a:t> </a:t>
            </a:r>
            <a:r>
              <a:rPr lang="es-MX" sz="3000" dirty="0" err="1"/>
              <a:t>impossible</a:t>
            </a:r>
            <a:r>
              <a:rPr lang="es-MX" sz="3000" dirty="0"/>
              <a:t> </a:t>
            </a:r>
            <a:r>
              <a:rPr lang="es-MX" sz="3000" dirty="0" err="1"/>
              <a:t>to</a:t>
            </a:r>
            <a:r>
              <a:rPr lang="es-MX" sz="3000" dirty="0"/>
              <a:t> </a:t>
            </a:r>
            <a:r>
              <a:rPr lang="es-MX" sz="3000" dirty="0" err="1"/>
              <a:t>evaluate</a:t>
            </a:r>
            <a:r>
              <a:rPr lang="es-MX" sz="3000" dirty="0"/>
              <a:t>: 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s-MX" dirty="0"/>
              <a:t>Posterior </a:t>
            </a:r>
            <a:r>
              <a:rPr lang="es-MX" dirty="0" err="1"/>
              <a:t>discharge</a:t>
            </a:r>
            <a:endParaRPr lang="es-MX" dirty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s-MX" dirty="0" err="1"/>
              <a:t>Sense</a:t>
            </a:r>
            <a:r>
              <a:rPr lang="es-MX" dirty="0"/>
              <a:t> of </a:t>
            </a:r>
            <a:r>
              <a:rPr lang="es-MX" dirty="0" err="1"/>
              <a:t>smell</a:t>
            </a:r>
            <a:endParaRPr lang="es-MX" dirty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s-MX" dirty="0" err="1"/>
              <a:t>Headache</a:t>
            </a:r>
            <a:r>
              <a:rPr lang="es-MX" dirty="0"/>
              <a:t> / </a:t>
            </a:r>
            <a:r>
              <a:rPr lang="es-MX" dirty="0" err="1"/>
              <a:t>toothache</a:t>
            </a:r>
            <a:r>
              <a:rPr lang="es-MX" dirty="0"/>
              <a:t> / facial </a:t>
            </a:r>
            <a:r>
              <a:rPr lang="es-MX" dirty="0" err="1"/>
              <a:t>pain</a:t>
            </a:r>
            <a:endParaRPr lang="es-MX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 err="1"/>
              <a:t>Symptoms</a:t>
            </a:r>
            <a:r>
              <a:rPr lang="es-MX" sz="3000" dirty="0"/>
              <a:t> </a:t>
            </a:r>
            <a:r>
              <a:rPr lang="es-MX" sz="3000" dirty="0" err="1"/>
              <a:t>very</a:t>
            </a:r>
            <a:r>
              <a:rPr lang="es-MX" sz="3000" dirty="0"/>
              <a:t> </a:t>
            </a:r>
            <a:r>
              <a:rPr lang="es-MX" sz="3000" dirty="0" err="1"/>
              <a:t>unspecific</a:t>
            </a:r>
            <a:r>
              <a:rPr lang="es-MX" sz="3000" dirty="0"/>
              <a:t> 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s-MX" dirty="0" err="1"/>
              <a:t>Cough</a:t>
            </a:r>
            <a:r>
              <a:rPr lang="es-MX" dirty="0"/>
              <a:t>, </a:t>
            </a:r>
            <a:r>
              <a:rPr lang="es-MX" dirty="0" err="1"/>
              <a:t>irritability</a:t>
            </a:r>
            <a:r>
              <a:rPr lang="es-MX" dirty="0"/>
              <a:t>, </a:t>
            </a:r>
            <a:r>
              <a:rPr lang="es-MX" dirty="0" err="1"/>
              <a:t>fever</a:t>
            </a:r>
            <a:r>
              <a:rPr lang="es-MX" dirty="0"/>
              <a:t>, fatigue/</a:t>
            </a:r>
            <a:r>
              <a:rPr lang="es-MX" dirty="0" err="1"/>
              <a:t>decreased</a:t>
            </a:r>
            <a:r>
              <a:rPr lang="es-MX" dirty="0"/>
              <a:t> </a:t>
            </a:r>
            <a:r>
              <a:rPr lang="es-MX" dirty="0" err="1"/>
              <a:t>activity</a:t>
            </a:r>
            <a:r>
              <a:rPr lang="es-MX" dirty="0"/>
              <a:t>, etc.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b="1"/>
              <a:t>Diagnosing CRS in Children: Special issues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78518" y="1484314"/>
            <a:ext cx="8942916" cy="4681537"/>
          </a:xfrm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3500" b="1" u="sng" dirty="0" err="1"/>
              <a:t>Infants</a:t>
            </a:r>
            <a:r>
              <a:rPr lang="es-MX" sz="3500" b="1" u="sng" dirty="0"/>
              <a:t> and Pre-</a:t>
            </a:r>
            <a:r>
              <a:rPr lang="es-MX" sz="3500" b="1" u="sng" dirty="0" err="1"/>
              <a:t>school</a:t>
            </a:r>
            <a:r>
              <a:rPr lang="es-MX" sz="3500" b="1" u="sng" dirty="0"/>
              <a:t> </a:t>
            </a:r>
            <a:r>
              <a:rPr lang="es-MX" sz="3500" b="1" u="sng" dirty="0" err="1"/>
              <a:t>children</a:t>
            </a:r>
            <a:endParaRPr lang="es-MX" sz="1100" u="sng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1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/>
              <a:t>Anterior </a:t>
            </a:r>
            <a:r>
              <a:rPr lang="es-MX" sz="3000" dirty="0" err="1"/>
              <a:t>Rhinoscopy</a:t>
            </a:r>
            <a:r>
              <a:rPr lang="es-MX" sz="3000" dirty="0"/>
              <a:t> : </a:t>
            </a:r>
            <a:r>
              <a:rPr lang="es-MX" sz="3000" dirty="0" err="1"/>
              <a:t>Limited</a:t>
            </a:r>
            <a:r>
              <a:rPr lang="es-MX" sz="3000" dirty="0"/>
              <a:t> data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sz="2600" dirty="0"/>
              <a:t>Anterior </a:t>
            </a:r>
            <a:r>
              <a:rPr lang="es-MX" sz="2600" dirty="0" err="1"/>
              <a:t>third</a:t>
            </a:r>
            <a:r>
              <a:rPr lang="es-MX" sz="2600" dirty="0"/>
              <a:t> of nasal </a:t>
            </a:r>
            <a:r>
              <a:rPr lang="es-MX" sz="2600" dirty="0" err="1"/>
              <a:t>cavity</a:t>
            </a:r>
            <a:endParaRPr lang="es-MX" sz="26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sz="2600" dirty="0" err="1"/>
              <a:t>Osteomeatal</a:t>
            </a:r>
            <a:r>
              <a:rPr lang="es-MX" sz="2600" dirty="0"/>
              <a:t> </a:t>
            </a:r>
            <a:r>
              <a:rPr lang="es-MX" sz="2600" dirty="0" err="1"/>
              <a:t>zone</a:t>
            </a:r>
            <a:r>
              <a:rPr lang="es-MX" sz="2600" dirty="0"/>
              <a:t> </a:t>
            </a:r>
            <a:r>
              <a:rPr lang="es-MX" sz="2600" dirty="0" err="1"/>
              <a:t>difficult</a:t>
            </a:r>
            <a:r>
              <a:rPr lang="es-MX" sz="2600" dirty="0"/>
              <a:t> </a:t>
            </a:r>
            <a:r>
              <a:rPr lang="es-MX" sz="2600" dirty="0" err="1"/>
              <a:t>to</a:t>
            </a:r>
            <a:r>
              <a:rPr lang="es-MX" sz="2600" dirty="0"/>
              <a:t> </a:t>
            </a:r>
            <a:r>
              <a:rPr lang="es-MX" sz="2600" dirty="0" err="1"/>
              <a:t>reach</a:t>
            </a:r>
            <a:r>
              <a:rPr lang="es-MX" sz="2600" dirty="0"/>
              <a:t>, </a:t>
            </a:r>
            <a:r>
              <a:rPr lang="es-MX" sz="2600" dirty="0" err="1"/>
              <a:t>even</a:t>
            </a:r>
            <a:r>
              <a:rPr lang="es-MX" sz="2600" dirty="0"/>
              <a:t> w/use of </a:t>
            </a:r>
            <a:r>
              <a:rPr lang="es-MX" sz="2600" dirty="0" err="1"/>
              <a:t>topical</a:t>
            </a:r>
            <a:r>
              <a:rPr lang="es-MX" sz="2600" dirty="0"/>
              <a:t> </a:t>
            </a:r>
            <a:r>
              <a:rPr lang="es-MX" sz="2600" dirty="0" err="1"/>
              <a:t>decongestant</a:t>
            </a:r>
            <a:r>
              <a:rPr lang="es-MX" sz="2600" dirty="0"/>
              <a:t>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/>
              <a:t>Nasal </a:t>
            </a:r>
            <a:r>
              <a:rPr lang="es-MX" sz="3000" dirty="0" err="1"/>
              <a:t>Endoscopy</a:t>
            </a:r>
            <a:r>
              <a:rPr lang="es-MX" sz="3000" dirty="0"/>
              <a:t>: Ideal </a:t>
            </a:r>
            <a:r>
              <a:rPr lang="es-MX" sz="3000" dirty="0" err="1"/>
              <a:t>but</a:t>
            </a:r>
            <a:r>
              <a:rPr lang="es-MX" sz="3000" dirty="0"/>
              <a:t> </a:t>
            </a:r>
            <a:r>
              <a:rPr lang="es-MX" sz="3000" dirty="0" err="1"/>
              <a:t>impossible</a:t>
            </a:r>
            <a:r>
              <a:rPr lang="es-MX" sz="3000" dirty="0"/>
              <a:t> </a:t>
            </a:r>
            <a:r>
              <a:rPr lang="es-MX" sz="3000" dirty="0" err="1"/>
              <a:t>to</a:t>
            </a:r>
            <a:r>
              <a:rPr lang="es-MX" sz="3000" dirty="0"/>
              <a:t> </a:t>
            </a:r>
            <a:r>
              <a:rPr lang="es-MX" sz="3000" dirty="0" err="1"/>
              <a:t>perform</a:t>
            </a:r>
            <a:r>
              <a:rPr lang="es-MX" sz="3000" dirty="0"/>
              <a:t> </a:t>
            </a:r>
            <a:r>
              <a:rPr lang="es-MX" sz="3000" dirty="0" err="1"/>
              <a:t>without</a:t>
            </a:r>
            <a:r>
              <a:rPr lang="es-MX" sz="3000" dirty="0"/>
              <a:t> </a:t>
            </a:r>
            <a:r>
              <a:rPr lang="es-MX" sz="3000" dirty="0" err="1"/>
              <a:t>sedation</a:t>
            </a:r>
            <a:r>
              <a:rPr lang="es-MX" sz="3000" dirty="0"/>
              <a:t> </a:t>
            </a:r>
            <a:r>
              <a:rPr lang="es-MX" sz="3000" dirty="0" err="1"/>
              <a:t>or</a:t>
            </a:r>
            <a:r>
              <a:rPr lang="es-MX" sz="3000" dirty="0"/>
              <a:t> </a:t>
            </a:r>
            <a:r>
              <a:rPr lang="es-MX" sz="3000" dirty="0" err="1"/>
              <a:t>anesthesia</a:t>
            </a:r>
            <a:endParaRPr lang="es-MX" sz="3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/>
              <a:t>CT </a:t>
            </a:r>
            <a:r>
              <a:rPr lang="es-MX" sz="3000" dirty="0" err="1"/>
              <a:t>scan</a:t>
            </a:r>
            <a:r>
              <a:rPr lang="es-MX" sz="3000" dirty="0"/>
              <a:t>:  </a:t>
            </a:r>
            <a:r>
              <a:rPr lang="es-MX" sz="3000" dirty="0" err="1"/>
              <a:t>Also</a:t>
            </a:r>
            <a:r>
              <a:rPr lang="es-MX" sz="3000" dirty="0"/>
              <a:t> requieres </a:t>
            </a:r>
            <a:r>
              <a:rPr lang="es-MX" sz="3000" dirty="0" err="1"/>
              <a:t>sedation</a:t>
            </a:r>
            <a:r>
              <a:rPr lang="es-MX" sz="3000" dirty="0"/>
              <a:t> </a:t>
            </a:r>
            <a:r>
              <a:rPr lang="es-MX" sz="3000" dirty="0" err="1"/>
              <a:t>or</a:t>
            </a:r>
            <a:r>
              <a:rPr lang="es-MX" sz="3000" dirty="0"/>
              <a:t> </a:t>
            </a:r>
            <a:r>
              <a:rPr lang="es-MX" sz="3000" dirty="0" err="1"/>
              <a:t>anesthesia</a:t>
            </a:r>
            <a:r>
              <a:rPr lang="es-MX" sz="3000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 err="1"/>
              <a:t>Sedation</a:t>
            </a:r>
            <a:r>
              <a:rPr lang="es-MX" sz="3000" dirty="0"/>
              <a:t>/</a:t>
            </a:r>
            <a:r>
              <a:rPr lang="es-MX" sz="3000" dirty="0" err="1"/>
              <a:t>anesthesia</a:t>
            </a:r>
            <a:r>
              <a:rPr lang="es-MX" sz="3000" dirty="0"/>
              <a:t>: </a:t>
            </a:r>
            <a:r>
              <a:rPr lang="es-MX" sz="3000" dirty="0" err="1"/>
              <a:t>increases</a:t>
            </a:r>
            <a:r>
              <a:rPr lang="es-MX" sz="3000" dirty="0"/>
              <a:t> </a:t>
            </a:r>
            <a:r>
              <a:rPr lang="es-MX" sz="3000" dirty="0" err="1"/>
              <a:t>costs</a:t>
            </a:r>
            <a:r>
              <a:rPr lang="es-MX" sz="3000" dirty="0"/>
              <a:t> and </a:t>
            </a:r>
            <a:r>
              <a:rPr lang="es-MX" sz="3000" dirty="0" err="1"/>
              <a:t>risks</a:t>
            </a:r>
            <a:endParaRPr lang="es-MX" sz="3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 err="1"/>
              <a:t>Increased</a:t>
            </a:r>
            <a:r>
              <a:rPr lang="es-MX" sz="3000" dirty="0"/>
              <a:t> </a:t>
            </a:r>
            <a:r>
              <a:rPr lang="es-MX" sz="3000" dirty="0" err="1"/>
              <a:t>value</a:t>
            </a:r>
            <a:r>
              <a:rPr lang="es-MX" sz="3000" dirty="0"/>
              <a:t> of  </a:t>
            </a:r>
            <a:r>
              <a:rPr lang="es-MX" sz="3000" dirty="0" err="1"/>
              <a:t>plain</a:t>
            </a:r>
            <a:r>
              <a:rPr lang="es-MX" sz="3000" dirty="0"/>
              <a:t> X-</a:t>
            </a:r>
            <a:r>
              <a:rPr lang="es-MX" sz="3000" dirty="0" err="1"/>
              <a:t>Rays</a:t>
            </a:r>
            <a:r>
              <a:rPr lang="es-MX" sz="3000" dirty="0"/>
              <a:t> at </a:t>
            </a:r>
            <a:r>
              <a:rPr lang="es-MX" sz="3000" dirty="0" err="1"/>
              <a:t>this</a:t>
            </a:r>
            <a:r>
              <a:rPr lang="es-MX" sz="3000" dirty="0"/>
              <a:t> </a:t>
            </a:r>
            <a:r>
              <a:rPr lang="es-MX" sz="3000" dirty="0" err="1"/>
              <a:t>age</a:t>
            </a:r>
            <a:r>
              <a:rPr lang="es-MX" sz="3000" dirty="0"/>
              <a:t> ??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1488018" y="1268414"/>
            <a:ext cx="9313333" cy="5184775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r>
              <a:rPr lang="es-MX" sz="2800" u="sng" dirty="0"/>
              <a:t>Diagnosis m</a:t>
            </a:r>
            <a:r>
              <a:rPr lang="en-US" sz="2800" u="sng" dirty="0" err="1"/>
              <a:t>ust</a:t>
            </a:r>
            <a:r>
              <a:rPr lang="en-US" sz="2800" u="sng" dirty="0"/>
              <a:t> be based in a </a:t>
            </a:r>
            <a:r>
              <a:rPr lang="en-US" sz="2800" b="1" u="sng" dirty="0"/>
              <a:t>combination</a:t>
            </a:r>
            <a:r>
              <a:rPr lang="en-US" sz="2800" u="sng" dirty="0"/>
              <a:t> of</a:t>
            </a:r>
            <a:r>
              <a:rPr lang="en-US" sz="2800" dirty="0"/>
              <a:t>:</a:t>
            </a:r>
          </a:p>
          <a:p>
            <a:pPr lvl="1" eaLnBrk="1" hangingPunct="1"/>
            <a:r>
              <a:rPr lang="en-US" b="1" dirty="0">
                <a:solidFill>
                  <a:schemeClr val="accent5"/>
                </a:solidFill>
              </a:rPr>
              <a:t>Clinical symptoms and evolution</a:t>
            </a:r>
          </a:p>
          <a:p>
            <a:pPr lvl="2" eaLnBrk="1" hangingPunct="1"/>
            <a:r>
              <a:rPr lang="en-US" sz="2000" dirty="0"/>
              <a:t>Age-group related</a:t>
            </a:r>
          </a:p>
          <a:p>
            <a:pPr lvl="2" eaLnBrk="1" hangingPunct="1"/>
            <a:r>
              <a:rPr lang="en-US" sz="2000" dirty="0"/>
              <a:t>Previous treatments (type and duration)</a:t>
            </a:r>
          </a:p>
          <a:p>
            <a:pPr lvl="2" eaLnBrk="1" hangingPunct="1"/>
            <a:r>
              <a:rPr lang="en-US" sz="2000" dirty="0"/>
              <a:t>Likelihood of allergy involvement: Family history, allergy stigmata, personal history of other allergic diseases (AD or Asthma)</a:t>
            </a:r>
          </a:p>
          <a:p>
            <a:pPr lvl="1" eaLnBrk="1" hangingPunct="1"/>
            <a:r>
              <a:rPr lang="en-US" b="1" dirty="0">
                <a:solidFill>
                  <a:schemeClr val="accent5"/>
                </a:solidFill>
              </a:rPr>
              <a:t>Clinical Signs</a:t>
            </a:r>
          </a:p>
          <a:p>
            <a:pPr lvl="2" eaLnBrk="1" hangingPunct="1"/>
            <a:r>
              <a:rPr lang="en-US" sz="2000" dirty="0"/>
              <a:t>Anterior </a:t>
            </a:r>
            <a:r>
              <a:rPr lang="en-US" sz="2000" dirty="0" err="1"/>
              <a:t>rhinoscopy</a:t>
            </a:r>
            <a:r>
              <a:rPr lang="en-US" sz="2000" dirty="0"/>
              <a:t>  and/or  Nasal endoscopy</a:t>
            </a:r>
          </a:p>
          <a:p>
            <a:pPr lvl="1" eaLnBrk="1" hangingPunct="1"/>
            <a:r>
              <a:rPr lang="en-US" b="1" dirty="0">
                <a:solidFill>
                  <a:schemeClr val="accent5"/>
                </a:solidFill>
              </a:rPr>
              <a:t>Imaging support</a:t>
            </a:r>
          </a:p>
          <a:p>
            <a:pPr lvl="2" eaLnBrk="1" hangingPunct="1"/>
            <a:r>
              <a:rPr lang="en-US" sz="2000" dirty="0"/>
              <a:t>Plain X-Rays</a:t>
            </a:r>
          </a:p>
          <a:p>
            <a:pPr lvl="2" eaLnBrk="1" hangingPunct="1"/>
            <a:r>
              <a:rPr lang="en-US" sz="2000" dirty="0"/>
              <a:t>CT scans</a:t>
            </a:r>
          </a:p>
          <a:p>
            <a:pPr lvl="2" eaLnBrk="1" hangingPunct="1"/>
            <a:r>
              <a:rPr lang="en-US" sz="2000" dirty="0"/>
              <a:t>MRI</a:t>
            </a:r>
            <a:endParaRPr lang="es-MX" dirty="0"/>
          </a:p>
        </p:txBody>
      </p:sp>
      <p:sp>
        <p:nvSpPr>
          <p:cNvPr id="1433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b="1"/>
              <a:t>Clinical presentation of CRS in Children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/>
              <a:t>Chronic Rhinosinusitis in Children</a:t>
            </a:r>
            <a:endParaRPr lang="es-MX" sz="360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341438"/>
            <a:ext cx="10972800" cy="5091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By definition, needs to be at least 12 weeks old  (3 </a:t>
            </a:r>
            <a:r>
              <a:rPr lang="en-US" sz="2800" dirty="0" err="1"/>
              <a:t>m.o</a:t>
            </a:r>
            <a:r>
              <a:rPr lang="en-US" sz="2800" dirty="0"/>
              <a:t>.)</a:t>
            </a:r>
            <a:endParaRPr lang="es-MX" sz="1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/>
              <a:t>Ethmoid</a:t>
            </a:r>
            <a:r>
              <a:rPr lang="en-US" sz="2800" dirty="0"/>
              <a:t> and maxillary sinuses present at birth</a:t>
            </a:r>
            <a:endParaRPr lang="es-MX" sz="1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Clinical presentation strongly related to the specific pediatric age group: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B050"/>
                </a:solidFill>
              </a:rPr>
              <a:t>Infants:  </a:t>
            </a:r>
            <a:r>
              <a:rPr lang="en-US" sz="2400" dirty="0"/>
              <a:t>Persistent or recurrent rhinorrhea after an acute febrile URIs ( ± AOM, </a:t>
            </a:r>
            <a:r>
              <a:rPr lang="en-US" sz="2400" dirty="0" err="1"/>
              <a:t>Rhinopharyngitis</a:t>
            </a:r>
            <a:r>
              <a:rPr lang="en-US" sz="2400" dirty="0"/>
              <a:t>, Bronchitis)</a:t>
            </a:r>
            <a:endParaRPr lang="es-MX" sz="16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B050"/>
                </a:solidFill>
              </a:rPr>
              <a:t>Pre-</a:t>
            </a:r>
            <a:r>
              <a:rPr lang="en-US" sz="2400" b="1" dirty="0" err="1">
                <a:solidFill>
                  <a:srgbClr val="00B050"/>
                </a:solidFill>
              </a:rPr>
              <a:t>schoolars</a:t>
            </a:r>
            <a:r>
              <a:rPr lang="en-US" sz="2400" b="1" dirty="0">
                <a:solidFill>
                  <a:srgbClr val="00B050"/>
                </a:solidFill>
              </a:rPr>
              <a:t>:  </a:t>
            </a:r>
            <a:r>
              <a:rPr lang="en-US" sz="2400" dirty="0"/>
              <a:t>Persistent rhinorrhea and nasal congestion w/adenoid and tonsil hypertrophy, serous OM, allergies and asthma.</a:t>
            </a:r>
            <a:endParaRPr lang="es-MX" sz="16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00B050"/>
                </a:solidFill>
              </a:rPr>
              <a:t>adolescents : </a:t>
            </a:r>
            <a:r>
              <a:rPr lang="en-US" sz="2400" dirty="0"/>
              <a:t>Nasal obstruction, headaches, sore </a:t>
            </a:r>
            <a:r>
              <a:rPr lang="en-US" sz="2400" dirty="0" err="1"/>
              <a:t>throath</a:t>
            </a:r>
            <a:r>
              <a:rPr lang="en-US" sz="2400" dirty="0"/>
              <a:t>, </a:t>
            </a:r>
            <a:r>
              <a:rPr lang="en-US" sz="2400" dirty="0" err="1"/>
              <a:t>hyposmia</a:t>
            </a:r>
            <a:r>
              <a:rPr lang="en-US" sz="2400" dirty="0"/>
              <a:t>, irritability, sleep disturbances, etc.</a:t>
            </a:r>
            <a:endParaRPr lang="es-MX" sz="1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/>
              <a:t>When to suspect CRS in INFANTS</a:t>
            </a:r>
            <a:endParaRPr lang="es-MX" sz="360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815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Continuous or intermittent RHINORRHEA</a:t>
            </a:r>
            <a:endParaRPr lang="es-MX" sz="20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Anterior, posterior or both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Usually clear initially (days or weeks)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Colored (greenish or yellowish) more dense secretions 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It can alternate clear and colored secretions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1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Nasal CONGESTION</a:t>
            </a:r>
            <a:endParaRPr lang="es-MX" sz="20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Mild at the beginning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Worsening in an intermittent pattern in absence of appropriate treatment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Not as bad as other age groups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Objective findings:  mouth breathing, snoring</a:t>
            </a:r>
            <a:endParaRPr lang="es-MX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5334" y="1711326"/>
            <a:ext cx="9903884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COUGH :</a:t>
            </a:r>
            <a:endParaRPr lang="es-MX" sz="20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A prominent feature of sinusitis at this age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Starts as “Dry” cough usually for several days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Can continue with “wet” cough all the way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Intermittent along the day, not very intense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Can start or worse at night or bedtime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Usually associated with posterior rhinorrhea 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Also associated with coarse and audible </a:t>
            </a:r>
            <a:r>
              <a:rPr lang="en-US" dirty="0" err="1"/>
              <a:t>ronchi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Maybe a better predictor than rhinorrhea about the outcome</a:t>
            </a:r>
            <a:endParaRPr lang="es-MX" sz="1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s-MX" dirty="0"/>
          </a:p>
        </p:txBody>
      </p:sp>
      <p:sp>
        <p:nvSpPr>
          <p:cNvPr id="1945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/>
              <a:t>When to suspect CRS in INFANTS</a:t>
            </a:r>
            <a:endParaRPr lang="es-MX" sz="36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916113"/>
            <a:ext cx="10972800" cy="38465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FEVER:</a:t>
            </a:r>
            <a:endParaRPr lang="es-MX" sz="20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Usually present at the beginning of the clinical picture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Low or mid grade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Fades away after few days (with or without treatment)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Can not be present at all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Can relapse in the course of the disease (worsening)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Its absence doesn’t rule out the possibility of chronic infection</a:t>
            </a:r>
            <a:endParaRPr lang="es-MX" sz="1800" dirty="0"/>
          </a:p>
        </p:txBody>
      </p:sp>
      <p:sp>
        <p:nvSpPr>
          <p:cNvPr id="2048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/>
              <a:t>When to suspect CRS in INFANTS</a:t>
            </a:r>
            <a:endParaRPr lang="es-MX" sz="36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Marcador de contenido"/>
          <p:cNvSpPr>
            <a:spLocks noGrp="1"/>
          </p:cNvSpPr>
          <p:nvPr>
            <p:ph idx="1"/>
          </p:nvPr>
        </p:nvSpPr>
        <p:spPr>
          <a:xfrm>
            <a:off x="2722033" y="1600201"/>
            <a:ext cx="6637867" cy="4525963"/>
          </a:xfrm>
        </p:spPr>
        <p:txBody>
          <a:bodyPr/>
          <a:lstStyle/>
          <a:p>
            <a:pPr eaLnBrk="1" hangingPunct="1"/>
            <a:r>
              <a:rPr lang="en-US"/>
              <a:t>Other possible symptoms:</a:t>
            </a:r>
            <a:endParaRPr lang="es-MX" sz="2000"/>
          </a:p>
          <a:p>
            <a:pPr lvl="1" eaLnBrk="1" hangingPunct="1"/>
            <a:r>
              <a:rPr lang="en-US"/>
              <a:t>Irritability</a:t>
            </a:r>
            <a:endParaRPr lang="es-MX" sz="1800"/>
          </a:p>
          <a:p>
            <a:pPr lvl="1" eaLnBrk="1" hangingPunct="1"/>
            <a:r>
              <a:rPr lang="en-US"/>
              <a:t>Bad appetite </a:t>
            </a:r>
            <a:endParaRPr lang="es-MX" sz="1800"/>
          </a:p>
          <a:p>
            <a:pPr lvl="1" eaLnBrk="1" hangingPunct="1"/>
            <a:r>
              <a:rPr lang="en-US"/>
              <a:t>Sleep disturbances:</a:t>
            </a:r>
            <a:endParaRPr lang="es-MX" sz="1800"/>
          </a:p>
          <a:p>
            <a:pPr lvl="2" eaLnBrk="1" hangingPunct="1"/>
            <a:r>
              <a:rPr lang="en-US"/>
              <a:t>Trouble to got sleep</a:t>
            </a:r>
            <a:endParaRPr lang="es-MX" sz="1600"/>
          </a:p>
          <a:p>
            <a:pPr lvl="2" eaLnBrk="1" hangingPunct="1"/>
            <a:r>
              <a:rPr lang="en-US"/>
              <a:t>Restless sleeping</a:t>
            </a:r>
            <a:endParaRPr lang="es-MX" sz="1600"/>
          </a:p>
          <a:p>
            <a:pPr lvl="2" eaLnBrk="1" hangingPunct="1"/>
            <a:r>
              <a:rPr lang="en-US"/>
              <a:t>Nocturnal awakenings</a:t>
            </a:r>
            <a:endParaRPr lang="es-MX" sz="1600"/>
          </a:p>
          <a:p>
            <a:pPr lvl="1" eaLnBrk="1" hangingPunct="1"/>
            <a:r>
              <a:rPr lang="en-US"/>
              <a:t>Halitosis </a:t>
            </a:r>
            <a:endParaRPr lang="es-MX" sz="1800"/>
          </a:p>
          <a:p>
            <a:pPr lvl="1" eaLnBrk="1" hangingPunct="1"/>
            <a:r>
              <a:rPr lang="en-US"/>
              <a:t>Reduced general activity </a:t>
            </a:r>
            <a:endParaRPr lang="es-MX" sz="1800"/>
          </a:p>
        </p:txBody>
      </p:sp>
      <p:sp>
        <p:nvSpPr>
          <p:cNvPr id="2150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/>
              <a:t>When to suspect CRS in INFANTS</a:t>
            </a:r>
            <a:endParaRPr lang="es-MX" sz="36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Marcador de contenido"/>
          <p:cNvSpPr>
            <a:spLocks noGrp="1"/>
          </p:cNvSpPr>
          <p:nvPr>
            <p:ph idx="1"/>
          </p:nvPr>
        </p:nvSpPr>
        <p:spPr>
          <a:xfrm>
            <a:off x="2146300" y="2032000"/>
            <a:ext cx="8174567" cy="3413125"/>
          </a:xfrm>
        </p:spPr>
        <p:txBody>
          <a:bodyPr/>
          <a:lstStyle/>
          <a:p>
            <a:pPr eaLnBrk="1" hangingPunct="1"/>
            <a:r>
              <a:rPr lang="en-US" u="sng"/>
              <a:t>Physical signs, NASAL </a:t>
            </a:r>
            <a:r>
              <a:rPr lang="en-US"/>
              <a:t>:</a:t>
            </a:r>
            <a:endParaRPr lang="es-MX" sz="2000"/>
          </a:p>
          <a:p>
            <a:pPr lvl="1" eaLnBrk="1" hangingPunct="1"/>
            <a:r>
              <a:rPr lang="en-US"/>
              <a:t>Rhinorrhea (anterior)</a:t>
            </a:r>
            <a:endParaRPr lang="es-MX" sz="1800"/>
          </a:p>
          <a:p>
            <a:pPr lvl="1" eaLnBrk="1" hangingPunct="1"/>
            <a:r>
              <a:rPr lang="en-US"/>
              <a:t>Pale and enlarged turbinates</a:t>
            </a:r>
            <a:endParaRPr lang="es-MX" sz="1800"/>
          </a:p>
          <a:p>
            <a:pPr lvl="1" eaLnBrk="1" hangingPunct="1"/>
            <a:r>
              <a:rPr lang="en-US"/>
              <a:t>Mucosal edema</a:t>
            </a:r>
            <a:endParaRPr lang="es-MX" sz="1800"/>
          </a:p>
          <a:p>
            <a:pPr lvl="1" eaLnBrk="1" hangingPunct="1"/>
            <a:r>
              <a:rPr lang="en-US"/>
              <a:t>Hyperemic mucosa</a:t>
            </a:r>
            <a:endParaRPr lang="es-MX" sz="1800"/>
          </a:p>
          <a:p>
            <a:pPr lvl="1" eaLnBrk="1" hangingPunct="1"/>
            <a:r>
              <a:rPr lang="en-US"/>
              <a:t>Middle meatus colored discharge</a:t>
            </a:r>
            <a:endParaRPr lang="es-MX"/>
          </a:p>
        </p:txBody>
      </p:sp>
      <p:sp>
        <p:nvSpPr>
          <p:cNvPr id="2253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/>
              <a:t>When to suspect CRS in INFANTS</a:t>
            </a:r>
            <a:endParaRPr lang="es-MX" sz="36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b="1"/>
              <a:t>Muco-purulent discharge in the </a:t>
            </a:r>
            <a:br>
              <a:rPr lang="es-MX" sz="3600" b="1"/>
            </a:br>
            <a:r>
              <a:rPr lang="es-MX" sz="3600" b="1"/>
              <a:t>Sinus Ostium zone</a:t>
            </a:r>
          </a:p>
        </p:txBody>
      </p:sp>
      <p:pic>
        <p:nvPicPr>
          <p:cNvPr id="24579" name="Picture 1026" descr="E:\Presentaciones\AguaPrieta\sinusitis\sinuspuru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3201" y="2420939"/>
            <a:ext cx="3975100" cy="278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1027" descr="E:\Presentaciones\AguaPrieta\sinusitis\sinuspurul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403475"/>
            <a:ext cx="3888317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1028"/>
          <p:cNvSpPr txBox="1">
            <a:spLocks noChangeArrowheads="1"/>
          </p:cNvSpPr>
          <p:nvPr/>
        </p:nvSpPr>
        <p:spPr bwMode="auto">
          <a:xfrm>
            <a:off x="4658784" y="2601914"/>
            <a:ext cx="17901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/>
              <a:t>Lateral nasal wall</a:t>
            </a:r>
            <a:endParaRPr lang="es-ES"/>
          </a:p>
        </p:txBody>
      </p:sp>
      <p:sp>
        <p:nvSpPr>
          <p:cNvPr id="24582" name="Text Box 1029"/>
          <p:cNvSpPr txBox="1">
            <a:spLocks noChangeArrowheads="1"/>
          </p:cNvSpPr>
          <p:nvPr/>
        </p:nvSpPr>
        <p:spPr bwMode="auto">
          <a:xfrm>
            <a:off x="4948767" y="1916114"/>
            <a:ext cx="17734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/>
              <a:t>Middle turbinate</a:t>
            </a:r>
            <a:endParaRPr lang="es-ES"/>
          </a:p>
        </p:txBody>
      </p:sp>
      <p:sp>
        <p:nvSpPr>
          <p:cNvPr id="24583" name="Text Box 1031"/>
          <p:cNvSpPr txBox="1">
            <a:spLocks noChangeArrowheads="1"/>
          </p:cNvSpPr>
          <p:nvPr/>
        </p:nvSpPr>
        <p:spPr bwMode="auto">
          <a:xfrm>
            <a:off x="4885268" y="3821113"/>
            <a:ext cx="16605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/>
              <a:t>Purulent mucus</a:t>
            </a:r>
            <a:endParaRPr lang="es-ES"/>
          </a:p>
        </p:txBody>
      </p:sp>
      <p:sp>
        <p:nvSpPr>
          <p:cNvPr id="24584" name="Line 1032"/>
          <p:cNvSpPr>
            <a:spLocks noChangeShapeType="1"/>
          </p:cNvSpPr>
          <p:nvPr/>
        </p:nvSpPr>
        <p:spPr bwMode="auto">
          <a:xfrm>
            <a:off x="7416800" y="2901950"/>
            <a:ext cx="396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24585" name="Line 1033"/>
          <p:cNvSpPr>
            <a:spLocks noChangeShapeType="1"/>
          </p:cNvSpPr>
          <p:nvPr/>
        </p:nvSpPr>
        <p:spPr bwMode="auto">
          <a:xfrm flipH="1">
            <a:off x="1117600" y="2901950"/>
            <a:ext cx="3657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24586" name="Line 1034"/>
          <p:cNvSpPr>
            <a:spLocks noChangeShapeType="1"/>
          </p:cNvSpPr>
          <p:nvPr/>
        </p:nvSpPr>
        <p:spPr bwMode="auto">
          <a:xfrm flipH="1">
            <a:off x="2743200" y="221615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24587" name="Line 1035"/>
          <p:cNvSpPr>
            <a:spLocks noChangeShapeType="1"/>
          </p:cNvSpPr>
          <p:nvPr/>
        </p:nvSpPr>
        <p:spPr bwMode="auto">
          <a:xfrm>
            <a:off x="7112000" y="221615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24588" name="Text Box 1037"/>
          <p:cNvSpPr txBox="1">
            <a:spLocks noChangeArrowheads="1"/>
          </p:cNvSpPr>
          <p:nvPr/>
        </p:nvSpPr>
        <p:spPr bwMode="auto">
          <a:xfrm>
            <a:off x="5435601" y="4695826"/>
            <a:ext cx="909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/>
              <a:t>Septum</a:t>
            </a:r>
            <a:endParaRPr lang="es-ES"/>
          </a:p>
        </p:txBody>
      </p:sp>
      <p:sp>
        <p:nvSpPr>
          <p:cNvPr id="24589" name="Line 1038"/>
          <p:cNvSpPr>
            <a:spLocks noChangeShapeType="1"/>
          </p:cNvSpPr>
          <p:nvPr/>
        </p:nvSpPr>
        <p:spPr bwMode="auto">
          <a:xfrm>
            <a:off x="7213600" y="4121150"/>
            <a:ext cx="345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24590" name="Line 1039"/>
          <p:cNvSpPr>
            <a:spLocks noChangeShapeType="1"/>
          </p:cNvSpPr>
          <p:nvPr/>
        </p:nvSpPr>
        <p:spPr bwMode="auto">
          <a:xfrm flipH="1" flipV="1">
            <a:off x="2641600" y="4121150"/>
            <a:ext cx="233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24591" name="Line 1040"/>
          <p:cNvSpPr>
            <a:spLocks noChangeShapeType="1"/>
          </p:cNvSpPr>
          <p:nvPr/>
        </p:nvSpPr>
        <p:spPr bwMode="auto">
          <a:xfrm flipV="1">
            <a:off x="6705600" y="4349750"/>
            <a:ext cx="1625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24592" name="Line 1041"/>
          <p:cNvSpPr>
            <a:spLocks noChangeShapeType="1"/>
          </p:cNvSpPr>
          <p:nvPr/>
        </p:nvSpPr>
        <p:spPr bwMode="auto">
          <a:xfrm flipH="1" flipV="1">
            <a:off x="3962400" y="434975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Sinusitis is inflammation of the mucosal lining of one or more of the paranasal sinuses</a:t>
            </a:r>
          </a:p>
          <a:p>
            <a:r>
              <a:rPr lang="en-US" dirty="0"/>
              <a:t>Inflammation of the sinuses is common during URTI but usually resolves spontaneously. </a:t>
            </a:r>
          </a:p>
          <a:p>
            <a:r>
              <a:rPr lang="en-US" dirty="0"/>
              <a:t>ABRS occurs when there is secondary bacterial infection of the sinuses.</a:t>
            </a:r>
          </a:p>
          <a:p>
            <a:r>
              <a:rPr lang="en-US" dirty="0"/>
              <a:t>Acute – Symptoms completely resolve in &lt;30 days</a:t>
            </a:r>
          </a:p>
          <a:p>
            <a:r>
              <a:rPr lang="en-US" dirty="0"/>
              <a:t>Chronic sinusitis is defined by episodes of inflammation of the paranasal sinuses that last &gt;90 days, during which patients have persistent symptoms (cough, rhinorrhea, nasal obstruction)</a:t>
            </a:r>
          </a:p>
        </p:txBody>
      </p:sp>
    </p:spTree>
    <p:extLst>
      <p:ext uri="{BB962C8B-B14F-4D97-AF65-F5344CB8AC3E}">
        <p14:creationId xmlns:p14="http://schemas.microsoft.com/office/powerpoint/2010/main" val="33162683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68500" y="1412876"/>
            <a:ext cx="8255000" cy="48244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Physical signs, GENERAL </a:t>
            </a:r>
            <a:r>
              <a:rPr lang="en-US" dirty="0"/>
              <a:t>:</a:t>
            </a:r>
            <a:endParaRPr lang="es-MX" sz="20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Posterior rhinorrhea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Mouth breathing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Pallor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Dark infra-orbital shiners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Halitosis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Tympanic opacity, retraction or hyperemia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Enlarged tonsils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Granular (cobblestone) adenoid tissue in the pharynx 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“rude” breathing</a:t>
            </a:r>
            <a:endParaRPr lang="es-MX" sz="1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Coarse rhonchi on chest examination</a:t>
            </a:r>
            <a:endParaRPr lang="es-MX" sz="1800" dirty="0"/>
          </a:p>
        </p:txBody>
      </p:sp>
      <p:sp>
        <p:nvSpPr>
          <p:cNvPr id="2560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/>
              <a:t>When to suspect CRS in INFANTS</a:t>
            </a:r>
            <a:endParaRPr lang="es-MX" sz="36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b="1"/>
              <a:t>Serous Otitis Media</a:t>
            </a:r>
          </a:p>
        </p:txBody>
      </p:sp>
      <p:pic>
        <p:nvPicPr>
          <p:cNvPr id="26627" name="Picture 2" descr="C:\Mis documentos\Presentaciones\AguaPrieta2\sinusitis\otitis_agud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98800" y="2087563"/>
            <a:ext cx="5994400" cy="3552825"/>
          </a:xfr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b="1"/>
              <a:t>Plain X-rays  vs. CT scan in Sinusitis</a:t>
            </a:r>
          </a:p>
        </p:txBody>
      </p:sp>
      <p:sp>
        <p:nvSpPr>
          <p:cNvPr id="34819" name="2 Marcador de contenido"/>
          <p:cNvSpPr>
            <a:spLocks noGrp="1"/>
          </p:cNvSpPr>
          <p:nvPr>
            <p:ph idx="1"/>
          </p:nvPr>
        </p:nvSpPr>
        <p:spPr>
          <a:xfrm>
            <a:off x="897468" y="1600201"/>
            <a:ext cx="10479617" cy="4525963"/>
          </a:xfrm>
        </p:spPr>
        <p:txBody>
          <a:bodyPr/>
          <a:lstStyle/>
          <a:p>
            <a:pPr eaLnBrk="1" hangingPunct="1"/>
            <a:r>
              <a:rPr lang="en-US" sz="2800" dirty="0"/>
              <a:t> The sensitivity of Plain X-Ray compared to CT was:</a:t>
            </a:r>
          </a:p>
          <a:p>
            <a:pPr lvl="1" eaLnBrk="1" hangingPunct="1"/>
            <a:r>
              <a:rPr lang="en-US" sz="2400" dirty="0"/>
              <a:t> 77% (30/39)</a:t>
            </a:r>
          </a:p>
          <a:p>
            <a:pPr eaLnBrk="1" hangingPunct="1"/>
            <a:r>
              <a:rPr lang="en-US" sz="2800" dirty="0"/>
              <a:t>The specificity of the radiograph to CT was 81% (25/31).  </a:t>
            </a:r>
          </a:p>
          <a:p>
            <a:pPr eaLnBrk="1" hangingPunct="1"/>
            <a:r>
              <a:rPr lang="en-US" sz="2800" dirty="0"/>
              <a:t>The positive likelihood ratio is 4.05 and </a:t>
            </a:r>
          </a:p>
          <a:p>
            <a:pPr eaLnBrk="1" hangingPunct="1"/>
            <a:r>
              <a:rPr lang="en-US" sz="2800" dirty="0"/>
              <a:t>The negative likelihood ratio is 0.28.</a:t>
            </a:r>
          </a:p>
          <a:p>
            <a:pPr eaLnBrk="1" hangingPunct="1"/>
            <a:r>
              <a:rPr lang="en-US" sz="2800" b="1" dirty="0">
                <a:solidFill>
                  <a:srgbClr val="00B050"/>
                </a:solidFill>
              </a:rPr>
              <a:t>Conclusions</a:t>
            </a:r>
            <a:r>
              <a:rPr lang="en-US" sz="2800" dirty="0"/>
              <a:t> - The difference between radiographs and CT for diagnosing sinus disease in this population is relatively small but favors CT exam.</a:t>
            </a:r>
            <a:endParaRPr lang="es-MX" sz="2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Título"/>
          <p:cNvSpPr>
            <a:spLocks noGrp="1"/>
          </p:cNvSpPr>
          <p:nvPr>
            <p:ph type="title"/>
          </p:nvPr>
        </p:nvSpPr>
        <p:spPr>
          <a:xfrm>
            <a:off x="609600" y="115888"/>
            <a:ext cx="10972800" cy="1143000"/>
          </a:xfrm>
        </p:spPr>
        <p:txBody>
          <a:bodyPr/>
          <a:lstStyle/>
          <a:p>
            <a:pPr eaLnBrk="1" hangingPunct="1"/>
            <a:r>
              <a:rPr lang="es-MX" sz="3600" b="1"/>
              <a:t>Etiology of CRS in Children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59000" y="1125538"/>
            <a:ext cx="7696200" cy="55165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400" b="1" dirty="0" err="1"/>
              <a:t>Infection</a:t>
            </a:r>
            <a:r>
              <a:rPr lang="es-MX" sz="3400" b="1" dirty="0"/>
              <a:t>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dirty="0"/>
              <a:t>Viral/</a:t>
            </a:r>
            <a:r>
              <a:rPr lang="es-MX" dirty="0" err="1"/>
              <a:t>Bacterial</a:t>
            </a:r>
            <a:r>
              <a:rPr lang="es-MX" dirty="0"/>
              <a:t> ( </a:t>
            </a:r>
            <a:r>
              <a:rPr lang="es-MX" dirty="0" err="1"/>
              <a:t>anaerob</a:t>
            </a:r>
            <a:r>
              <a:rPr lang="es-MX" dirty="0"/>
              <a:t>/gr </a:t>
            </a:r>
            <a:r>
              <a:rPr lang="es-MX" dirty="0" err="1"/>
              <a:t>neg</a:t>
            </a:r>
            <a:r>
              <a:rPr lang="es-MX" dirty="0"/>
              <a:t>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dirty="0" err="1"/>
              <a:t>Biofilms</a:t>
            </a:r>
            <a:endParaRPr lang="es-MX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dirty="0" err="1"/>
              <a:t>Fungal</a:t>
            </a:r>
            <a:endParaRPr lang="es-MX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400" b="1" dirty="0" err="1"/>
              <a:t>Allergy</a:t>
            </a:r>
            <a:endParaRPr lang="es-MX" sz="3400" b="1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dirty="0" err="1"/>
              <a:t>Allergic</a:t>
            </a:r>
            <a:r>
              <a:rPr lang="es-MX" dirty="0"/>
              <a:t> </a:t>
            </a:r>
            <a:r>
              <a:rPr lang="es-MX" dirty="0" err="1"/>
              <a:t>Rhinitis</a:t>
            </a:r>
            <a:r>
              <a:rPr lang="es-MX" dirty="0"/>
              <a:t>: </a:t>
            </a:r>
            <a:r>
              <a:rPr lang="es-MX" dirty="0" err="1"/>
              <a:t>Persistent</a:t>
            </a:r>
            <a:r>
              <a:rPr lang="es-MX" dirty="0"/>
              <a:t> &gt; </a:t>
            </a:r>
            <a:r>
              <a:rPr lang="es-MX" dirty="0" err="1"/>
              <a:t>Intermittent</a:t>
            </a:r>
            <a:r>
              <a:rPr lang="es-MX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err="1"/>
              <a:t>Gastroesophageal</a:t>
            </a:r>
            <a:r>
              <a:rPr lang="es-MX" b="1" dirty="0"/>
              <a:t> </a:t>
            </a:r>
            <a:r>
              <a:rPr lang="es-MX" b="1" dirty="0" err="1"/>
              <a:t>Reflux</a:t>
            </a:r>
            <a:endParaRPr lang="es-MX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3400" b="1" dirty="0" err="1"/>
              <a:t>Obstruction</a:t>
            </a:r>
            <a:r>
              <a:rPr lang="es-MX" sz="3400" b="1" dirty="0"/>
              <a:t> /</a:t>
            </a:r>
            <a:r>
              <a:rPr lang="es-MX" sz="3400" b="1" dirty="0" err="1"/>
              <a:t>Structural</a:t>
            </a:r>
            <a:endParaRPr lang="es-MX" sz="3400" b="1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dirty="0" err="1"/>
              <a:t>Adenoid</a:t>
            </a:r>
            <a:r>
              <a:rPr lang="es-MX" dirty="0"/>
              <a:t> &gt; </a:t>
            </a:r>
            <a:r>
              <a:rPr lang="es-MX" dirty="0" err="1"/>
              <a:t>Tonsils</a:t>
            </a:r>
            <a:r>
              <a:rPr lang="es-MX" dirty="0"/>
              <a:t> </a:t>
            </a:r>
            <a:r>
              <a:rPr lang="es-MX" dirty="0" err="1"/>
              <a:t>Hypertrophy</a:t>
            </a:r>
            <a:endParaRPr lang="es-MX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dirty="0" err="1"/>
              <a:t>Septal</a:t>
            </a:r>
            <a:r>
              <a:rPr lang="es-MX" dirty="0"/>
              <a:t> </a:t>
            </a:r>
            <a:r>
              <a:rPr lang="es-MX" dirty="0" err="1"/>
              <a:t>deviation</a:t>
            </a:r>
            <a:endParaRPr lang="es-MX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s-MX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s-MX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b="1"/>
              <a:t>Etiology of CRS in Children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63751" y="1412876"/>
            <a:ext cx="8257116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err="1"/>
              <a:t>Immunodeficiency</a:t>
            </a:r>
            <a:endParaRPr lang="es-MX" b="1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sz="2400" dirty="0" err="1"/>
              <a:t>IgA</a:t>
            </a:r>
            <a:r>
              <a:rPr lang="es-MX" sz="2400" dirty="0"/>
              <a:t> </a:t>
            </a:r>
            <a:r>
              <a:rPr lang="es-MX" sz="2400" dirty="0" err="1"/>
              <a:t>deficiency</a:t>
            </a:r>
            <a:endParaRPr lang="es-MX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sz="2400" dirty="0" err="1"/>
              <a:t>Transient</a:t>
            </a:r>
            <a:r>
              <a:rPr lang="es-MX" sz="2400" dirty="0"/>
              <a:t> </a:t>
            </a:r>
            <a:r>
              <a:rPr lang="es-MX" sz="2400" dirty="0" err="1"/>
              <a:t>Hipogammaglobulinemia</a:t>
            </a:r>
            <a:endParaRPr lang="es-MX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sz="2400" dirty="0" err="1"/>
              <a:t>IgG</a:t>
            </a:r>
            <a:r>
              <a:rPr lang="es-MX" sz="2400" dirty="0"/>
              <a:t> sub-</a:t>
            </a:r>
            <a:r>
              <a:rPr lang="es-MX" sz="2400" dirty="0" err="1"/>
              <a:t>class</a:t>
            </a:r>
            <a:r>
              <a:rPr lang="es-MX" sz="2400" dirty="0"/>
              <a:t> </a:t>
            </a:r>
            <a:r>
              <a:rPr lang="es-MX" sz="2400" dirty="0" err="1"/>
              <a:t>deficiency</a:t>
            </a:r>
            <a:r>
              <a:rPr lang="es-MX" sz="2400" dirty="0"/>
              <a:t> ( IgG2 + IgG4)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sz="2400" dirty="0" err="1"/>
              <a:t>Selective</a:t>
            </a:r>
            <a:r>
              <a:rPr lang="es-MX" sz="2400" dirty="0"/>
              <a:t> (</a:t>
            </a:r>
            <a:r>
              <a:rPr lang="es-MX" sz="2400" dirty="0" err="1"/>
              <a:t>polysaccaride</a:t>
            </a:r>
            <a:r>
              <a:rPr lang="es-MX" sz="2400" dirty="0"/>
              <a:t>) </a:t>
            </a:r>
            <a:r>
              <a:rPr lang="es-MX" sz="2400" dirty="0" err="1"/>
              <a:t>IgG</a:t>
            </a:r>
            <a:r>
              <a:rPr lang="es-MX" sz="2400" dirty="0"/>
              <a:t> </a:t>
            </a:r>
            <a:r>
              <a:rPr lang="es-MX" sz="2400" dirty="0" err="1"/>
              <a:t>deficiencies</a:t>
            </a:r>
            <a:endParaRPr lang="es-MX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MX" sz="2400" dirty="0"/>
              <a:t>CVI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2800" b="1" dirty="0" err="1"/>
              <a:t>Cystic</a:t>
            </a:r>
            <a:r>
              <a:rPr lang="es-MX" sz="2800" b="1" dirty="0"/>
              <a:t> Fibrosis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2800" b="1" dirty="0" err="1"/>
              <a:t>Ciliary</a:t>
            </a:r>
            <a:r>
              <a:rPr lang="es-MX" sz="2800" b="1" dirty="0"/>
              <a:t> </a:t>
            </a:r>
            <a:r>
              <a:rPr lang="es-MX" sz="2800" b="1" dirty="0" err="1"/>
              <a:t>Dyskinesia</a:t>
            </a:r>
            <a:endParaRPr lang="es-MX" sz="2800" b="1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s-MX" sz="2800" b="1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s-MX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Antibiotic : staph A. and anaerobes</a:t>
            </a:r>
          </a:p>
          <a:p>
            <a:r>
              <a:rPr lang="en-US" dirty="0"/>
              <a:t>Topical intra nasal corticosteroid</a:t>
            </a:r>
          </a:p>
          <a:p>
            <a:r>
              <a:rPr lang="en-US" dirty="0"/>
              <a:t>Nasal irrigation with saline</a:t>
            </a:r>
          </a:p>
          <a:p>
            <a:r>
              <a:rPr lang="en-US" dirty="0"/>
              <a:t>Surgery( in case of medical treatment failure)</a:t>
            </a:r>
          </a:p>
          <a:p>
            <a:r>
              <a:rPr lang="en-US" dirty="0"/>
              <a:t>Duration of therapy is up to 3 months, and patient response is unlikely before 2 weeks of use.</a:t>
            </a:r>
          </a:p>
        </p:txBody>
      </p:sp>
    </p:spTree>
    <p:extLst>
      <p:ext uri="{BB962C8B-B14F-4D97-AF65-F5344CB8AC3E}">
        <p14:creationId xmlns:p14="http://schemas.microsoft.com/office/powerpoint/2010/main" val="37143459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Any Questions?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204" y="1369276"/>
            <a:ext cx="7573161" cy="5048775"/>
          </a:xfrm>
        </p:spPr>
      </p:pic>
    </p:spTree>
    <p:extLst>
      <p:ext uri="{BB962C8B-B14F-4D97-AF65-F5344CB8AC3E}">
        <p14:creationId xmlns:p14="http://schemas.microsoft.com/office/powerpoint/2010/main" val="11598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(ABRS) is a common problem in children</a:t>
            </a:r>
          </a:p>
          <a:p>
            <a:r>
              <a:rPr lang="en-US" dirty="0"/>
              <a:t>6 to 9% of viral URIs in children</a:t>
            </a:r>
          </a:p>
          <a:p>
            <a:r>
              <a:rPr lang="en-US" dirty="0"/>
              <a:t>Any age ( peak  4-7 y/o)</a:t>
            </a:r>
          </a:p>
        </p:txBody>
      </p:sp>
    </p:spTree>
    <p:extLst>
      <p:ext uri="{BB962C8B-B14F-4D97-AF65-F5344CB8AC3E}">
        <p14:creationId xmlns:p14="http://schemas.microsoft.com/office/powerpoint/2010/main" val="70389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PREDISPOSING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(URI) is the most important risk factor especially in in children who attend day care</a:t>
            </a:r>
          </a:p>
          <a:p>
            <a:r>
              <a:rPr lang="en-US" dirty="0"/>
              <a:t>Allergic rhinitis</a:t>
            </a:r>
          </a:p>
          <a:p>
            <a:r>
              <a:rPr lang="en-US" dirty="0"/>
              <a:t>Anatomic obstruction</a:t>
            </a:r>
          </a:p>
          <a:p>
            <a:r>
              <a:rPr lang="en-US" dirty="0"/>
              <a:t>Mucosal irritants (dry air, tobacco smoke, chlorinated water)</a:t>
            </a:r>
          </a:p>
          <a:p>
            <a:r>
              <a:rPr lang="en-US" dirty="0"/>
              <a:t>Sudden changes in atmospheric pressure (descent in an airplane)</a:t>
            </a:r>
          </a:p>
        </p:txBody>
      </p:sp>
    </p:spTree>
    <p:extLst>
      <p:ext uri="{BB962C8B-B14F-4D97-AF65-F5344CB8AC3E}">
        <p14:creationId xmlns:p14="http://schemas.microsoft.com/office/powerpoint/2010/main" val="424233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clinical and radiographic manifestations of ABRS in children are similar to those of viral URTI</a:t>
            </a: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rgbClr val="00B050"/>
                </a:solidFill>
              </a:rPr>
              <a:t>Cough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b="1" dirty="0">
                <a:solidFill>
                  <a:srgbClr val="00B050"/>
                </a:solidFill>
              </a:rPr>
              <a:t>Nasal symptoms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Fever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Halitosis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Headache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Facial pain and swelling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Sore throat </a:t>
            </a:r>
          </a:p>
        </p:txBody>
      </p:sp>
    </p:spTree>
    <p:extLst>
      <p:ext uri="{BB962C8B-B14F-4D97-AF65-F5344CB8AC3E}">
        <p14:creationId xmlns:p14="http://schemas.microsoft.com/office/powerpoint/2010/main" val="164373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course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829" y="2506662"/>
            <a:ext cx="10515600" cy="4351338"/>
          </a:xfrm>
        </p:spPr>
        <p:txBody>
          <a:bodyPr/>
          <a:lstStyle/>
          <a:p>
            <a:r>
              <a:rPr lang="en-US" dirty="0"/>
              <a:t> Cough, nasal symptoms, and sore throat may occur with both uncomplicated viral URI and ABRS. </a:t>
            </a:r>
          </a:p>
          <a:p>
            <a:r>
              <a:rPr lang="en-US" dirty="0"/>
              <a:t>The clinical course helps to differentiate ABRS from viral URTI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1026" name="Picture 2" descr="C:\Users\mofid\Downloads\20211207_10420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499" y="0"/>
            <a:ext cx="67558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1880</Words>
  <Application>Microsoft Office PowerPoint</Application>
  <PresentationFormat>Widescreen</PresentationFormat>
  <Paragraphs>281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Acute and Chronic Rhinosinusitis in children</vt:lpstr>
      <vt:lpstr>ANATOMY</vt:lpstr>
      <vt:lpstr>PowerPoint Presentation</vt:lpstr>
      <vt:lpstr>Definition </vt:lpstr>
      <vt:lpstr>EPIDEMIOLOGY</vt:lpstr>
      <vt:lpstr>PREDISPOSING FACTORS</vt:lpstr>
      <vt:lpstr>CLINICAL FEATURES</vt:lpstr>
      <vt:lpstr>Clinical course</vt:lpstr>
      <vt:lpstr>PowerPoint Presentation</vt:lpstr>
      <vt:lpstr>RADIOLOGIC FEATURES</vt:lpstr>
      <vt:lpstr>PowerPoint Presentation</vt:lpstr>
      <vt:lpstr>RADIOLOGIC FEATURES</vt:lpstr>
      <vt:lpstr>DIAGNOSIS</vt:lpstr>
      <vt:lpstr>DIFFERENTIAL DIAGNOSIS</vt:lpstr>
      <vt:lpstr>MICROBIOLOGY</vt:lpstr>
      <vt:lpstr>Risks for antimicrobial resistance </vt:lpstr>
      <vt:lpstr>EMPIRIC ANTIBIOTIC THERAPY</vt:lpstr>
      <vt:lpstr>SUGGESTION</vt:lpstr>
      <vt:lpstr>Outpatient therapy</vt:lpstr>
      <vt:lpstr>Penicillin allergy</vt:lpstr>
      <vt:lpstr>Vomiting</vt:lpstr>
      <vt:lpstr>Inpatient therapy </vt:lpstr>
      <vt:lpstr>RESPONSE TO THERAPY</vt:lpstr>
      <vt:lpstr>Treatment failure</vt:lpstr>
      <vt:lpstr>MANAGEMENT OF TREATMENT FAILURE in out patient </vt:lpstr>
      <vt:lpstr>In hospitalized patients </vt:lpstr>
      <vt:lpstr>SYMPTOMATIC TREATMENT</vt:lpstr>
      <vt:lpstr>Chronic rhinosinusitis</vt:lpstr>
      <vt:lpstr>Chronic Rhinosinusitis in Children</vt:lpstr>
      <vt:lpstr>Diagnosing CRS in Children: Special issues</vt:lpstr>
      <vt:lpstr>Diagnosing CRS in Children: Special issues</vt:lpstr>
      <vt:lpstr>Clinical presentation of CRS in Children</vt:lpstr>
      <vt:lpstr>Chronic Rhinosinusitis in Children</vt:lpstr>
      <vt:lpstr>When to suspect CRS in INFANTS</vt:lpstr>
      <vt:lpstr>When to suspect CRS in INFANTS</vt:lpstr>
      <vt:lpstr>When to suspect CRS in INFANTS</vt:lpstr>
      <vt:lpstr>When to suspect CRS in INFANTS</vt:lpstr>
      <vt:lpstr>When to suspect CRS in INFANTS</vt:lpstr>
      <vt:lpstr>Muco-purulent discharge in the  Sinus Ostium zone</vt:lpstr>
      <vt:lpstr>When to suspect CRS in INFANTS</vt:lpstr>
      <vt:lpstr>Serous Otitis Media</vt:lpstr>
      <vt:lpstr>Plain X-rays  vs. CT scan in Sinusitis</vt:lpstr>
      <vt:lpstr>Etiology of CRS in Children</vt:lpstr>
      <vt:lpstr>Etiology of CRS in Children</vt:lpstr>
      <vt:lpstr>Treatment </vt:lpstr>
      <vt:lpstr>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nazanin farahbakhsh</dc:creator>
  <cp:lastModifiedBy>nazanin26farahbakhsh@gmail.com</cp:lastModifiedBy>
  <cp:revision>46</cp:revision>
  <dcterms:created xsi:type="dcterms:W3CDTF">2021-12-06T17:33:40Z</dcterms:created>
  <dcterms:modified xsi:type="dcterms:W3CDTF">2021-12-07T17:34:05Z</dcterms:modified>
</cp:coreProperties>
</file>