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6" r:id="rId2"/>
  </p:sldMasterIdLst>
  <p:sldIdLst>
    <p:sldId id="256" r:id="rId3"/>
    <p:sldId id="370" r:id="rId4"/>
    <p:sldId id="274" r:id="rId5"/>
    <p:sldId id="445" r:id="rId6"/>
    <p:sldId id="405" r:id="rId7"/>
    <p:sldId id="409" r:id="rId8"/>
    <p:sldId id="406" r:id="rId9"/>
    <p:sldId id="407" r:id="rId10"/>
    <p:sldId id="408" r:id="rId11"/>
    <p:sldId id="446" r:id="rId12"/>
    <p:sldId id="372" r:id="rId13"/>
    <p:sldId id="448" r:id="rId14"/>
    <p:sldId id="373" r:id="rId15"/>
    <p:sldId id="374" r:id="rId16"/>
    <p:sldId id="375" r:id="rId17"/>
    <p:sldId id="376" r:id="rId18"/>
    <p:sldId id="260" r:id="rId19"/>
    <p:sldId id="261" r:id="rId20"/>
    <p:sldId id="451" r:id="rId21"/>
    <p:sldId id="450" r:id="rId22"/>
    <p:sldId id="453" r:id="rId23"/>
    <p:sldId id="454" r:id="rId24"/>
    <p:sldId id="449" r:id="rId25"/>
    <p:sldId id="455" r:id="rId26"/>
    <p:sldId id="456" r:id="rId27"/>
    <p:sldId id="457" r:id="rId28"/>
    <p:sldId id="458" r:id="rId29"/>
    <p:sldId id="459" r:id="rId30"/>
    <p:sldId id="46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p:scale>
          <a:sx n="85" d="100"/>
          <a:sy n="85" d="100"/>
        </p:scale>
        <p:origin x="48" y="2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12/5/2021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12/5/2021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FBB88E8D-4CD6-49C6-84C2-7975E83D207F}" type="datetimeFigureOut">
              <a:rPr lang="en-CA" smtClean="0"/>
              <a:t>2021-11-23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30D17B2-65BF-4420-9C73-A9D192F2E337}" type="slidenum">
              <a:rPr lang="en-CA" smtClean="0"/>
              <a:t>‹#›</a:t>
            </a:fld>
            <a:endParaRPr lang="en-CA"/>
          </a:p>
        </p:txBody>
      </p:sp>
    </p:spTree>
    <p:extLst>
      <p:ext uri="{BB962C8B-B14F-4D97-AF65-F5344CB8AC3E}">
        <p14:creationId xmlns:p14="http://schemas.microsoft.com/office/powerpoint/2010/main" val="1977095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BB88E8D-4CD6-49C6-84C2-7975E83D207F}" type="datetimeFigureOut">
              <a:rPr lang="en-CA" smtClean="0"/>
              <a:t>2021-11-23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30D17B2-65BF-4420-9C73-A9D192F2E337}" type="slidenum">
              <a:rPr lang="en-CA" smtClean="0"/>
              <a:t>‹#›</a:t>
            </a:fld>
            <a:endParaRPr lang="en-CA"/>
          </a:p>
        </p:txBody>
      </p:sp>
    </p:spTree>
    <p:extLst>
      <p:ext uri="{BB962C8B-B14F-4D97-AF65-F5344CB8AC3E}">
        <p14:creationId xmlns:p14="http://schemas.microsoft.com/office/powerpoint/2010/main" val="356197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B88E8D-4CD6-49C6-84C2-7975E83D207F}" type="datetimeFigureOut">
              <a:rPr lang="en-CA" smtClean="0"/>
              <a:t>2021-11-23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30D17B2-65BF-4420-9C73-A9D192F2E337}" type="slidenum">
              <a:rPr lang="en-CA" smtClean="0"/>
              <a:t>‹#›</a:t>
            </a:fld>
            <a:endParaRPr lang="en-CA"/>
          </a:p>
        </p:txBody>
      </p:sp>
    </p:spTree>
    <p:extLst>
      <p:ext uri="{BB962C8B-B14F-4D97-AF65-F5344CB8AC3E}">
        <p14:creationId xmlns:p14="http://schemas.microsoft.com/office/powerpoint/2010/main" val="327400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FBB88E8D-4CD6-49C6-84C2-7975E83D207F}" type="datetimeFigureOut">
              <a:rPr lang="en-CA" smtClean="0"/>
              <a:t>2021-11-23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30D17B2-65BF-4420-9C73-A9D192F2E337}" type="slidenum">
              <a:rPr lang="en-CA" smtClean="0"/>
              <a:t>‹#›</a:t>
            </a:fld>
            <a:endParaRPr lang="en-CA"/>
          </a:p>
        </p:txBody>
      </p:sp>
    </p:spTree>
    <p:extLst>
      <p:ext uri="{BB962C8B-B14F-4D97-AF65-F5344CB8AC3E}">
        <p14:creationId xmlns:p14="http://schemas.microsoft.com/office/powerpoint/2010/main" val="813450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FBB88E8D-4CD6-49C6-84C2-7975E83D207F}" type="datetimeFigureOut">
              <a:rPr lang="en-CA" smtClean="0"/>
              <a:t>2021-11-23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30D17B2-65BF-4420-9C73-A9D192F2E337}" type="slidenum">
              <a:rPr lang="en-CA" smtClean="0"/>
              <a:t>‹#›</a:t>
            </a:fld>
            <a:endParaRPr lang="en-CA"/>
          </a:p>
        </p:txBody>
      </p:sp>
    </p:spTree>
    <p:extLst>
      <p:ext uri="{BB962C8B-B14F-4D97-AF65-F5344CB8AC3E}">
        <p14:creationId xmlns:p14="http://schemas.microsoft.com/office/powerpoint/2010/main" val="1802428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FBB88E8D-4CD6-49C6-84C2-7975E83D207F}" type="datetimeFigureOut">
              <a:rPr lang="en-CA" smtClean="0"/>
              <a:t>2021-11-23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30D17B2-65BF-4420-9C73-A9D192F2E337}" type="slidenum">
              <a:rPr lang="en-CA" smtClean="0"/>
              <a:t>‹#›</a:t>
            </a:fld>
            <a:endParaRPr lang="en-CA"/>
          </a:p>
        </p:txBody>
      </p:sp>
    </p:spTree>
    <p:extLst>
      <p:ext uri="{BB962C8B-B14F-4D97-AF65-F5344CB8AC3E}">
        <p14:creationId xmlns:p14="http://schemas.microsoft.com/office/powerpoint/2010/main" val="1949137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88E8D-4CD6-49C6-84C2-7975E83D207F}" type="datetimeFigureOut">
              <a:rPr lang="en-CA" smtClean="0"/>
              <a:t>2021-11-23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30D17B2-65BF-4420-9C73-A9D192F2E337}" type="slidenum">
              <a:rPr lang="en-CA" smtClean="0"/>
              <a:t>‹#›</a:t>
            </a:fld>
            <a:endParaRPr lang="en-CA"/>
          </a:p>
        </p:txBody>
      </p:sp>
    </p:spTree>
    <p:extLst>
      <p:ext uri="{BB962C8B-B14F-4D97-AF65-F5344CB8AC3E}">
        <p14:creationId xmlns:p14="http://schemas.microsoft.com/office/powerpoint/2010/main" val="3994302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B88E8D-4CD6-49C6-84C2-7975E83D207F}" type="datetimeFigureOut">
              <a:rPr lang="en-CA" smtClean="0"/>
              <a:t>2021-11-23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30D17B2-65BF-4420-9C73-A9D192F2E337}" type="slidenum">
              <a:rPr lang="en-CA" smtClean="0"/>
              <a:t>‹#›</a:t>
            </a:fld>
            <a:endParaRPr lang="en-CA"/>
          </a:p>
        </p:txBody>
      </p:sp>
    </p:spTree>
    <p:extLst>
      <p:ext uri="{BB962C8B-B14F-4D97-AF65-F5344CB8AC3E}">
        <p14:creationId xmlns:p14="http://schemas.microsoft.com/office/powerpoint/2010/main" val="4002145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B88E8D-4CD6-49C6-84C2-7975E83D207F}" type="datetimeFigureOut">
              <a:rPr lang="en-CA" smtClean="0"/>
              <a:t>2021-11-23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30D17B2-65BF-4420-9C73-A9D192F2E337}" type="slidenum">
              <a:rPr lang="en-CA" smtClean="0"/>
              <a:t>‹#›</a:t>
            </a:fld>
            <a:endParaRPr lang="en-CA"/>
          </a:p>
        </p:txBody>
      </p:sp>
    </p:spTree>
    <p:extLst>
      <p:ext uri="{BB962C8B-B14F-4D97-AF65-F5344CB8AC3E}">
        <p14:creationId xmlns:p14="http://schemas.microsoft.com/office/powerpoint/2010/main" val="4126100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BB88E8D-4CD6-49C6-84C2-7975E83D207F}" type="datetimeFigureOut">
              <a:rPr lang="en-CA" smtClean="0"/>
              <a:t>2021-11-23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30D17B2-65BF-4420-9C73-A9D192F2E337}" type="slidenum">
              <a:rPr lang="en-CA" smtClean="0"/>
              <a:t>‹#›</a:t>
            </a:fld>
            <a:endParaRPr lang="en-CA"/>
          </a:p>
        </p:txBody>
      </p:sp>
    </p:spTree>
    <p:extLst>
      <p:ext uri="{BB962C8B-B14F-4D97-AF65-F5344CB8AC3E}">
        <p14:creationId xmlns:p14="http://schemas.microsoft.com/office/powerpoint/2010/main" val="10424512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BB88E8D-4CD6-49C6-84C2-7975E83D207F}" type="datetimeFigureOut">
              <a:rPr lang="en-CA" smtClean="0"/>
              <a:t>2021-11-23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30D17B2-65BF-4420-9C73-A9D192F2E337}" type="slidenum">
              <a:rPr lang="en-CA" smtClean="0"/>
              <a:t>‹#›</a:t>
            </a:fld>
            <a:endParaRPr lang="en-CA"/>
          </a:p>
        </p:txBody>
      </p:sp>
    </p:spTree>
    <p:extLst>
      <p:ext uri="{BB962C8B-B14F-4D97-AF65-F5344CB8AC3E}">
        <p14:creationId xmlns:p14="http://schemas.microsoft.com/office/powerpoint/2010/main" val="178526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12/5/2021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88E8D-4CD6-49C6-84C2-7975E83D207F}" type="datetimeFigureOut">
              <a:rPr lang="en-CA" smtClean="0"/>
              <a:t>2021-11-23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D17B2-65BF-4420-9C73-A9D192F2E337}" type="slidenum">
              <a:rPr lang="en-CA" smtClean="0"/>
              <a:t>‹#›</a:t>
            </a:fld>
            <a:endParaRPr lang="en-CA"/>
          </a:p>
        </p:txBody>
      </p:sp>
    </p:spTree>
    <p:extLst>
      <p:ext uri="{BB962C8B-B14F-4D97-AF65-F5344CB8AC3E}">
        <p14:creationId xmlns:p14="http://schemas.microsoft.com/office/powerpoint/2010/main" val="384886511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fif"/><Relationship Id="rId7" Type="http://schemas.openxmlformats.org/officeDocument/2006/relationships/image" Target="../media/image24.jfif"/><Relationship Id="rId2" Type="http://schemas.openxmlformats.org/officeDocument/2006/relationships/image" Target="../media/image19.jpg"/><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fif"/></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fi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fif"/><Relationship Id="rId1" Type="http://schemas.openxmlformats.org/officeDocument/2006/relationships/slideLayout" Target="../slideLayouts/slideLayout2.xml"/><Relationship Id="rId4" Type="http://schemas.openxmlformats.org/officeDocument/2006/relationships/image" Target="../media/image8.jfif"/></Relationships>
</file>

<file path=ppt/slides/_rels/slide6.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C93E-68AF-4309-AD7B-7CF5FADBAB20}"/>
              </a:ext>
            </a:extLst>
          </p:cNvPr>
          <p:cNvSpPr>
            <a:spLocks noGrp="1"/>
          </p:cNvSpPr>
          <p:nvPr>
            <p:ph type="ctrTitle"/>
          </p:nvPr>
        </p:nvSpPr>
        <p:spPr>
          <a:xfrm>
            <a:off x="1289590" y="1492212"/>
            <a:ext cx="8825658" cy="1389052"/>
          </a:xfrm>
        </p:spPr>
        <p:txBody>
          <a:bodyPr/>
          <a:lstStyle/>
          <a:p>
            <a:pPr algn="ctr"/>
            <a:r>
              <a:rPr lang="fa-IR" b="1" dirty="0">
                <a:cs typeface="B Nazanin" panose="00000400000000000000" pitchFamily="2" charset="-78"/>
              </a:rPr>
              <a:t>فارنژیت و اوتیت در کودکان</a:t>
            </a:r>
            <a:endParaRPr lang="en-US" b="1" dirty="0">
              <a:cs typeface="B Nazanin" panose="00000400000000000000" pitchFamily="2" charset="-78"/>
            </a:endParaRPr>
          </a:p>
        </p:txBody>
      </p:sp>
      <p:sp>
        <p:nvSpPr>
          <p:cNvPr id="3" name="Subtitle 2">
            <a:extLst>
              <a:ext uri="{FF2B5EF4-FFF2-40B4-BE49-F238E27FC236}">
                <a16:creationId xmlns:a16="http://schemas.microsoft.com/office/drawing/2014/main" id="{AEDA692C-4A25-40BD-ABA4-9772202514D7}"/>
              </a:ext>
            </a:extLst>
          </p:cNvPr>
          <p:cNvSpPr>
            <a:spLocks noGrp="1"/>
          </p:cNvSpPr>
          <p:nvPr>
            <p:ph type="subTitle" idx="1"/>
          </p:nvPr>
        </p:nvSpPr>
        <p:spPr/>
        <p:txBody>
          <a:bodyPr>
            <a:normAutofit fontScale="92500" lnSpcReduction="10000"/>
          </a:bodyPr>
          <a:lstStyle/>
          <a:p>
            <a:pPr algn="ctr"/>
            <a:r>
              <a:rPr lang="fa-IR" sz="2400" b="1" dirty="0">
                <a:cs typeface="B Nazanin" panose="00000400000000000000" pitchFamily="2" charset="-78"/>
              </a:rPr>
              <a:t>دکتر صدیقه یوسف زادگان</a:t>
            </a:r>
          </a:p>
          <a:p>
            <a:pPr algn="ctr"/>
            <a:r>
              <a:rPr lang="fa-IR" sz="2400" b="1" dirty="0">
                <a:cs typeface="B Nazanin" panose="00000400000000000000" pitchFamily="2" charset="-78"/>
              </a:rPr>
              <a:t>فوق تخصص ریه کودکان – دانشگاه علوم پزشکی ایران</a:t>
            </a:r>
            <a:endParaRPr lang="en-US" sz="2400" b="1" dirty="0">
              <a:cs typeface="B Nazanin" panose="00000400000000000000" pitchFamily="2" charset="-78"/>
            </a:endParaRPr>
          </a:p>
        </p:txBody>
      </p:sp>
    </p:spTree>
    <p:extLst>
      <p:ext uri="{BB962C8B-B14F-4D97-AF65-F5344CB8AC3E}">
        <p14:creationId xmlns:p14="http://schemas.microsoft.com/office/powerpoint/2010/main" val="104805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err="1">
                <a:solidFill>
                  <a:srgbClr val="FF0000"/>
                </a:solidFill>
                <a:latin typeface="+mn-lt"/>
              </a:rPr>
              <a:t>Diphteria</a:t>
            </a:r>
            <a:endParaRPr lang="en-CA" sz="4800" b="1" dirty="0">
              <a:solidFill>
                <a:srgbClr val="FF0000"/>
              </a:solidFill>
              <a:latin typeface="+mn-lt"/>
            </a:endParaRPr>
          </a:p>
        </p:txBody>
      </p:sp>
      <p:sp>
        <p:nvSpPr>
          <p:cNvPr id="3" name="Content Placeholder 2"/>
          <p:cNvSpPr>
            <a:spLocks noGrp="1"/>
          </p:cNvSpPr>
          <p:nvPr>
            <p:ph idx="1"/>
          </p:nvPr>
        </p:nvSpPr>
        <p:spPr>
          <a:xfrm>
            <a:off x="1154954" y="2603500"/>
            <a:ext cx="10502244" cy="1912402"/>
          </a:xfrm>
        </p:spPr>
        <p:txBody>
          <a:bodyPr>
            <a:normAutofit/>
          </a:bodyPr>
          <a:lstStyle/>
          <a:p>
            <a:pPr algn="r" rtl="1"/>
            <a:r>
              <a:rPr lang="fa-IR" sz="2800" b="1" dirty="0">
                <a:cs typeface="B Nazanin" panose="00000400000000000000" pitchFamily="2" charset="-78"/>
              </a:rPr>
              <a:t>نادر (به علت واکسن)</a:t>
            </a:r>
            <a:r>
              <a:rPr lang="en-US" sz="2800" b="1" dirty="0">
                <a:cs typeface="B Nazanin" panose="00000400000000000000" pitchFamily="2" charset="-78"/>
              </a:rPr>
              <a:t> </a:t>
            </a:r>
            <a:r>
              <a:rPr lang="fa-IR" sz="2800" b="1" dirty="0">
                <a:cs typeface="B Nazanin" panose="00000400000000000000" pitchFamily="2" charset="-78"/>
              </a:rPr>
              <a:t>ولی آندمیک در برخی نقاط دنیا مثل خاورمیانه. </a:t>
            </a:r>
          </a:p>
          <a:p>
            <a:pPr algn="r" rtl="1"/>
            <a:r>
              <a:rPr lang="en-US" sz="2800" b="1" dirty="0">
                <a:cs typeface="B Nazanin" panose="00000400000000000000" pitchFamily="2" charset="-78"/>
              </a:rPr>
              <a:t>Bull Neck</a:t>
            </a:r>
            <a:r>
              <a:rPr lang="fa-IR" sz="2800" b="1" dirty="0">
                <a:cs typeface="B Nazanin" panose="00000400000000000000" pitchFamily="2" charset="-78"/>
              </a:rPr>
              <a:t>(تورم شدید گردن) </a:t>
            </a:r>
          </a:p>
          <a:p>
            <a:pPr algn="r" rtl="1"/>
            <a:r>
              <a:rPr lang="fa-IR" sz="2800" b="1" dirty="0">
                <a:cs typeface="B Nazanin" panose="00000400000000000000" pitchFamily="2" charset="-78"/>
              </a:rPr>
              <a:t>غشای کاذب خاکستری در حلق</a:t>
            </a:r>
            <a:endParaRPr lang="en-US" sz="2800" b="1"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694" y="3360280"/>
            <a:ext cx="2516784" cy="32180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6578" y="3354501"/>
            <a:ext cx="2599824" cy="3223783"/>
          </a:xfrm>
          <a:prstGeom prst="rect">
            <a:avLst/>
          </a:prstGeom>
        </p:spPr>
      </p:pic>
    </p:spTree>
    <p:extLst>
      <p:ext uri="{BB962C8B-B14F-4D97-AF65-F5344CB8AC3E}">
        <p14:creationId xmlns:p14="http://schemas.microsoft.com/office/powerpoint/2010/main" val="2265363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AF5E0-0241-40DA-B86C-F5054766FA5E}"/>
              </a:ext>
            </a:extLst>
          </p:cNvPr>
          <p:cNvSpPr>
            <a:spLocks noGrp="1"/>
          </p:cNvSpPr>
          <p:nvPr>
            <p:ph type="title"/>
          </p:nvPr>
        </p:nvSpPr>
        <p:spPr/>
        <p:txBody>
          <a:bodyPr>
            <a:noAutofit/>
          </a:bodyPr>
          <a:lstStyle/>
          <a:p>
            <a:pPr algn="ctr" rtl="1"/>
            <a:r>
              <a:rPr lang="fa-IR" sz="4000" b="1" dirty="0" err="1">
                <a:latin typeface="Times New Roman Bold" panose="02020803070505020304" pitchFamily="18" charset="0"/>
                <a:ea typeface="Calibri" panose="020F0502020204030204" pitchFamily="34" charset="0"/>
                <a:cs typeface="B Traffic" panose="00000400000000000000" pitchFamily="2" charset="-78"/>
              </a:rPr>
              <a:t>استرپ</a:t>
            </a:r>
            <a:r>
              <a:rPr lang="fa-IR" sz="4000" b="1" dirty="0">
                <a:latin typeface="Times New Roman Bold" panose="02020803070505020304" pitchFamily="18" charset="0"/>
                <a:ea typeface="Calibri" panose="020F0502020204030204" pitchFamily="34" charset="0"/>
                <a:cs typeface="B Traffic" panose="00000400000000000000" pitchFamily="2" charset="-78"/>
              </a:rPr>
              <a:t> </a:t>
            </a:r>
            <a:r>
              <a:rPr lang="fa-IR" sz="4000" b="1" dirty="0" err="1">
                <a:latin typeface="Times New Roman Bold" panose="02020803070505020304" pitchFamily="18" charset="0"/>
                <a:ea typeface="Calibri" panose="020F0502020204030204" pitchFamily="34" charset="0"/>
                <a:cs typeface="B Traffic" panose="00000400000000000000" pitchFamily="2" charset="-78"/>
              </a:rPr>
              <a:t>بتاهمولیتیک</a:t>
            </a:r>
            <a:r>
              <a:rPr lang="fa-IR" sz="4000" b="1" dirty="0">
                <a:latin typeface="Times New Roman Bold" panose="02020803070505020304" pitchFamily="18" charset="0"/>
                <a:ea typeface="Calibri" panose="020F0502020204030204" pitchFamily="34" charset="0"/>
                <a:cs typeface="B Traffic" panose="00000400000000000000" pitchFamily="2" charset="-78"/>
              </a:rPr>
              <a:t> گروه </a:t>
            </a:r>
            <a:r>
              <a:rPr lang="en-US" sz="4000" b="1" dirty="0">
                <a:latin typeface="Times New Roman Bold" panose="02020803070505020304" pitchFamily="18" charset="0"/>
                <a:ea typeface="Calibri" panose="020F0502020204030204" pitchFamily="34" charset="0"/>
                <a:cs typeface="B Traffic" panose="00000400000000000000" pitchFamily="2" charset="-78"/>
              </a:rPr>
              <a:t>A</a:t>
            </a:r>
            <a:r>
              <a:rPr lang="fa-IR" sz="4000" b="1" dirty="0">
                <a:latin typeface="Times New Roman Bold" panose="02020803070505020304" pitchFamily="18" charset="0"/>
                <a:ea typeface="Calibri" panose="020F0502020204030204" pitchFamily="34" charset="0"/>
                <a:cs typeface="B Traffic" panose="00000400000000000000" pitchFamily="2" charset="-78"/>
              </a:rPr>
              <a:t>:</a:t>
            </a:r>
            <a:r>
              <a:rPr lang="en-US" sz="4000" b="1" dirty="0">
                <a:latin typeface="Times New Roman Bold" panose="02020803070505020304" pitchFamily="18" charset="0"/>
                <a:ea typeface="Calibri" panose="020F0502020204030204" pitchFamily="34" charset="0"/>
                <a:cs typeface="B Traffic" panose="00000400000000000000" pitchFamily="2" charset="-78"/>
              </a:rPr>
              <a:t> </a:t>
            </a:r>
            <a:r>
              <a:rPr lang="fa-IR" sz="4000" b="1" dirty="0">
                <a:latin typeface="Times New Roman Bold" panose="02020803070505020304" pitchFamily="18" charset="0"/>
                <a:ea typeface="Calibri" panose="020F0502020204030204" pitchFamily="34" charset="0"/>
                <a:cs typeface="B Traffic" panose="00000400000000000000" pitchFamily="2" charset="-78"/>
              </a:rPr>
              <a:t> </a:t>
            </a:r>
            <a:r>
              <a:rPr lang="en-US" b="1" dirty="0">
                <a:latin typeface="Times New Roman" panose="02020603050405020304" pitchFamily="18" charset="0"/>
                <a:ea typeface="Calibri" panose="020F0502020204030204" pitchFamily="34" charset="0"/>
                <a:cs typeface="Times New Roman" panose="02020603050405020304" pitchFamily="18" charset="0"/>
              </a:rPr>
              <a:t>GABHS</a:t>
            </a:r>
            <a:endParaRPr lang="en-US" sz="4000" b="1" dirty="0"/>
          </a:p>
        </p:txBody>
      </p:sp>
      <p:sp>
        <p:nvSpPr>
          <p:cNvPr id="6" name="Content Placeholder 5">
            <a:extLst>
              <a:ext uri="{FF2B5EF4-FFF2-40B4-BE49-F238E27FC236}">
                <a16:creationId xmlns:a16="http://schemas.microsoft.com/office/drawing/2014/main" id="{C448EA29-4178-45C8-911E-BF6598403F97}"/>
              </a:ext>
            </a:extLst>
          </p:cNvPr>
          <p:cNvSpPr>
            <a:spLocks noGrp="1"/>
          </p:cNvSpPr>
          <p:nvPr>
            <p:ph idx="1"/>
          </p:nvPr>
        </p:nvSpPr>
        <p:spPr>
          <a:xfrm>
            <a:off x="347809" y="2429050"/>
            <a:ext cx="11382317" cy="4162484"/>
          </a:xfrm>
        </p:spPr>
        <p:txBody>
          <a:bodyPr>
            <a:noAutofit/>
          </a:bodyPr>
          <a:lstStyle/>
          <a:p>
            <a:pPr marL="43815" lvl="0" indent="0" algn="justLow" rtl="1">
              <a:lnSpc>
                <a:spcPct val="100000"/>
              </a:lnSpc>
              <a:spcBef>
                <a:spcPts val="225"/>
              </a:spcBef>
              <a:buClr>
                <a:srgbClr val="F81B02"/>
              </a:buClr>
            </a:pPr>
            <a:r>
              <a:rPr lang="fa-IR" sz="27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شروع حاد گلودرد در زمستان یا بهار به دنبال تماس با همکلاسی یا </a:t>
            </a:r>
            <a:r>
              <a:rPr lang="en-US" sz="27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sibling</a:t>
            </a:r>
            <a:r>
              <a:rPr lang="fa-IR" sz="27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 بیمار، درکودک 5-15 ساله </a:t>
            </a:r>
          </a:p>
          <a:p>
            <a:pPr marL="114300" lvl="0" indent="-114300" algn="justLow" rtl="1">
              <a:spcBef>
                <a:spcPts val="225"/>
              </a:spcBef>
              <a:buClr>
                <a:srgbClr val="F81B02"/>
              </a:buClr>
            </a:pPr>
            <a:r>
              <a:rPr lang="fa-IR" sz="27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 </a:t>
            </a:r>
            <a:r>
              <a:rPr lang="fa-IR" sz="27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علایم: </a:t>
            </a:r>
            <a:r>
              <a:rPr lang="fa-IR" sz="27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تب، سردرد،‌ درد شكم و استفراغ، التهاب حلق و لوزه‌ها (اگزودای پچی)، پتشی کام، لنفادنوپاتی دردناک قدام گردن، زبان توت فرنگی سفید و قرمز و گاهی راش شبه مخملک. دردگوش وجود دارد ولی پرده صماخ سالم است. </a:t>
            </a:r>
            <a:r>
              <a:rPr lang="fa-IR" sz="2700" dirty="0">
                <a:solidFill>
                  <a:prstClr val="black"/>
                </a:solidFill>
                <a:latin typeface="Times New Roman" panose="02020603050405020304" pitchFamily="18" charset="0"/>
                <a:cs typeface="B Nazanin" panose="00000400000000000000" pitchFamily="2" charset="-78"/>
              </a:rPr>
              <a:t>کمون: 2-5 روز.</a:t>
            </a:r>
          </a:p>
          <a:p>
            <a:pPr marL="152400" lvl="0" indent="1270" algn="justLow" rtl="1">
              <a:lnSpc>
                <a:spcPct val="100000"/>
              </a:lnSpc>
              <a:spcBef>
                <a:spcPts val="225"/>
              </a:spcBef>
              <a:buClr>
                <a:srgbClr val="F81B02"/>
              </a:buClr>
            </a:pPr>
            <a:r>
              <a:rPr lang="fa-IR" sz="27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 </a:t>
            </a:r>
            <a:r>
              <a:rPr lang="fa-IR" sz="27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مخملك</a:t>
            </a:r>
            <a:r>
              <a:rPr lang="fa-IR" sz="27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 به دنبال عفونت با </a:t>
            </a:r>
            <a:r>
              <a:rPr lang="en-US" sz="27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GABHS</a:t>
            </a:r>
            <a:r>
              <a:rPr lang="fa-IR" sz="27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 تا 3بار (با3 نوع اگزوتوکسین </a:t>
            </a:r>
            <a:r>
              <a:rPr lang="en-US" sz="27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A</a:t>
            </a:r>
            <a:r>
              <a:rPr lang="fa-IR" sz="27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a:t>
            </a:r>
            <a:r>
              <a:rPr lang="en-US" sz="27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B</a:t>
            </a:r>
            <a:r>
              <a:rPr lang="fa-IR" sz="27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و</a:t>
            </a:r>
            <a:r>
              <a:rPr lang="en-US" sz="27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C</a:t>
            </a:r>
            <a:r>
              <a:rPr lang="fa-IR" sz="27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a:t>
            </a:r>
          </a:p>
          <a:p>
            <a:pPr marL="152400" lvl="0" indent="1270" algn="justLow" rtl="1">
              <a:lnSpc>
                <a:spcPct val="100000"/>
              </a:lnSpc>
              <a:spcBef>
                <a:spcPts val="225"/>
              </a:spcBef>
              <a:buClr>
                <a:srgbClr val="F81B02"/>
              </a:buClr>
            </a:pPr>
            <a:r>
              <a:rPr lang="fa-IR" sz="27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 شروع ضایعات از صورت، حالت </a:t>
            </a:r>
            <a:r>
              <a:rPr lang="fa-IR" sz="2700" b="1" dirty="0">
                <a:solidFill>
                  <a:srgbClr val="00B0F0"/>
                </a:solidFill>
                <a:latin typeface="Times New Roman" panose="02020603050405020304" pitchFamily="18" charset="0"/>
                <a:ea typeface="Calibri" panose="020F0502020204030204" pitchFamily="34" charset="0"/>
                <a:cs typeface="B Nazanin" panose="00000400000000000000" pitchFamily="2" charset="-78"/>
              </a:rPr>
              <a:t>کاغذ سنباده </a:t>
            </a:r>
            <a:r>
              <a:rPr lang="fa-IR" sz="27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ای، انتشار به کل بدن،</a:t>
            </a:r>
          </a:p>
          <a:p>
            <a:pPr marL="152400" lvl="0" indent="1270" algn="justLow" rtl="1">
              <a:lnSpc>
                <a:spcPct val="100000"/>
              </a:lnSpc>
              <a:spcBef>
                <a:spcPts val="225"/>
              </a:spcBef>
              <a:buClr>
                <a:srgbClr val="F81B02"/>
              </a:buClr>
            </a:pPr>
            <a:r>
              <a:rPr lang="fa-IR" sz="27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 سپس رنگ پریدگی اطراف دهان و راش سفید در چین‌ها و آرنج دیده می‌شود(</a:t>
            </a:r>
            <a:r>
              <a:rPr lang="fa-IR" sz="2700" b="1" dirty="0">
                <a:solidFill>
                  <a:srgbClr val="00B0F0"/>
                </a:solidFill>
                <a:latin typeface="Times New Roman" panose="02020603050405020304" pitchFamily="18" charset="0"/>
                <a:ea typeface="Calibri" panose="020F0502020204030204" pitchFamily="34" charset="0"/>
                <a:cs typeface="B Nazanin" panose="00000400000000000000" pitchFamily="2" charset="-78"/>
              </a:rPr>
              <a:t>خطوط پاستیا</a:t>
            </a:r>
            <a:r>
              <a:rPr lang="fa-IR" sz="27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a:t>
            </a:r>
          </a:p>
          <a:p>
            <a:pPr marL="152400" lvl="0" indent="1270" algn="justLow" rtl="1">
              <a:lnSpc>
                <a:spcPct val="100000"/>
              </a:lnSpc>
              <a:spcBef>
                <a:spcPts val="225"/>
              </a:spcBef>
              <a:buClr>
                <a:srgbClr val="F81B02"/>
              </a:buClr>
            </a:pPr>
            <a:r>
              <a:rPr lang="fa-IR" sz="27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 پتشی در اثر شکنندگی مویرگی در دیستال، معادل تست تورنیکه مثبت یا پدیده </a:t>
            </a:r>
            <a:r>
              <a:rPr lang="fa-IR" sz="2700" b="1" dirty="0">
                <a:solidFill>
                  <a:srgbClr val="00B0F0"/>
                </a:solidFill>
                <a:latin typeface="Times New Roman" panose="02020603050405020304" pitchFamily="18" charset="0"/>
                <a:ea typeface="Calibri" panose="020F0502020204030204" pitchFamily="34" charset="0"/>
                <a:cs typeface="B Nazanin" panose="00000400000000000000" pitchFamily="2" charset="-78"/>
              </a:rPr>
              <a:t>رامپل لیدز</a:t>
            </a:r>
            <a:r>
              <a:rPr lang="fa-IR" sz="27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a:t>
            </a:r>
          </a:p>
          <a:p>
            <a:pPr marL="152400" lvl="0" indent="1270" algn="justLow" rtl="1">
              <a:lnSpc>
                <a:spcPct val="100000"/>
              </a:lnSpc>
              <a:spcBef>
                <a:spcPts val="225"/>
              </a:spcBef>
              <a:buClr>
                <a:srgbClr val="F81B02"/>
              </a:buClr>
            </a:pPr>
            <a:r>
              <a:rPr lang="fa-IR" sz="27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 </a:t>
            </a:r>
            <a:r>
              <a:rPr lang="fa-IR" sz="2700" b="1" dirty="0">
                <a:solidFill>
                  <a:srgbClr val="00B0F0"/>
                </a:solidFill>
                <a:latin typeface="Times New Roman" panose="02020603050405020304" pitchFamily="18" charset="0"/>
                <a:ea typeface="Calibri" panose="020F0502020204030204" pitchFamily="34" charset="0"/>
                <a:cs typeface="B Nazanin" panose="00000400000000000000" pitchFamily="2" charset="-78"/>
              </a:rPr>
              <a:t>پوسته‌ریزی ورقه‌ای </a:t>
            </a:r>
            <a:r>
              <a:rPr lang="fa-IR" sz="27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اطراف ناخن و از بین رفتن اریتم طی پند روز</a:t>
            </a:r>
            <a:endParaRPr lang="en-US" sz="2700" dirty="0">
              <a:solidFill>
                <a:prstClr val="black"/>
              </a:solidFill>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573953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rotWithShape="1">
          <a:blip r:embed="rId2">
            <a:extLst>
              <a:ext uri="{28A0092B-C50C-407E-A947-70E740481C1C}">
                <a14:useLocalDpi xmlns:a14="http://schemas.microsoft.com/office/drawing/2010/main" val="0"/>
              </a:ext>
            </a:extLst>
          </a:blip>
          <a:srcRect b="16226"/>
          <a:stretch/>
        </p:blipFill>
        <p:spPr>
          <a:xfrm>
            <a:off x="323063" y="336885"/>
            <a:ext cx="4309658" cy="2839614"/>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063" y="3454826"/>
            <a:ext cx="4476878" cy="3178583"/>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0689" t="1934" r="1219" b="-1934"/>
          <a:stretch/>
        </p:blipFill>
        <p:spPr>
          <a:xfrm>
            <a:off x="4942261" y="336885"/>
            <a:ext cx="4379495" cy="3318468"/>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b="9587"/>
          <a:stretch/>
        </p:blipFill>
        <p:spPr>
          <a:xfrm>
            <a:off x="4942262" y="3662522"/>
            <a:ext cx="3596200" cy="2691782"/>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464076" y="1142886"/>
            <a:ext cx="2438622" cy="231194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80782" y="3662521"/>
            <a:ext cx="3291043" cy="2691783"/>
          </a:xfrm>
          <a:prstGeom prst="rect">
            <a:avLst/>
          </a:prstGeom>
        </p:spPr>
      </p:pic>
    </p:spTree>
    <p:extLst>
      <p:ext uri="{BB962C8B-B14F-4D97-AF65-F5344CB8AC3E}">
        <p14:creationId xmlns:p14="http://schemas.microsoft.com/office/powerpoint/2010/main" val="312075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7E85CD-4C47-4984-9BCB-FC7342597A3B}"/>
              </a:ext>
            </a:extLst>
          </p:cNvPr>
          <p:cNvSpPr>
            <a:spLocks noGrp="1"/>
          </p:cNvSpPr>
          <p:nvPr>
            <p:ph type="title"/>
          </p:nvPr>
        </p:nvSpPr>
        <p:spPr>
          <a:xfrm>
            <a:off x="1154954" y="975585"/>
            <a:ext cx="8761413" cy="706964"/>
          </a:xfrm>
        </p:spPr>
        <p:txBody>
          <a:bodyPr/>
          <a:lstStyle/>
          <a:p>
            <a:pPr algn="ctr"/>
            <a:r>
              <a:rPr lang="fa-IR" sz="4000" b="1" dirty="0">
                <a:cs typeface="B Nazanin" panose="00000400000000000000" pitchFamily="2" charset="-78"/>
              </a:rPr>
              <a:t>تشخیص فارنژیت استرپتوکوکی:</a:t>
            </a:r>
            <a:endParaRPr lang="en-US" sz="4000" b="1" dirty="0">
              <a:cs typeface="B Nazanin" panose="00000400000000000000" pitchFamily="2" charset="-78"/>
            </a:endParaRPr>
          </a:p>
        </p:txBody>
      </p:sp>
      <p:sp>
        <p:nvSpPr>
          <p:cNvPr id="4" name="Content Placeholder 3">
            <a:extLst>
              <a:ext uri="{FF2B5EF4-FFF2-40B4-BE49-F238E27FC236}">
                <a16:creationId xmlns:a16="http://schemas.microsoft.com/office/drawing/2014/main" id="{4466A8A1-BC69-4459-9ED7-D2CFBDFE60E5}"/>
              </a:ext>
            </a:extLst>
          </p:cNvPr>
          <p:cNvSpPr>
            <a:spLocks noGrp="1"/>
          </p:cNvSpPr>
          <p:nvPr>
            <p:ph idx="1"/>
          </p:nvPr>
        </p:nvSpPr>
        <p:spPr>
          <a:xfrm>
            <a:off x="415126" y="2288806"/>
            <a:ext cx="11724516" cy="2027884"/>
          </a:xfrm>
        </p:spPr>
        <p:txBody>
          <a:bodyPr>
            <a:noAutofit/>
          </a:bodyPr>
          <a:lstStyle/>
          <a:p>
            <a:pPr marL="114300" lvl="0" indent="-114300" algn="r" rtl="1">
              <a:lnSpc>
                <a:spcPct val="100000"/>
              </a:lnSpc>
              <a:spcBef>
                <a:spcPts val="225"/>
              </a:spcBef>
              <a:buClr>
                <a:srgbClr val="F81B02"/>
              </a:buClr>
            </a:pPr>
            <a:r>
              <a:rPr lang="fa-IR" sz="20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 تست‌ سريع آنتي‌ژن استرپ</a:t>
            </a:r>
            <a:r>
              <a:rPr lang="en-US" sz="20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A</a:t>
            </a:r>
            <a:r>
              <a:rPr lang="en-US" sz="2000" dirty="0">
                <a:solidFill>
                  <a:prstClr val="black"/>
                </a:solidFill>
                <a:latin typeface="B Nazanin" panose="00000400000000000000" pitchFamily="2" charset="-78"/>
                <a:ea typeface="Calibri" panose="020F0502020204030204" pitchFamily="34" charset="0"/>
                <a:cs typeface="B Nazanin" panose="00000400000000000000" pitchFamily="2" charset="-78"/>
              </a:rPr>
              <a:t> </a:t>
            </a:r>
            <a:r>
              <a:rPr lang="fa-IR" sz="2000" dirty="0">
                <a:solidFill>
                  <a:prstClr val="black"/>
                </a:solidFill>
                <a:latin typeface="B Nazanin" panose="00000400000000000000" pitchFamily="2" charset="-78"/>
                <a:ea typeface="Calibri" panose="020F0502020204030204" pitchFamily="34" charset="0"/>
                <a:cs typeface="B Nazanin" panose="00000400000000000000" pitchFamily="2" charset="-78"/>
              </a:rPr>
              <a:t>(</a:t>
            </a:r>
            <a:r>
              <a:rPr lang="en-US" sz="20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RADT</a:t>
            </a:r>
            <a:r>
              <a:rPr lang="fa-IR" sz="20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 اختصاصيت&gt; 95% .اگر مثبت شود نياز به كشت نيست و بايد درمان شروع شود. اگر منفي شود: كشت گلو</a:t>
            </a:r>
            <a:endParaRPr lang="en-US" sz="2000" dirty="0">
              <a:solidFill>
                <a:prstClr val="black"/>
              </a:solidFill>
              <a:latin typeface="Times New Roman" panose="02020603050405020304" pitchFamily="18" charset="0"/>
              <a:ea typeface="Calibri" panose="020F0502020204030204" pitchFamily="34" charset="0"/>
              <a:cs typeface="B Nazanin" panose="00000400000000000000" pitchFamily="2" charset="-78"/>
            </a:endParaRPr>
          </a:p>
          <a:p>
            <a:pPr marL="152400" lvl="0" indent="-152400" algn="r" rtl="1">
              <a:lnSpc>
                <a:spcPct val="100000"/>
              </a:lnSpc>
              <a:spcBef>
                <a:spcPts val="225"/>
              </a:spcBef>
              <a:buClr>
                <a:srgbClr val="F81B02"/>
              </a:buClr>
            </a:pPr>
            <a:r>
              <a:rPr lang="fa-IR" sz="20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 روشهای تشخیص ملکولی و</a:t>
            </a:r>
            <a:r>
              <a:rPr lang="en-US" sz="20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PCR</a:t>
            </a:r>
            <a:r>
              <a:rPr lang="fa-IR" sz="20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 حساسیت و اختصاصیت &gt; 98% دارند.جواب در کمتر از یکساعت.</a:t>
            </a:r>
            <a:endParaRPr lang="en-US" sz="2000" dirty="0">
              <a:solidFill>
                <a:prstClr val="black"/>
              </a:solidFill>
              <a:latin typeface="Times New Roman" panose="02020603050405020304" pitchFamily="18" charset="0"/>
              <a:ea typeface="Calibri" panose="020F0502020204030204" pitchFamily="34" charset="0"/>
              <a:cs typeface="B Nazanin" panose="00000400000000000000" pitchFamily="2" charset="-78"/>
            </a:endParaRPr>
          </a:p>
          <a:p>
            <a:pPr marL="152400" lvl="0" indent="-152400" algn="r" rtl="1">
              <a:lnSpc>
                <a:spcPct val="100000"/>
              </a:lnSpc>
              <a:spcBef>
                <a:spcPts val="225"/>
              </a:spcBef>
              <a:buClr>
                <a:srgbClr val="F81B02"/>
              </a:buClr>
            </a:pPr>
            <a:r>
              <a:rPr lang="fa-IR" sz="20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 کرایتریاهای صرفا بالینی مثل </a:t>
            </a:r>
            <a:r>
              <a:rPr lang="en-US" sz="2000" dirty="0" err="1">
                <a:solidFill>
                  <a:prstClr val="black"/>
                </a:solidFill>
                <a:latin typeface="Times New Roman" panose="02020603050405020304" pitchFamily="18" charset="0"/>
                <a:ea typeface="Calibri" panose="020F0502020204030204" pitchFamily="34" charset="0"/>
                <a:cs typeface="B Nazanin" panose="00000400000000000000" pitchFamily="2" charset="-78"/>
              </a:rPr>
              <a:t>Centor</a:t>
            </a:r>
            <a:r>
              <a:rPr lang="en-US" sz="2000" dirty="0">
                <a:solidFill>
                  <a:prstClr val="black"/>
                </a:solidFill>
                <a:latin typeface="B Nazanin" panose="00000400000000000000" pitchFamily="2" charset="-78"/>
                <a:ea typeface="Calibri" panose="020F0502020204030204" pitchFamily="34" charset="0"/>
                <a:cs typeface="B Nazanin" panose="00000400000000000000" pitchFamily="2" charset="-78"/>
              </a:rPr>
              <a:t> </a:t>
            </a:r>
            <a:r>
              <a:rPr lang="fa-IR" sz="2000" dirty="0">
                <a:solidFill>
                  <a:prstClr val="black"/>
                </a:solidFill>
                <a:latin typeface="B Nazanin" panose="00000400000000000000" pitchFamily="2" charset="-78"/>
                <a:ea typeface="Calibri" panose="020F0502020204030204" pitchFamily="34" charset="0"/>
                <a:cs typeface="B Nazanin" panose="00000400000000000000" pitchFamily="2" charset="-78"/>
              </a:rPr>
              <a:t>(در بالغین) و </a:t>
            </a:r>
            <a:r>
              <a:rPr lang="en-US" sz="20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McIsaac</a:t>
            </a:r>
            <a:r>
              <a:rPr lang="en-US" sz="2000" dirty="0">
                <a:solidFill>
                  <a:prstClr val="black"/>
                </a:solidFill>
                <a:latin typeface="B Nazanin" panose="00000400000000000000" pitchFamily="2" charset="-78"/>
                <a:ea typeface="Calibri" panose="020F0502020204030204" pitchFamily="34" charset="0"/>
                <a:cs typeface="B Nazanin" panose="00000400000000000000" pitchFamily="2" charset="-78"/>
              </a:rPr>
              <a:t> </a:t>
            </a:r>
            <a:r>
              <a:rPr lang="fa-IR" sz="2000" dirty="0">
                <a:solidFill>
                  <a:prstClr val="black"/>
                </a:solidFill>
                <a:latin typeface="B Nazanin" panose="00000400000000000000" pitchFamily="2" charset="-78"/>
                <a:ea typeface="Calibri" panose="020F0502020204030204" pitchFamily="34" charset="0"/>
                <a:cs typeface="B Nazanin" panose="00000400000000000000" pitchFamily="2" charset="-78"/>
              </a:rPr>
              <a:t>(در کودکان):</a:t>
            </a:r>
            <a:r>
              <a:rPr lang="en-US" sz="2000" dirty="0">
                <a:solidFill>
                  <a:prstClr val="black"/>
                </a:solidFill>
                <a:latin typeface="B Nazanin" panose="00000400000000000000" pitchFamily="2" charset="-78"/>
                <a:ea typeface="Calibri" panose="020F0502020204030204" pitchFamily="34" charset="0"/>
                <a:cs typeface="B Nazanin" panose="00000400000000000000" pitchFamily="2" charset="-78"/>
              </a:rPr>
              <a:t> </a:t>
            </a:r>
            <a:r>
              <a:rPr lang="fa-IR" sz="2000" dirty="0">
                <a:solidFill>
                  <a:prstClr val="black"/>
                </a:solidFill>
                <a:latin typeface="B Nazanin" panose="00000400000000000000" pitchFamily="2" charset="-78"/>
                <a:ea typeface="Calibri" panose="020F0502020204030204" pitchFamily="34" charset="0"/>
                <a:cs typeface="B Nazanin" panose="00000400000000000000" pitchFamily="2" charset="-78"/>
              </a:rPr>
              <a:t>شیوع فارنژیت </a:t>
            </a:r>
            <a:r>
              <a:rPr lang="en-US" sz="20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GAS</a:t>
            </a:r>
            <a:r>
              <a:rPr lang="fa-IR" sz="20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 را</a:t>
            </a:r>
            <a:r>
              <a:rPr lang="en-US" sz="20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overestimate </a:t>
            </a:r>
            <a:r>
              <a:rPr lang="fa-IR" sz="20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 می‌کنند</a:t>
            </a:r>
            <a:r>
              <a:rPr lang="en-US" sz="20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a:t>
            </a:r>
          </a:p>
          <a:p>
            <a:pPr marL="152400" lvl="0" indent="-152400" algn="r" rtl="1">
              <a:lnSpc>
                <a:spcPct val="100000"/>
              </a:lnSpc>
              <a:spcBef>
                <a:spcPts val="225"/>
              </a:spcBef>
              <a:buClr>
                <a:srgbClr val="F81B02"/>
              </a:buClr>
            </a:pPr>
            <a:r>
              <a:rPr lang="fa-IR" sz="20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a:t>
            </a:r>
            <a:r>
              <a:rPr lang="fa-IR" sz="2000" dirty="0" err="1">
                <a:solidFill>
                  <a:prstClr val="black"/>
                </a:solidFill>
                <a:latin typeface="Times New Roman" panose="02020603050405020304" pitchFamily="18" charset="0"/>
                <a:ea typeface="Calibri" panose="020F0502020204030204" pitchFamily="34" charset="0"/>
                <a:cs typeface="B Nazanin" panose="00000400000000000000" pitchFamily="2" charset="-78"/>
              </a:rPr>
              <a:t>کرایتریای</a:t>
            </a:r>
            <a:r>
              <a:rPr lang="en-US" sz="20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McIsaac</a:t>
            </a:r>
            <a:r>
              <a:rPr lang="fa-IR" sz="20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 یک نمره برای هریک از این علائم: تب بالای 38، فقدان سرفه، آدنوپاتی دردناک قدام گردن، تورم یا اگزودای حلق. </a:t>
            </a:r>
          </a:p>
          <a:p>
            <a:pPr marL="114300" lvl="0" indent="-114300" algn="justLow" rtl="1">
              <a:spcBef>
                <a:spcPts val="225"/>
              </a:spcBef>
              <a:buClr>
                <a:srgbClr val="F81B02"/>
              </a:buClr>
            </a:pPr>
            <a:r>
              <a:rPr lang="fa-IR" sz="20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 اوج فارنژيت استرپي در سال‌هاي اول مدرسه(5-15 سال) است و در انتهاي نوجواني كاهش مي‌يابد.</a:t>
            </a:r>
            <a:r>
              <a:rPr lang="en-US" sz="20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 </a:t>
            </a:r>
            <a:r>
              <a:rPr lang="fa-IR" sz="20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قبل از 2 تا 3 سالگي نادر است.</a:t>
            </a:r>
            <a:endParaRPr lang="en-US" sz="2000" dirty="0">
              <a:solidFill>
                <a:prstClr val="black"/>
              </a:solidFill>
              <a:latin typeface="Times New Roman" panose="02020603050405020304" pitchFamily="18" charset="0"/>
              <a:ea typeface="Calibri" panose="020F0502020204030204" pitchFamily="34" charset="0"/>
              <a:cs typeface="B Nazanin" panose="00000400000000000000" pitchFamily="2" charset="-78"/>
            </a:endParaRPr>
          </a:p>
          <a:p>
            <a:pPr marL="152400" lvl="0" indent="-152400" algn="r" rtl="1">
              <a:lnSpc>
                <a:spcPct val="100000"/>
              </a:lnSpc>
              <a:spcBef>
                <a:spcPts val="225"/>
              </a:spcBef>
              <a:buClr>
                <a:srgbClr val="F81B02"/>
              </a:buClr>
            </a:pPr>
            <a:endParaRPr lang="en-US" sz="2000" dirty="0">
              <a:solidFill>
                <a:prstClr val="black"/>
              </a:solidFill>
              <a:latin typeface="Times New Roman" panose="02020603050405020304" pitchFamily="18" charset="0"/>
              <a:ea typeface="Calibri" panose="020F0502020204030204" pitchFamily="34" charset="0"/>
              <a:cs typeface="B Nazanin" panose="00000400000000000000" pitchFamily="2" charset="-78"/>
            </a:endParaRPr>
          </a:p>
        </p:txBody>
      </p:sp>
      <p:pic>
        <p:nvPicPr>
          <p:cNvPr id="8" name="Picture 7">
            <a:extLst>
              <a:ext uri="{FF2B5EF4-FFF2-40B4-BE49-F238E27FC236}">
                <a16:creationId xmlns:a16="http://schemas.microsoft.com/office/drawing/2014/main" id="{F72479D4-417F-4EFF-AE18-1AAC0AFE72A8}"/>
              </a:ext>
            </a:extLst>
          </p:cNvPr>
          <p:cNvPicPr>
            <a:picLocks noChangeAspect="1"/>
          </p:cNvPicPr>
          <p:nvPr/>
        </p:nvPicPr>
        <p:blipFill>
          <a:blip r:embed="rId2"/>
          <a:stretch>
            <a:fillRect/>
          </a:stretch>
        </p:blipFill>
        <p:spPr>
          <a:xfrm>
            <a:off x="3657269" y="4179017"/>
            <a:ext cx="7916179" cy="2361356"/>
          </a:xfrm>
          <a:prstGeom prst="rect">
            <a:avLst/>
          </a:prstGeom>
        </p:spPr>
      </p:pic>
      <p:pic>
        <p:nvPicPr>
          <p:cNvPr id="11" name="Picture 10">
            <a:extLst>
              <a:ext uri="{FF2B5EF4-FFF2-40B4-BE49-F238E27FC236}">
                <a16:creationId xmlns:a16="http://schemas.microsoft.com/office/drawing/2014/main" id="{5C3D897E-B1C4-4BA4-BF26-718839CBBE3B}"/>
              </a:ext>
            </a:extLst>
          </p:cNvPr>
          <p:cNvPicPr>
            <a:picLocks noChangeAspect="1"/>
          </p:cNvPicPr>
          <p:nvPr/>
        </p:nvPicPr>
        <p:blipFill rotWithShape="1">
          <a:blip r:embed="rId3"/>
          <a:srcRect l="13793" t="16687" r="15492" b="40940"/>
          <a:stretch/>
        </p:blipFill>
        <p:spPr>
          <a:xfrm>
            <a:off x="527321" y="4179017"/>
            <a:ext cx="2959325" cy="2361356"/>
          </a:xfrm>
          <a:prstGeom prst="rect">
            <a:avLst/>
          </a:prstGeom>
        </p:spPr>
      </p:pic>
    </p:spTree>
    <p:extLst>
      <p:ext uri="{BB962C8B-B14F-4D97-AF65-F5344CB8AC3E}">
        <p14:creationId xmlns:p14="http://schemas.microsoft.com/office/powerpoint/2010/main" val="3618381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09F6-4D10-4E71-B95A-A26A25174F3D}"/>
              </a:ext>
            </a:extLst>
          </p:cNvPr>
          <p:cNvSpPr>
            <a:spLocks noGrp="1"/>
          </p:cNvSpPr>
          <p:nvPr>
            <p:ph type="title"/>
          </p:nvPr>
        </p:nvSpPr>
        <p:spPr>
          <a:xfrm>
            <a:off x="688137" y="252555"/>
            <a:ext cx="10815726" cy="1682659"/>
          </a:xfrm>
        </p:spPr>
        <p:txBody>
          <a:bodyPr>
            <a:noAutofit/>
          </a:bodyPr>
          <a:lstStyle/>
          <a:p>
            <a:pPr algn="ctr">
              <a:lnSpc>
                <a:spcPct val="150000"/>
              </a:lnSpc>
            </a:pPr>
            <a:r>
              <a:rPr lang="fa-IR" sz="4000" b="1" dirty="0">
                <a:cs typeface="B Nazanin" panose="00000400000000000000" pitchFamily="2" charset="-78"/>
              </a:rPr>
              <a:t>درمان:</a:t>
            </a:r>
            <a:br>
              <a:rPr lang="fa-IR" sz="2400" b="1" dirty="0">
                <a:cs typeface="B Nazanin" panose="00000400000000000000" pitchFamily="2" charset="-78"/>
              </a:rPr>
            </a:br>
            <a:r>
              <a:rPr lang="fa-IR" sz="2400" b="1" dirty="0">
                <a:solidFill>
                  <a:srgbClr val="FFFF00"/>
                </a:solidFill>
                <a:cs typeface="B Nazanin" panose="00000400000000000000" pitchFamily="2" charset="-78"/>
              </a:rPr>
              <a:t>- انتخاب اصلی درمانی: آموکسی، - آلرژی به پنی سیلین: سفالو نسل 1، -ریشه کنی ناقلین: کلیندا</a:t>
            </a:r>
            <a:endParaRPr lang="en-US" sz="2400" b="1" dirty="0">
              <a:solidFill>
                <a:srgbClr val="FFFF00"/>
              </a:solidFill>
              <a:cs typeface="B Nazanin" panose="00000400000000000000" pitchFamily="2" charset="-78"/>
            </a:endParaRPr>
          </a:p>
        </p:txBody>
      </p:sp>
      <p:pic>
        <p:nvPicPr>
          <p:cNvPr id="5" name="Content Placeholder 4">
            <a:extLst>
              <a:ext uri="{FF2B5EF4-FFF2-40B4-BE49-F238E27FC236}">
                <a16:creationId xmlns:a16="http://schemas.microsoft.com/office/drawing/2014/main" id="{1D98E309-66FC-431B-804C-42CBC58AAD1F}"/>
              </a:ext>
            </a:extLst>
          </p:cNvPr>
          <p:cNvPicPr>
            <a:picLocks noGrp="1" noChangeAspect="1"/>
          </p:cNvPicPr>
          <p:nvPr>
            <p:ph idx="1"/>
          </p:nvPr>
        </p:nvPicPr>
        <p:blipFill>
          <a:blip r:embed="rId2"/>
          <a:stretch>
            <a:fillRect/>
          </a:stretch>
        </p:blipFill>
        <p:spPr>
          <a:xfrm>
            <a:off x="2933934" y="2467850"/>
            <a:ext cx="8019773" cy="3827395"/>
          </a:xfrm>
        </p:spPr>
      </p:pic>
      <p:sp>
        <p:nvSpPr>
          <p:cNvPr id="7" name="TextBox 6">
            <a:extLst>
              <a:ext uri="{FF2B5EF4-FFF2-40B4-BE49-F238E27FC236}">
                <a16:creationId xmlns:a16="http://schemas.microsoft.com/office/drawing/2014/main" id="{9C59A7DA-E7AB-4B8C-964B-A4F02C866EF9}"/>
              </a:ext>
            </a:extLst>
          </p:cNvPr>
          <p:cNvSpPr txBox="1"/>
          <p:nvPr/>
        </p:nvSpPr>
        <p:spPr>
          <a:xfrm>
            <a:off x="1433578" y="6268227"/>
            <a:ext cx="11020483" cy="461665"/>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B560D4">
                    <a:lumMod val="50000"/>
                  </a:srgbClr>
                </a:solidFill>
                <a:effectLst/>
                <a:uLnTx/>
                <a:uFillTx/>
                <a:latin typeface="Rockwell" panose="02060603020205020403"/>
                <a:ea typeface="+mn-ea"/>
                <a:cs typeface="B Nazanin" panose="00000400000000000000" pitchFamily="2" charset="-78"/>
              </a:rPr>
              <a:t>نکته: از </a:t>
            </a:r>
            <a:r>
              <a:rPr kumimoji="0" lang="fa-IR" sz="2400" b="1" i="0" u="none" strike="noStrike" kern="1200" cap="none" spc="0" normalizeH="0" baseline="0" noProof="0" dirty="0" err="1">
                <a:ln>
                  <a:noFill/>
                </a:ln>
                <a:solidFill>
                  <a:srgbClr val="B560D4">
                    <a:lumMod val="50000"/>
                  </a:srgbClr>
                </a:solidFill>
                <a:effectLst/>
                <a:uLnTx/>
                <a:uFillTx/>
                <a:latin typeface="Rockwell" panose="02060603020205020403"/>
                <a:ea typeface="+mn-ea"/>
                <a:cs typeface="B Nazanin" panose="00000400000000000000" pitchFamily="2" charset="-78"/>
              </a:rPr>
              <a:t>فلوروکینولون</a:t>
            </a:r>
            <a:r>
              <a:rPr kumimoji="0" lang="en-US" sz="2400" b="1" i="0" u="none" strike="noStrike" kern="1200" cap="none" spc="0" normalizeH="0" baseline="0" noProof="0" dirty="0">
                <a:ln>
                  <a:noFill/>
                </a:ln>
                <a:solidFill>
                  <a:srgbClr val="B560D4">
                    <a:lumMod val="50000"/>
                  </a:srgbClr>
                </a:solidFill>
                <a:effectLst/>
                <a:uLnTx/>
                <a:uFillTx/>
                <a:latin typeface="Rockwell" panose="02060603020205020403"/>
                <a:ea typeface="+mn-ea"/>
                <a:cs typeface="B Nazanin" panose="00000400000000000000" pitchFamily="2" charset="-78"/>
              </a:rPr>
              <a:t>‌</a:t>
            </a:r>
            <a:r>
              <a:rPr kumimoji="0" lang="fa-IR" sz="2400" b="1" i="0" u="none" strike="noStrike" kern="1200" cap="none" spc="0" normalizeH="0" baseline="0" noProof="0" dirty="0">
                <a:ln>
                  <a:noFill/>
                </a:ln>
                <a:solidFill>
                  <a:srgbClr val="B560D4">
                    <a:lumMod val="50000"/>
                  </a:srgbClr>
                </a:solidFill>
                <a:effectLst/>
                <a:uLnTx/>
                <a:uFillTx/>
                <a:latin typeface="Rockwell" panose="02060603020205020403"/>
                <a:ea typeface="+mn-ea"/>
                <a:cs typeface="B Nazanin" panose="00000400000000000000" pitchFamily="2" charset="-78"/>
              </a:rPr>
              <a:t>ها، </a:t>
            </a:r>
            <a:r>
              <a:rPr kumimoji="0" lang="fa-IR" sz="2400" b="1" i="0" u="none" strike="noStrike" kern="1200" cap="none" spc="0" normalizeH="0" baseline="0" noProof="0" dirty="0" err="1">
                <a:ln>
                  <a:noFill/>
                </a:ln>
                <a:solidFill>
                  <a:srgbClr val="B560D4">
                    <a:lumMod val="50000"/>
                  </a:srgbClr>
                </a:solidFill>
                <a:effectLst/>
                <a:uLnTx/>
                <a:uFillTx/>
                <a:latin typeface="Rockwell" panose="02060603020205020403"/>
                <a:ea typeface="+mn-ea"/>
                <a:cs typeface="B Nazanin" panose="00000400000000000000" pitchFamily="2" charset="-78"/>
              </a:rPr>
              <a:t>سولفونامیدها</a:t>
            </a:r>
            <a:r>
              <a:rPr kumimoji="0" lang="fa-IR" sz="2400" b="1" i="0" u="none" strike="noStrike" kern="1200" cap="none" spc="0" normalizeH="0" baseline="0" noProof="0" dirty="0">
                <a:ln>
                  <a:noFill/>
                </a:ln>
                <a:solidFill>
                  <a:srgbClr val="B560D4">
                    <a:lumMod val="50000"/>
                  </a:srgbClr>
                </a:solidFill>
                <a:effectLst/>
                <a:uLnTx/>
                <a:uFillTx/>
                <a:latin typeface="Rockwell" panose="02060603020205020403"/>
                <a:ea typeface="+mn-ea"/>
                <a:cs typeface="B Nazanin" panose="00000400000000000000" pitchFamily="2" charset="-78"/>
              </a:rPr>
              <a:t> و تتراسیکلین در درمان </a:t>
            </a:r>
            <a:r>
              <a:rPr kumimoji="0" lang="en-US" sz="2400" b="1" i="0" u="none" strike="noStrike" kern="1200" cap="none" spc="0" normalizeH="0" baseline="0" noProof="0" dirty="0">
                <a:ln>
                  <a:noFill/>
                </a:ln>
                <a:solidFill>
                  <a:srgbClr val="B560D4">
                    <a:lumMod val="50000"/>
                  </a:srgbClr>
                </a:solidFill>
                <a:effectLst/>
                <a:uLnTx/>
                <a:uFillTx/>
                <a:latin typeface="Rockwell" panose="02060603020205020403"/>
                <a:ea typeface="+mn-ea"/>
                <a:cs typeface="B Nazanin" panose="00000400000000000000" pitchFamily="2" charset="-78"/>
              </a:rPr>
              <a:t>GAS</a:t>
            </a:r>
            <a:r>
              <a:rPr kumimoji="0" lang="fa-IR" sz="2400" b="1" i="0" u="none" strike="noStrike" kern="1200" cap="none" spc="0" normalizeH="0" baseline="0" noProof="0" dirty="0">
                <a:ln>
                  <a:noFill/>
                </a:ln>
                <a:solidFill>
                  <a:srgbClr val="B560D4">
                    <a:lumMod val="50000"/>
                  </a:srgbClr>
                </a:solidFill>
                <a:effectLst/>
                <a:uLnTx/>
                <a:uFillTx/>
                <a:latin typeface="Rockwell" panose="02060603020205020403"/>
                <a:ea typeface="+mn-ea"/>
                <a:cs typeface="B Nazanin" panose="00000400000000000000" pitchFamily="2" charset="-78"/>
              </a:rPr>
              <a:t> نباید استفاده کرد.</a:t>
            </a:r>
            <a:endParaRPr kumimoji="0" lang="en-US" sz="2400" b="1" i="0" u="none" strike="noStrike" kern="1200" cap="none" spc="0" normalizeH="0" baseline="0" noProof="0" dirty="0">
              <a:ln>
                <a:noFill/>
              </a:ln>
              <a:solidFill>
                <a:srgbClr val="B560D4">
                  <a:lumMod val="50000"/>
                </a:srgbClr>
              </a:solidFill>
              <a:effectLst/>
              <a:uLnTx/>
              <a:uFillTx/>
              <a:latin typeface="Rockwell" panose="02060603020205020403"/>
              <a:ea typeface="+mn-ea"/>
              <a:cs typeface="B Nazanin" panose="00000400000000000000" pitchFamily="2" charset="-78"/>
            </a:endParaRPr>
          </a:p>
        </p:txBody>
      </p:sp>
      <p:pic>
        <p:nvPicPr>
          <p:cNvPr id="3" name="Picture 2">
            <a:extLst>
              <a:ext uri="{FF2B5EF4-FFF2-40B4-BE49-F238E27FC236}">
                <a16:creationId xmlns:a16="http://schemas.microsoft.com/office/drawing/2014/main" id="{EF877C4E-A9C7-4EB0-8413-157E7A79419C}"/>
              </a:ext>
            </a:extLst>
          </p:cNvPr>
          <p:cNvPicPr>
            <a:picLocks noChangeAspect="1"/>
          </p:cNvPicPr>
          <p:nvPr/>
        </p:nvPicPr>
        <p:blipFill>
          <a:blip r:embed="rId3"/>
          <a:stretch>
            <a:fillRect/>
          </a:stretch>
        </p:blipFill>
        <p:spPr>
          <a:xfrm>
            <a:off x="452037" y="3142537"/>
            <a:ext cx="1963082" cy="2749534"/>
          </a:xfrm>
          <a:prstGeom prst="rect">
            <a:avLst/>
          </a:prstGeom>
        </p:spPr>
      </p:pic>
    </p:spTree>
    <p:extLst>
      <p:ext uri="{BB962C8B-B14F-4D97-AF65-F5344CB8AC3E}">
        <p14:creationId xmlns:p14="http://schemas.microsoft.com/office/powerpoint/2010/main" val="3404773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AB8BE1-3252-42DE-9FC4-4250BBA69B3D}"/>
              </a:ext>
            </a:extLst>
          </p:cNvPr>
          <p:cNvSpPr>
            <a:spLocks noGrp="1"/>
          </p:cNvSpPr>
          <p:nvPr>
            <p:ph type="title"/>
          </p:nvPr>
        </p:nvSpPr>
        <p:spPr/>
        <p:txBody>
          <a:bodyPr/>
          <a:lstStyle/>
          <a:p>
            <a:pPr algn="ctr"/>
            <a:r>
              <a:rPr lang="fa-IR" b="1" dirty="0">
                <a:cs typeface="B Nazanin" panose="00000400000000000000" pitchFamily="2" charset="-78"/>
              </a:rPr>
              <a:t>اندیکاسیون ریشه کنی استرپتوکوک: </a:t>
            </a:r>
            <a:endParaRPr lang="en-US" b="1" dirty="0">
              <a:cs typeface="B Nazanin" panose="00000400000000000000" pitchFamily="2" charset="-78"/>
            </a:endParaRPr>
          </a:p>
        </p:txBody>
      </p:sp>
      <p:sp>
        <p:nvSpPr>
          <p:cNvPr id="3" name="Content Placeholder 2">
            <a:extLst>
              <a:ext uri="{FF2B5EF4-FFF2-40B4-BE49-F238E27FC236}">
                <a16:creationId xmlns:a16="http://schemas.microsoft.com/office/drawing/2014/main" id="{C9F71BCC-C3CF-43FD-A700-4BBE02B29E9D}"/>
              </a:ext>
            </a:extLst>
          </p:cNvPr>
          <p:cNvSpPr>
            <a:spLocks noGrp="1"/>
          </p:cNvSpPr>
          <p:nvPr>
            <p:ph idx="1"/>
          </p:nvPr>
        </p:nvSpPr>
        <p:spPr>
          <a:xfrm>
            <a:off x="3590282" y="2120510"/>
            <a:ext cx="8357026" cy="4504683"/>
          </a:xfrm>
        </p:spPr>
        <p:txBody>
          <a:bodyPr>
            <a:normAutofit fontScale="92500"/>
          </a:bodyPr>
          <a:lstStyle/>
          <a:p>
            <a:pPr marL="152400" marR="0" indent="0" algn="justLow" rtl="1">
              <a:lnSpc>
                <a:spcPct val="95000"/>
              </a:lnSpc>
              <a:spcBef>
                <a:spcPts val="225"/>
              </a:spcBef>
              <a:spcAft>
                <a:spcPts val="0"/>
              </a:spcAft>
              <a:buNone/>
            </a:pPr>
            <a:r>
              <a:rPr lang="fa-IR" sz="3200" b="1" dirty="0">
                <a:solidFill>
                  <a:schemeClr val="accent6"/>
                </a:solidFill>
                <a:latin typeface="Times New Roman" panose="02020603050405020304" pitchFamily="18" charset="0"/>
                <a:ea typeface="Calibri" panose="020F0502020204030204" pitchFamily="34" charset="0"/>
                <a:cs typeface="B Nazanin" panose="00000400000000000000" pitchFamily="2" charset="-78"/>
              </a:rPr>
              <a:t> </a:t>
            </a:r>
          </a:p>
          <a:p>
            <a:pPr marL="152400" marR="0" indent="1270" algn="justLow" rtl="1">
              <a:lnSpc>
                <a:spcPct val="95000"/>
              </a:lnSpc>
              <a:spcBef>
                <a:spcPts val="225"/>
              </a:spcBef>
              <a:spcAft>
                <a:spcPts val="0"/>
              </a:spcAft>
            </a:pPr>
            <a:r>
              <a:rPr lang="fa-IR" sz="2400" dirty="0">
                <a:latin typeface="Times New Roman" panose="02020603050405020304" pitchFamily="18" charset="0"/>
                <a:ea typeface="Calibri" panose="020F0502020204030204" pitchFamily="34" charset="0"/>
                <a:cs typeface="B Nazanin" panose="00000400000000000000" pitchFamily="2" charset="-78"/>
              </a:rPr>
              <a:t> </a:t>
            </a:r>
            <a:r>
              <a:rPr lang="fa-IR" sz="2600" b="1" dirty="0">
                <a:solidFill>
                  <a:schemeClr val="accent2"/>
                </a:solidFill>
                <a:latin typeface="Times New Roman" panose="02020603050405020304" pitchFamily="18" charset="0"/>
                <a:ea typeface="Calibri" panose="020F0502020204030204" pitchFamily="34" charset="0"/>
                <a:cs typeface="B Nazanin" panose="00000400000000000000" pitchFamily="2" charset="-78"/>
              </a:rPr>
              <a:t>ریشه</a:t>
            </a:r>
            <a:r>
              <a:rPr lang="en-US" sz="1700" b="1" dirty="0">
                <a:solidFill>
                  <a:schemeClr val="accent2"/>
                </a:solidFill>
                <a:latin typeface="Calibri" panose="020F0502020204030204" pitchFamily="34" charset="0"/>
                <a:ea typeface="Calibri" panose="020F0502020204030204" pitchFamily="34" charset="0"/>
                <a:cs typeface="B Nazanin" panose="00000400000000000000" pitchFamily="2" charset="-78"/>
              </a:rPr>
              <a:t>‌</a:t>
            </a:r>
            <a:r>
              <a:rPr lang="fa-IR" sz="2600" b="1" dirty="0">
                <a:solidFill>
                  <a:schemeClr val="accent2"/>
                </a:solidFill>
                <a:latin typeface="Times New Roman" panose="02020603050405020304" pitchFamily="18" charset="0"/>
                <a:ea typeface="Calibri" panose="020F0502020204030204" pitchFamily="34" charset="0"/>
                <a:cs typeface="B Nazanin" panose="00000400000000000000" pitchFamily="2" charset="-78"/>
              </a:rPr>
              <a:t>کنی: </a:t>
            </a:r>
            <a:r>
              <a:rPr lang="fa-IR" sz="2400" dirty="0">
                <a:latin typeface="Times New Roman" panose="02020603050405020304" pitchFamily="18" charset="0"/>
                <a:ea typeface="Calibri" panose="020F0502020204030204" pitchFamily="34" charset="0"/>
                <a:cs typeface="B Nazanin" panose="00000400000000000000" pitchFamily="2" charset="-78"/>
              </a:rPr>
              <a:t>افراد با سابقه </a:t>
            </a:r>
            <a:r>
              <a:rPr lang="en-US" dirty="0">
                <a:latin typeface="Times New Roman" panose="02020603050405020304" pitchFamily="18" charset="0"/>
                <a:ea typeface="Calibri" panose="020F0502020204030204" pitchFamily="34" charset="0"/>
                <a:cs typeface="B Nazanin" panose="00000400000000000000" pitchFamily="2" charset="-78"/>
              </a:rPr>
              <a:t>ARF</a:t>
            </a:r>
            <a:r>
              <a:rPr lang="fa-IR" sz="2400" dirty="0">
                <a:latin typeface="Times New Roman" panose="02020603050405020304" pitchFamily="18" charset="0"/>
                <a:ea typeface="Calibri" panose="020F0502020204030204" pitchFamily="34" charset="0"/>
                <a:cs typeface="B Nazanin" panose="00000400000000000000" pitchFamily="2" charset="-78"/>
              </a:rPr>
              <a:t> در خود یا خانواده، اپیدمی </a:t>
            </a:r>
            <a:r>
              <a:rPr lang="en-US" dirty="0">
                <a:latin typeface="Times New Roman" panose="02020603050405020304" pitchFamily="18" charset="0"/>
                <a:ea typeface="Calibri" panose="020F0502020204030204" pitchFamily="34" charset="0"/>
                <a:cs typeface="B Nazanin" panose="00000400000000000000" pitchFamily="2" charset="-78"/>
              </a:rPr>
              <a:t>GAS</a:t>
            </a:r>
            <a:r>
              <a:rPr lang="fa-IR" sz="2800" dirty="0">
                <a:latin typeface="Times New Roman" panose="02020603050405020304" pitchFamily="18" charset="0"/>
                <a:ea typeface="Calibri" panose="020F0502020204030204" pitchFamily="34" charset="0"/>
                <a:cs typeface="B Nazanin" panose="00000400000000000000" pitchFamily="2" charset="-78"/>
              </a:rPr>
              <a:t> </a:t>
            </a:r>
            <a:r>
              <a:rPr lang="fa-IR" sz="2400" dirty="0">
                <a:latin typeface="Times New Roman" panose="02020603050405020304" pitchFamily="18" charset="0"/>
                <a:ea typeface="Calibri" panose="020F0502020204030204" pitchFamily="34" charset="0"/>
                <a:cs typeface="B Nazanin" panose="00000400000000000000" pitchFamily="2" charset="-78"/>
              </a:rPr>
              <a:t>در محل زندگی، فارنژیت علامت</a:t>
            </a:r>
            <a:r>
              <a:rPr lang="en-US" sz="1600" dirty="0">
                <a:latin typeface="Calibri" panose="020F0502020204030204" pitchFamily="34" charset="0"/>
                <a:ea typeface="Calibri" panose="020F0502020204030204" pitchFamily="34" charset="0"/>
                <a:cs typeface="B Nazanin" panose="00000400000000000000" pitchFamily="2" charset="-78"/>
              </a:rPr>
              <a:t>‌</a:t>
            </a:r>
            <a:r>
              <a:rPr lang="fa-IR" sz="2400" dirty="0">
                <a:latin typeface="Times New Roman" panose="02020603050405020304" pitchFamily="18" charset="0"/>
                <a:ea typeface="Calibri" panose="020F0502020204030204" pitchFamily="34" charset="0"/>
                <a:cs typeface="B Nazanin" panose="00000400000000000000" pitchFamily="2" charset="-78"/>
              </a:rPr>
              <a:t>دار مکرر، نگرانی شدید خانواده، درگیری پینگ‌پونگی در خانواده و مراکز نگهداری.</a:t>
            </a:r>
          </a:p>
          <a:p>
            <a:pPr marL="152400" marR="0" indent="1270" algn="justLow" rtl="1">
              <a:lnSpc>
                <a:spcPct val="95000"/>
              </a:lnSpc>
              <a:spcBef>
                <a:spcPts val="225"/>
              </a:spcBef>
              <a:spcAft>
                <a:spcPts val="0"/>
              </a:spcAft>
            </a:pPr>
            <a:endParaRPr lang="en-US" sz="1600" dirty="0">
              <a:latin typeface="Times New Roman" panose="02020603050405020304" pitchFamily="18" charset="0"/>
              <a:ea typeface="Calibri" panose="020F0502020204030204" pitchFamily="34" charset="0"/>
              <a:cs typeface="B Nazanin" panose="00000400000000000000" pitchFamily="2" charset="-78"/>
            </a:endParaRPr>
          </a:p>
          <a:p>
            <a:pPr marL="114300" marR="0" indent="-114300" algn="justLow" rtl="1">
              <a:lnSpc>
                <a:spcPct val="95000"/>
              </a:lnSpc>
              <a:spcBef>
                <a:spcPts val="225"/>
              </a:spcBef>
              <a:spcAft>
                <a:spcPts val="0"/>
              </a:spcAft>
            </a:pPr>
            <a:r>
              <a:rPr lang="fa-IR" sz="2400" dirty="0">
                <a:latin typeface="Times New Roman" panose="02020603050405020304" pitchFamily="18" charset="0"/>
                <a:ea typeface="Calibri" panose="020F0502020204030204" pitchFamily="34" charset="0"/>
                <a:cs typeface="B Nazanin" panose="00000400000000000000" pitchFamily="2" charset="-78"/>
              </a:rPr>
              <a:t> </a:t>
            </a:r>
            <a:r>
              <a:rPr lang="fa-IR" sz="2600" b="1" dirty="0">
                <a:solidFill>
                  <a:schemeClr val="accent2"/>
                </a:solidFill>
                <a:latin typeface="Calibri" panose="020F0502020204030204" pitchFamily="34" charset="0"/>
                <a:cs typeface="B Nazanin" panose="00000400000000000000" pitchFamily="2" charset="-78"/>
              </a:rPr>
              <a:t>تونسيلكتومي: </a:t>
            </a:r>
            <a:r>
              <a:rPr lang="fa-IR" sz="2400" dirty="0">
                <a:latin typeface="Times New Roman" panose="02020603050405020304" pitchFamily="18" charset="0"/>
                <a:ea typeface="Calibri" panose="020F0502020204030204" pitchFamily="34" charset="0"/>
                <a:cs typeface="B Nazanin" panose="00000400000000000000" pitchFamily="2" charset="-78"/>
              </a:rPr>
              <a:t>ابتلا به فارنژيت </a:t>
            </a:r>
            <a:r>
              <a:rPr lang="en-US" dirty="0">
                <a:latin typeface="Times New Roman" panose="02020603050405020304" pitchFamily="18" charset="0"/>
                <a:ea typeface="Calibri" panose="020F0502020204030204" pitchFamily="34" charset="0"/>
                <a:cs typeface="B Nazanin" panose="00000400000000000000" pitchFamily="2" charset="-78"/>
              </a:rPr>
              <a:t>GAS</a:t>
            </a:r>
            <a:r>
              <a:rPr lang="fa-IR" sz="2400" dirty="0">
                <a:latin typeface="Times New Roman" panose="02020603050405020304" pitchFamily="18" charset="0"/>
                <a:ea typeface="Calibri" panose="020F0502020204030204" pitchFamily="34" charset="0"/>
                <a:cs typeface="B Nazanin" panose="00000400000000000000" pitchFamily="2" charset="-78"/>
              </a:rPr>
              <a:t>، &gt; 7 بار در سال گذشته يا &gt;5 بار در سال در 2 سال گذشته، یا &gt; 3 بار در سال در 3 سال گذشته، ميزان بروز فارنژيت را كم مي‌كند.</a:t>
            </a:r>
          </a:p>
          <a:p>
            <a:pPr marL="114300" marR="0" indent="-114300" algn="justLow" rtl="1">
              <a:lnSpc>
                <a:spcPct val="95000"/>
              </a:lnSpc>
              <a:spcBef>
                <a:spcPts val="225"/>
              </a:spcBef>
              <a:spcAft>
                <a:spcPts val="0"/>
              </a:spcAft>
            </a:pPr>
            <a:endParaRPr lang="en-US" sz="1600" dirty="0">
              <a:latin typeface="Times New Roman" panose="02020603050405020304" pitchFamily="18" charset="0"/>
              <a:ea typeface="Calibri" panose="020F0502020204030204" pitchFamily="34" charset="0"/>
              <a:cs typeface="B Nazanin" panose="00000400000000000000" pitchFamily="2" charset="-78"/>
            </a:endParaRPr>
          </a:p>
          <a:p>
            <a:pPr marL="114300" marR="0" indent="-114300" algn="justLow" rtl="1">
              <a:lnSpc>
                <a:spcPct val="95000"/>
              </a:lnSpc>
              <a:spcBef>
                <a:spcPts val="225"/>
              </a:spcBef>
              <a:spcAft>
                <a:spcPts val="0"/>
              </a:spcAft>
            </a:pPr>
            <a:r>
              <a:rPr lang="fa-IR" sz="2400" dirty="0">
                <a:latin typeface="Times New Roman" panose="02020603050405020304" pitchFamily="18" charset="0"/>
                <a:ea typeface="Calibri" panose="020F0502020204030204" pitchFamily="34" charset="0"/>
                <a:cs typeface="B Nazanin" panose="00000400000000000000" pitchFamily="2" charset="-78"/>
              </a:rPr>
              <a:t> </a:t>
            </a:r>
            <a:r>
              <a:rPr lang="fa-IR" sz="2600" b="1" dirty="0">
                <a:solidFill>
                  <a:schemeClr val="accent2"/>
                </a:solidFill>
                <a:latin typeface="Calibri" panose="020F0502020204030204" pitchFamily="34" charset="0"/>
                <a:cs typeface="B Nazanin" panose="00000400000000000000" pitchFamily="2" charset="-78"/>
              </a:rPr>
              <a:t>پروفيلاكسي آنتي‌بيوتيكي </a:t>
            </a:r>
            <a:r>
              <a:rPr lang="fa-IR" sz="2400" dirty="0">
                <a:latin typeface="Times New Roman" panose="02020603050405020304" pitchFamily="18" charset="0"/>
                <a:ea typeface="Calibri" panose="020F0502020204030204" pitchFamily="34" charset="0"/>
                <a:cs typeface="B Nazanin" panose="00000400000000000000" pitchFamily="2" charset="-78"/>
              </a:rPr>
              <a:t>با پني‌سيلين خوراكي روزانه( جلوگیری از عفونت راجعه </a:t>
            </a:r>
            <a:r>
              <a:rPr lang="en-US" dirty="0">
                <a:latin typeface="Times New Roman" panose="02020603050405020304" pitchFamily="18" charset="0"/>
                <a:ea typeface="Calibri" panose="020F0502020204030204" pitchFamily="34" charset="0"/>
                <a:cs typeface="B Nazanin" panose="00000400000000000000" pitchFamily="2" charset="-78"/>
              </a:rPr>
              <a:t>GABHS</a:t>
            </a:r>
            <a:r>
              <a:rPr lang="fa-IR" dirty="0">
                <a:latin typeface="Times New Roman" panose="02020603050405020304" pitchFamily="18" charset="0"/>
                <a:ea typeface="Calibri" panose="020F0502020204030204" pitchFamily="34" charset="0"/>
                <a:cs typeface="B Nazanin" panose="00000400000000000000" pitchFamily="2" charset="-78"/>
              </a:rPr>
              <a:t>):</a:t>
            </a:r>
            <a:r>
              <a:rPr lang="fa-IR" sz="2400" dirty="0">
                <a:latin typeface="Times New Roman" panose="02020603050405020304" pitchFamily="18" charset="0"/>
                <a:ea typeface="Calibri" panose="020F0502020204030204" pitchFamily="34" charset="0"/>
                <a:cs typeface="B Nazanin" panose="00000400000000000000" pitchFamily="2" charset="-78"/>
              </a:rPr>
              <a:t>  فقط جهت پيشگيري از عود تب حاد روماتيسمي توصيه مي‌شود.</a:t>
            </a:r>
          </a:p>
          <a:p>
            <a:pPr marL="114300" marR="0" indent="-114300" algn="justLow" rtl="1">
              <a:lnSpc>
                <a:spcPct val="95000"/>
              </a:lnSpc>
              <a:spcBef>
                <a:spcPts val="225"/>
              </a:spcBef>
              <a:spcAft>
                <a:spcPts val="0"/>
              </a:spcAft>
            </a:pPr>
            <a:endParaRPr lang="en-US" sz="1600" dirty="0">
              <a:latin typeface="Times New Roman" panose="02020603050405020304" pitchFamily="18" charset="0"/>
              <a:ea typeface="Calibri" panose="020F0502020204030204" pitchFamily="34" charset="0"/>
              <a:cs typeface="B Nazanin" panose="00000400000000000000" pitchFamily="2" charset="-78"/>
            </a:endParaRPr>
          </a:p>
          <a:p>
            <a:pPr marL="114300" marR="0" indent="-114300" algn="justLow" rtl="1">
              <a:lnSpc>
                <a:spcPct val="95000"/>
              </a:lnSpc>
              <a:spcBef>
                <a:spcPts val="225"/>
              </a:spcBef>
              <a:spcAft>
                <a:spcPts val="0"/>
              </a:spcAft>
            </a:pPr>
            <a:r>
              <a:rPr lang="fa-IR" sz="2400" dirty="0">
                <a:latin typeface="Times New Roman" panose="02020603050405020304" pitchFamily="18" charset="0"/>
                <a:ea typeface="Calibri" panose="020F0502020204030204" pitchFamily="34" charset="0"/>
                <a:cs typeface="B Nazanin" panose="00000400000000000000" pitchFamily="2" charset="-78"/>
              </a:rPr>
              <a:t> </a:t>
            </a:r>
            <a:r>
              <a:rPr lang="fa-IR" sz="2600" b="1" dirty="0">
                <a:solidFill>
                  <a:schemeClr val="accent2"/>
                </a:solidFill>
                <a:latin typeface="Calibri" panose="020F0502020204030204" pitchFamily="34" charset="0"/>
                <a:cs typeface="B Nazanin" panose="00000400000000000000" pitchFamily="2" charset="-78"/>
              </a:rPr>
              <a:t>فارنژیت عود کننده:</a:t>
            </a:r>
            <a:r>
              <a:rPr lang="fa-IR" sz="2400" dirty="0">
                <a:latin typeface="Times New Roman" panose="02020603050405020304" pitchFamily="18" charset="0"/>
                <a:ea typeface="Calibri" panose="020F0502020204030204" pitchFamily="34" charset="0"/>
                <a:cs typeface="B Nazanin" panose="00000400000000000000" pitchFamily="2" charset="-78"/>
              </a:rPr>
              <a:t> جزئی از بیماریهای اتوایمیون مثل </a:t>
            </a:r>
            <a:r>
              <a:rPr lang="en-US" dirty="0">
                <a:latin typeface="Times New Roman" panose="02020603050405020304" pitchFamily="18" charset="0"/>
                <a:ea typeface="Calibri" panose="020F0502020204030204" pitchFamily="34" charset="0"/>
                <a:cs typeface="B Nazanin" panose="00000400000000000000" pitchFamily="2" charset="-78"/>
              </a:rPr>
              <a:t>PFAPA</a:t>
            </a:r>
            <a:endParaRPr lang="fa-IR" sz="2400" dirty="0">
              <a:latin typeface="Times New Roman" panose="02020603050405020304" pitchFamily="18" charset="0"/>
              <a:ea typeface="Calibri" panose="020F0502020204030204" pitchFamily="34" charset="0"/>
              <a:cs typeface="B Nazanin" panose="00000400000000000000" pitchFamily="2" charset="-78"/>
            </a:endParaRPr>
          </a:p>
          <a:p>
            <a:pPr marL="114300" marR="0" indent="-114300" algn="justLow" rtl="1">
              <a:lnSpc>
                <a:spcPct val="95000"/>
              </a:lnSpc>
              <a:spcBef>
                <a:spcPts val="225"/>
              </a:spcBef>
              <a:spcAft>
                <a:spcPts val="0"/>
              </a:spcAft>
            </a:pPr>
            <a:endParaRPr lang="en-US" sz="1600" dirty="0">
              <a:latin typeface="Times New Roman" panose="02020603050405020304" pitchFamily="18" charset="0"/>
              <a:ea typeface="Calibri" panose="020F0502020204030204" pitchFamily="34" charset="0"/>
              <a:cs typeface="B Nazanin" panose="00000400000000000000" pitchFamily="2" charset="-78"/>
            </a:endParaRPr>
          </a:p>
          <a:p>
            <a:pPr marL="114300" marR="0" indent="-114300" algn="justLow" rtl="1">
              <a:lnSpc>
                <a:spcPct val="95000"/>
              </a:lnSpc>
              <a:spcBef>
                <a:spcPts val="225"/>
              </a:spcBef>
              <a:spcAft>
                <a:spcPts val="0"/>
              </a:spcAft>
            </a:pPr>
            <a:r>
              <a:rPr lang="fa-IR" sz="2400" dirty="0">
                <a:latin typeface="Times New Roman" panose="02020603050405020304" pitchFamily="18" charset="0"/>
                <a:ea typeface="Calibri" panose="020F0502020204030204" pitchFamily="34" charset="0"/>
                <a:cs typeface="B Nazanin" panose="00000400000000000000" pitchFamily="2" charset="-78"/>
              </a:rPr>
              <a:t> </a:t>
            </a:r>
            <a:r>
              <a:rPr lang="fa-IR" sz="2600" b="1" dirty="0">
                <a:solidFill>
                  <a:schemeClr val="accent2"/>
                </a:solidFill>
                <a:latin typeface="Calibri" panose="020F0502020204030204" pitchFamily="34" charset="0"/>
                <a:cs typeface="B Nazanin" panose="00000400000000000000" pitchFamily="2" charset="-78"/>
              </a:rPr>
              <a:t>فارنژیت طولانی:</a:t>
            </a:r>
            <a:r>
              <a:rPr lang="fa-IR" sz="2400" dirty="0">
                <a:latin typeface="Times New Roman" panose="02020603050405020304" pitchFamily="18" charset="0"/>
                <a:ea typeface="Calibri" panose="020F0502020204030204" pitchFamily="34" charset="0"/>
                <a:cs typeface="B Nazanin" panose="00000400000000000000" pitchFamily="2" charset="-78"/>
              </a:rPr>
              <a:t> به علت </a:t>
            </a:r>
            <a:r>
              <a:rPr lang="en-US" dirty="0">
                <a:latin typeface="Times New Roman" panose="02020603050405020304" pitchFamily="18" charset="0"/>
                <a:ea typeface="Calibri" panose="020F0502020204030204" pitchFamily="34" charset="0"/>
                <a:cs typeface="B Nazanin" panose="00000400000000000000" pitchFamily="2" charset="-78"/>
              </a:rPr>
              <a:t>EBV</a:t>
            </a:r>
            <a:r>
              <a:rPr lang="fa-IR" sz="2400" dirty="0">
                <a:latin typeface="Times New Roman" panose="02020603050405020304" pitchFamily="18" charset="0"/>
                <a:ea typeface="Calibri" panose="020F0502020204030204" pitchFamily="34" charset="0"/>
                <a:cs typeface="B Nazanin" panose="00000400000000000000" pitchFamily="2" charset="-78"/>
              </a:rPr>
              <a:t>، لمیر یا نشانه ای از نوتروپنی، تبهای دوره‌ای یا خودایمنی</a:t>
            </a:r>
            <a:endParaRPr lang="en-US" sz="1600" dirty="0">
              <a:latin typeface="Times New Roman" panose="02020603050405020304" pitchFamily="18" charset="0"/>
              <a:ea typeface="Calibri" panose="020F0502020204030204" pitchFamily="34" charset="0"/>
              <a:cs typeface="B Nazanin" panose="00000400000000000000" pitchFamily="2" charset="-78"/>
            </a:endParaRPr>
          </a:p>
          <a:p>
            <a:pPr algn="r" rtl="1"/>
            <a:endParaRPr lang="en-US" sz="2400" dirty="0"/>
          </a:p>
        </p:txBody>
      </p:sp>
      <p:pic>
        <p:nvPicPr>
          <p:cNvPr id="6" name="Picture 5">
            <a:extLst>
              <a:ext uri="{FF2B5EF4-FFF2-40B4-BE49-F238E27FC236}">
                <a16:creationId xmlns:a16="http://schemas.microsoft.com/office/drawing/2014/main" id="{80EBDADD-09BD-48AB-92DD-2070BD79649C}"/>
              </a:ext>
            </a:extLst>
          </p:cNvPr>
          <p:cNvPicPr>
            <a:picLocks noChangeAspect="1"/>
          </p:cNvPicPr>
          <p:nvPr/>
        </p:nvPicPr>
        <p:blipFill>
          <a:blip r:embed="rId2"/>
          <a:stretch>
            <a:fillRect/>
          </a:stretch>
        </p:blipFill>
        <p:spPr>
          <a:xfrm>
            <a:off x="193343" y="3522964"/>
            <a:ext cx="3335232" cy="2939109"/>
          </a:xfrm>
          <a:prstGeom prst="rect">
            <a:avLst/>
          </a:prstGeom>
        </p:spPr>
      </p:pic>
    </p:spTree>
    <p:extLst>
      <p:ext uri="{BB962C8B-B14F-4D97-AF65-F5344CB8AC3E}">
        <p14:creationId xmlns:p14="http://schemas.microsoft.com/office/powerpoint/2010/main" val="4057135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B41F3-8170-4C76-8939-D594C617543E}"/>
              </a:ext>
            </a:extLst>
          </p:cNvPr>
          <p:cNvSpPr>
            <a:spLocks noGrp="1"/>
          </p:cNvSpPr>
          <p:nvPr>
            <p:ph type="title"/>
          </p:nvPr>
        </p:nvSpPr>
        <p:spPr>
          <a:xfrm>
            <a:off x="1154954" y="973668"/>
            <a:ext cx="9273694" cy="706964"/>
          </a:xfrm>
        </p:spPr>
        <p:txBody>
          <a:bodyPr/>
          <a:lstStyle/>
          <a:p>
            <a:pPr>
              <a:lnSpc>
                <a:spcPct val="150000"/>
              </a:lnSpc>
            </a:pPr>
            <a:r>
              <a:rPr lang="fa-IR" sz="3200" b="1" dirty="0">
                <a:cs typeface="B Nazanin" panose="00000400000000000000" pitchFamily="2" charset="-78"/>
              </a:rPr>
              <a:t>آبسه‌ رتروفارنژيال، آبسه لترال(پارا) فارنژيال، آبسه پري‌تونسيلار: </a:t>
            </a:r>
            <a:endParaRPr lang="en-US" sz="3200" b="1" dirty="0">
              <a:cs typeface="B Nazanin" panose="00000400000000000000" pitchFamily="2" charset="-78"/>
            </a:endParaRPr>
          </a:p>
        </p:txBody>
      </p:sp>
      <p:sp>
        <p:nvSpPr>
          <p:cNvPr id="3" name="Content Placeholder 2">
            <a:extLst>
              <a:ext uri="{FF2B5EF4-FFF2-40B4-BE49-F238E27FC236}">
                <a16:creationId xmlns:a16="http://schemas.microsoft.com/office/drawing/2014/main" id="{EDA76482-81E9-48CD-A6F3-8F043ABDCBC9}"/>
              </a:ext>
            </a:extLst>
          </p:cNvPr>
          <p:cNvSpPr>
            <a:spLocks noGrp="1"/>
          </p:cNvSpPr>
          <p:nvPr>
            <p:ph idx="1"/>
          </p:nvPr>
        </p:nvSpPr>
        <p:spPr>
          <a:xfrm>
            <a:off x="6294213" y="2367342"/>
            <a:ext cx="5576158" cy="2025143"/>
          </a:xfrm>
        </p:spPr>
        <p:txBody>
          <a:bodyPr>
            <a:noAutofit/>
          </a:bodyPr>
          <a:lstStyle/>
          <a:p>
            <a:pPr algn="r" rtl="1"/>
            <a:r>
              <a:rPr lang="fa-IR" sz="2400" b="1" dirty="0">
                <a:cs typeface="B Nazanin" panose="00000400000000000000" pitchFamily="2" charset="-78"/>
              </a:rPr>
              <a:t>عفونت لنف‌نودهای عمقی گردن، به دنبال انتشار عفونت از اروفارنكس </a:t>
            </a:r>
          </a:p>
          <a:p>
            <a:pPr algn="r" rtl="1"/>
            <a:endParaRPr lang="fa-IR" sz="2400" b="1" dirty="0">
              <a:cs typeface="B Nazanin" panose="00000400000000000000" pitchFamily="2" charset="-78"/>
            </a:endParaRPr>
          </a:p>
          <a:p>
            <a:pPr marL="0" lvl="0" algn="justLow" rtl="1">
              <a:lnSpc>
                <a:spcPct val="95000"/>
              </a:lnSpc>
              <a:spcBef>
                <a:spcPts val="0"/>
              </a:spcBef>
              <a:buClrTx/>
              <a:buSzTx/>
              <a:buFont typeface="Arial" panose="020B0604020202020204" pitchFamily="34" charset="0"/>
              <a:buChar char="•"/>
            </a:pPr>
            <a:r>
              <a:rPr lang="fa-IR" sz="2400" b="1" dirty="0">
                <a:solidFill>
                  <a:prstClr val="black"/>
                </a:solidFill>
                <a:latin typeface="Times New Roman Bold" panose="02020803070505020304" pitchFamily="18" charset="0"/>
                <a:ea typeface="Calibri" panose="020F0502020204030204" pitchFamily="34" charset="0"/>
                <a:cs typeface="B Nazanin" panose="00000400000000000000" pitchFamily="2" charset="-78"/>
              </a:rPr>
              <a:t>تشخيص قطعی:</a:t>
            </a:r>
            <a:r>
              <a:rPr lang="fa-IR" sz="2400" dirty="0">
                <a:solidFill>
                  <a:prstClr val="black"/>
                </a:solidFill>
                <a:latin typeface="Times New Roman" panose="02020603050405020304" pitchFamily="18" charset="0"/>
                <a:ea typeface="Calibri" panose="020F0502020204030204" pitchFamily="34" charset="0"/>
                <a:cs typeface="B Nazanin" panose="00000400000000000000" pitchFamily="2" charset="-78"/>
              </a:rPr>
              <a:t> </a:t>
            </a:r>
            <a:r>
              <a:rPr lang="fa-IR" sz="24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برش آبسه و کشت محتويات </a:t>
            </a:r>
          </a:p>
          <a:p>
            <a:pPr marL="0" lvl="0" algn="justLow" rtl="1">
              <a:lnSpc>
                <a:spcPct val="95000"/>
              </a:lnSpc>
              <a:spcBef>
                <a:spcPts val="0"/>
              </a:spcBef>
              <a:buClrTx/>
              <a:buSzTx/>
              <a:buFont typeface="Arial" panose="020B0604020202020204" pitchFamily="34" charset="0"/>
              <a:buChar char="•"/>
            </a:pPr>
            <a:endParaRPr lang="fa-IR" sz="2400" dirty="0">
              <a:solidFill>
                <a:prstClr val="black"/>
              </a:solidFill>
              <a:latin typeface="Times New Roman" panose="02020603050405020304" pitchFamily="18" charset="0"/>
              <a:ea typeface="Calibri" panose="020F0502020204030204" pitchFamily="34" charset="0"/>
              <a:cs typeface="B Nazanin" panose="00000400000000000000" pitchFamily="2" charset="-78"/>
            </a:endParaRPr>
          </a:p>
          <a:p>
            <a:pPr marL="0" lvl="0" algn="justLow" rtl="1">
              <a:lnSpc>
                <a:spcPct val="95000"/>
              </a:lnSpc>
              <a:spcBef>
                <a:spcPts val="0"/>
              </a:spcBef>
              <a:buClrTx/>
              <a:buSzTx/>
              <a:buFont typeface="Arial" panose="020B0604020202020204" pitchFamily="34" charset="0"/>
              <a:buChar char="•"/>
            </a:pPr>
            <a:r>
              <a:rPr lang="fa-IR" sz="2400" b="1" dirty="0">
                <a:solidFill>
                  <a:prstClr val="black"/>
                </a:solidFill>
                <a:latin typeface="Times New Roman" panose="02020603050405020304" pitchFamily="18" charset="0"/>
                <a:cs typeface="B Nazanin" panose="00000400000000000000" pitchFamily="2" charset="-78"/>
              </a:rPr>
              <a:t>درمان: آنتی بیوتیک وریدی وسیع و درناژ</a:t>
            </a:r>
            <a:endParaRPr lang="fa-IR" sz="2400" b="1" dirty="0">
              <a:cs typeface="B Nazanin" panose="00000400000000000000" pitchFamily="2" charset="-78"/>
            </a:endParaRPr>
          </a:p>
        </p:txBody>
      </p:sp>
      <p:pic>
        <p:nvPicPr>
          <p:cNvPr id="5" name="Picture 4">
            <a:extLst>
              <a:ext uri="{FF2B5EF4-FFF2-40B4-BE49-F238E27FC236}">
                <a16:creationId xmlns:a16="http://schemas.microsoft.com/office/drawing/2014/main" id="{761F782B-4D92-4A93-869F-15F4E74B9F28}"/>
              </a:ext>
            </a:extLst>
          </p:cNvPr>
          <p:cNvPicPr>
            <a:picLocks noChangeAspect="1"/>
          </p:cNvPicPr>
          <p:nvPr/>
        </p:nvPicPr>
        <p:blipFill rotWithShape="1">
          <a:blip r:embed="rId2"/>
          <a:srcRect l="1386" t="6897"/>
          <a:stretch/>
        </p:blipFill>
        <p:spPr>
          <a:xfrm>
            <a:off x="749845" y="2423441"/>
            <a:ext cx="5346155" cy="4374364"/>
          </a:xfrm>
          <a:prstGeom prst="rect">
            <a:avLst/>
          </a:prstGeom>
        </p:spPr>
      </p:pic>
    </p:spTree>
    <p:extLst>
      <p:ext uri="{BB962C8B-B14F-4D97-AF65-F5344CB8AC3E}">
        <p14:creationId xmlns:p14="http://schemas.microsoft.com/office/powerpoint/2010/main" val="1739470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D01F17B-7D71-40A3-AFD8-D401C023D314}"/>
              </a:ext>
            </a:extLst>
          </p:cNvPr>
          <p:cNvSpPr>
            <a:spLocks noGrp="1"/>
          </p:cNvSpPr>
          <p:nvPr>
            <p:ph type="subTitle" idx="1"/>
          </p:nvPr>
        </p:nvSpPr>
        <p:spPr>
          <a:xfrm>
            <a:off x="1564472" y="1125390"/>
            <a:ext cx="8825658" cy="861420"/>
          </a:xfrm>
        </p:spPr>
        <p:txBody>
          <a:bodyPr>
            <a:normAutofit lnSpcReduction="10000"/>
          </a:bodyPr>
          <a:lstStyle/>
          <a:p>
            <a:pPr algn="ctr"/>
            <a:r>
              <a:rPr lang="fa-IR" sz="5400" b="1" dirty="0">
                <a:cs typeface="B Nazanin" panose="00000400000000000000" pitchFamily="2" charset="-78"/>
              </a:rPr>
              <a:t>اوتیت میانی:</a:t>
            </a:r>
            <a:endParaRPr lang="en-US" sz="5400" b="1" dirty="0">
              <a:cs typeface="B Nazanin" panose="00000400000000000000" pitchFamily="2" charset="-78"/>
            </a:endParaRPr>
          </a:p>
        </p:txBody>
      </p:sp>
      <p:pic>
        <p:nvPicPr>
          <p:cNvPr id="7" name="Picture 6">
            <a:extLst>
              <a:ext uri="{FF2B5EF4-FFF2-40B4-BE49-F238E27FC236}">
                <a16:creationId xmlns:a16="http://schemas.microsoft.com/office/drawing/2014/main" id="{EC4D15C0-6700-4039-8618-9C1C779A9CA9}"/>
              </a:ext>
            </a:extLst>
          </p:cNvPr>
          <p:cNvPicPr>
            <a:picLocks noChangeAspect="1"/>
          </p:cNvPicPr>
          <p:nvPr/>
        </p:nvPicPr>
        <p:blipFill>
          <a:blip r:embed="rId2"/>
          <a:stretch>
            <a:fillRect/>
          </a:stretch>
        </p:blipFill>
        <p:spPr>
          <a:xfrm>
            <a:off x="1604439" y="2183949"/>
            <a:ext cx="3706304" cy="3619646"/>
          </a:xfrm>
          <a:prstGeom prst="rect">
            <a:avLst/>
          </a:prstGeom>
        </p:spPr>
      </p:pic>
      <p:pic>
        <p:nvPicPr>
          <p:cNvPr id="8" name="Picture 7">
            <a:extLst>
              <a:ext uri="{FF2B5EF4-FFF2-40B4-BE49-F238E27FC236}">
                <a16:creationId xmlns:a16="http://schemas.microsoft.com/office/drawing/2014/main" id="{EDB266A2-65C2-4B23-BB4C-A3C41B4A4B62}"/>
              </a:ext>
            </a:extLst>
          </p:cNvPr>
          <p:cNvPicPr>
            <a:picLocks noChangeAspect="1"/>
          </p:cNvPicPr>
          <p:nvPr/>
        </p:nvPicPr>
        <p:blipFill>
          <a:blip r:embed="rId3"/>
          <a:stretch>
            <a:fillRect/>
          </a:stretch>
        </p:blipFill>
        <p:spPr>
          <a:xfrm>
            <a:off x="5696007" y="2217754"/>
            <a:ext cx="4362393" cy="3585841"/>
          </a:xfrm>
          <a:prstGeom prst="rect">
            <a:avLst/>
          </a:prstGeom>
        </p:spPr>
      </p:pic>
    </p:spTree>
    <p:extLst>
      <p:ext uri="{BB962C8B-B14F-4D97-AF65-F5344CB8AC3E}">
        <p14:creationId xmlns:p14="http://schemas.microsoft.com/office/powerpoint/2010/main" val="3943848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1D3F-AFB9-4140-897F-7552620571E8}"/>
              </a:ext>
            </a:extLst>
          </p:cNvPr>
          <p:cNvSpPr>
            <a:spLocks noGrp="1"/>
          </p:cNvSpPr>
          <p:nvPr>
            <p:ph type="title"/>
          </p:nvPr>
        </p:nvSpPr>
        <p:spPr/>
        <p:txBody>
          <a:bodyPr/>
          <a:lstStyle/>
          <a:p>
            <a:pPr algn="ctr"/>
            <a:r>
              <a:rPr lang="fa-IR" sz="4400" b="1" dirty="0">
                <a:cs typeface="B Nazanin" panose="00000400000000000000" pitchFamily="2" charset="-78"/>
              </a:rPr>
              <a:t>تعریف – علت:</a:t>
            </a:r>
            <a:endParaRPr lang="en-US" sz="4400" b="1" dirty="0">
              <a:cs typeface="B Nazanin" panose="00000400000000000000" pitchFamily="2" charset="-78"/>
            </a:endParaRPr>
          </a:p>
        </p:txBody>
      </p:sp>
      <p:sp>
        <p:nvSpPr>
          <p:cNvPr id="3" name="Content Placeholder 2">
            <a:extLst>
              <a:ext uri="{FF2B5EF4-FFF2-40B4-BE49-F238E27FC236}">
                <a16:creationId xmlns:a16="http://schemas.microsoft.com/office/drawing/2014/main" id="{7A5A95D3-AA2F-46BD-ACF0-7F9A85CEE7E8}"/>
              </a:ext>
            </a:extLst>
          </p:cNvPr>
          <p:cNvSpPr>
            <a:spLocks noGrp="1"/>
          </p:cNvSpPr>
          <p:nvPr>
            <p:ph idx="1"/>
          </p:nvPr>
        </p:nvSpPr>
        <p:spPr>
          <a:xfrm>
            <a:off x="5923967" y="2429595"/>
            <a:ext cx="5807094" cy="4167550"/>
          </a:xfrm>
        </p:spPr>
        <p:txBody>
          <a:bodyPr>
            <a:normAutofit fontScale="92500"/>
          </a:bodyPr>
          <a:lstStyle/>
          <a:p>
            <a:pPr algn="r" rtl="1"/>
            <a:r>
              <a:rPr lang="fa-IR" sz="2600" b="1" dirty="0">
                <a:solidFill>
                  <a:schemeClr val="accent2"/>
                </a:solidFill>
                <a:cs typeface="B Nazanin" panose="00000400000000000000" pitchFamily="2" charset="-78"/>
              </a:rPr>
              <a:t>اوتیت مدیای حاد</a:t>
            </a:r>
            <a:r>
              <a:rPr lang="fa-IR" sz="2400" b="1" dirty="0">
                <a:solidFill>
                  <a:schemeClr val="accent2"/>
                </a:solidFill>
                <a:cs typeface="B Nazanin" panose="00000400000000000000" pitchFamily="2" charset="-78"/>
              </a:rPr>
              <a:t>: </a:t>
            </a:r>
            <a:r>
              <a:rPr lang="fa-IR" sz="2400" dirty="0">
                <a:cs typeface="B Nazanin" panose="00000400000000000000" pitchFamily="2" charset="-78"/>
              </a:rPr>
              <a:t>یکی از شایعترین بیماریهای عفونی در کودکی، در اثر انتشار عفونت از نازوفارنکس به وسیله شیپور استاش.</a:t>
            </a:r>
          </a:p>
          <a:p>
            <a:pPr algn="r" rtl="1"/>
            <a:r>
              <a:rPr lang="fa-IR" sz="2400" dirty="0">
                <a:cs typeface="B Nazanin" panose="00000400000000000000" pitchFamily="2" charset="-78"/>
              </a:rPr>
              <a:t> 80% کودکان قبل از 3 سالگی یکبار </a:t>
            </a:r>
            <a:r>
              <a:rPr lang="en-US" sz="2400" dirty="0">
                <a:cs typeface="B Nazanin" panose="00000400000000000000" pitchFamily="2" charset="-78"/>
              </a:rPr>
              <a:t>AOM</a:t>
            </a:r>
            <a:r>
              <a:rPr lang="fa-IR" sz="2400" dirty="0">
                <a:cs typeface="B Nazanin" panose="00000400000000000000" pitchFamily="2" charset="-78"/>
              </a:rPr>
              <a:t> گرفته اند. </a:t>
            </a:r>
          </a:p>
          <a:p>
            <a:pPr algn="r" rtl="1"/>
            <a:r>
              <a:rPr lang="fa-IR" sz="2400" dirty="0">
                <a:cs typeface="B Nazanin" panose="00000400000000000000" pitchFamily="2" charset="-78"/>
              </a:rPr>
              <a:t>اغلب به دنبال یک </a:t>
            </a:r>
            <a:r>
              <a:rPr lang="en-US" sz="2400" dirty="0">
                <a:cs typeface="B Nazanin" panose="00000400000000000000" pitchFamily="2" charset="-78"/>
              </a:rPr>
              <a:t>URTI</a:t>
            </a:r>
            <a:r>
              <a:rPr lang="fa-IR" sz="2400" dirty="0">
                <a:cs typeface="B Nazanin" panose="00000400000000000000" pitchFamily="2" charset="-78"/>
              </a:rPr>
              <a:t>، مخاط این منطقه پرخون و متورم شده، انسداد ایجاد و زمینه برای رشد بیش از حد باکتری در گوش میانی فراهم میشود.  </a:t>
            </a:r>
          </a:p>
          <a:p>
            <a:pPr algn="r" rtl="1"/>
            <a:r>
              <a:rPr lang="fa-IR" sz="2400" b="1" dirty="0">
                <a:solidFill>
                  <a:schemeClr val="accent6">
                    <a:lumMod val="75000"/>
                  </a:schemeClr>
                </a:solidFill>
                <a:cs typeface="B Nazanin" panose="00000400000000000000" pitchFamily="2" charset="-78"/>
              </a:rPr>
              <a:t>شایعترین پاتوژنهای باکتریال: </a:t>
            </a:r>
            <a:r>
              <a:rPr lang="fa-IR" sz="2400" b="1" u="sng" dirty="0">
                <a:cs typeface="B Nazanin" panose="00000400000000000000" pitchFamily="2" charset="-78"/>
              </a:rPr>
              <a:t>هموفیلوس انفولانزا</a:t>
            </a:r>
            <a:r>
              <a:rPr lang="fa-IR" sz="2400" b="1" dirty="0">
                <a:cs typeface="B Nazanin" panose="00000400000000000000" pitchFamily="2" charset="-78"/>
              </a:rPr>
              <a:t>(غیر طبقه بندی)، </a:t>
            </a:r>
            <a:r>
              <a:rPr lang="fa-IR" sz="2400" b="1" u="sng" dirty="0">
                <a:cs typeface="B Nazanin" panose="00000400000000000000" pitchFamily="2" charset="-78"/>
              </a:rPr>
              <a:t>استرپتوکک پنومونیه،</a:t>
            </a:r>
            <a:r>
              <a:rPr lang="fa-IR" sz="2400" b="1" dirty="0">
                <a:cs typeface="B Nazanin" panose="00000400000000000000" pitchFamily="2" charset="-78"/>
              </a:rPr>
              <a:t> </a:t>
            </a:r>
            <a:r>
              <a:rPr lang="fa-IR" sz="2400" b="1" u="sng" dirty="0">
                <a:cs typeface="B Nazanin" panose="00000400000000000000" pitchFamily="2" charset="-78"/>
              </a:rPr>
              <a:t>موراکسلا</a:t>
            </a:r>
            <a:r>
              <a:rPr lang="fa-IR" sz="2400" b="1" dirty="0">
                <a:cs typeface="B Nazanin" panose="00000400000000000000" pitchFamily="2" charset="-78"/>
              </a:rPr>
              <a:t> </a:t>
            </a:r>
            <a:r>
              <a:rPr lang="fa-IR" sz="2400" b="1" u="sng" dirty="0">
                <a:cs typeface="B Nazanin" panose="00000400000000000000" pitchFamily="2" charset="-78"/>
              </a:rPr>
              <a:t>کاتارالیس</a:t>
            </a:r>
          </a:p>
          <a:p>
            <a:pPr algn="r" rtl="1"/>
            <a:r>
              <a:rPr lang="fa-IR" sz="2400" dirty="0">
                <a:cs typeface="B Nazanin" panose="00000400000000000000" pitchFamily="2" charset="-78"/>
              </a:rPr>
              <a:t>کنژکتیویت یکطرفه هم ممکن است دیده شود. </a:t>
            </a:r>
          </a:p>
        </p:txBody>
      </p:sp>
      <p:pic>
        <p:nvPicPr>
          <p:cNvPr id="5" name="Picture 4">
            <a:extLst>
              <a:ext uri="{FF2B5EF4-FFF2-40B4-BE49-F238E27FC236}">
                <a16:creationId xmlns:a16="http://schemas.microsoft.com/office/drawing/2014/main" id="{B399C0E8-FD8E-47F7-B5B3-804529D51AA2}"/>
              </a:ext>
            </a:extLst>
          </p:cNvPr>
          <p:cNvPicPr>
            <a:picLocks noChangeAspect="1"/>
          </p:cNvPicPr>
          <p:nvPr/>
        </p:nvPicPr>
        <p:blipFill rotWithShape="1">
          <a:blip r:embed="rId2"/>
          <a:srcRect t="16445" r="3144" b="8271"/>
          <a:stretch/>
        </p:blipFill>
        <p:spPr>
          <a:xfrm>
            <a:off x="460940" y="2454294"/>
            <a:ext cx="5259230" cy="4087882"/>
          </a:xfrm>
          <a:prstGeom prst="rect">
            <a:avLst/>
          </a:prstGeom>
        </p:spPr>
      </p:pic>
    </p:spTree>
    <p:extLst>
      <p:ext uri="{BB962C8B-B14F-4D97-AF65-F5344CB8AC3E}">
        <p14:creationId xmlns:p14="http://schemas.microsoft.com/office/powerpoint/2010/main" val="413431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B40BC-4DBD-4ACE-A385-584EB1D49DF6}"/>
              </a:ext>
            </a:extLst>
          </p:cNvPr>
          <p:cNvSpPr>
            <a:spLocks noGrp="1"/>
          </p:cNvSpPr>
          <p:nvPr>
            <p:ph type="title"/>
          </p:nvPr>
        </p:nvSpPr>
        <p:spPr>
          <a:xfrm>
            <a:off x="1597631" y="973668"/>
            <a:ext cx="8810090" cy="706964"/>
          </a:xfrm>
        </p:spPr>
        <p:txBody>
          <a:bodyPr/>
          <a:lstStyle/>
          <a:p>
            <a:pPr algn="ctr"/>
            <a:r>
              <a:rPr lang="fa-IR" b="1" dirty="0">
                <a:cs typeface="B Nazanin" panose="00000400000000000000" pitchFamily="2" charset="-78"/>
              </a:rPr>
              <a:t>ریسک فاکتورهای ابتلا به اوتیت میانی در کودکان:</a:t>
            </a:r>
            <a:endParaRPr lang="en-US" b="1" dirty="0">
              <a:cs typeface="B Nazanin" panose="00000400000000000000" pitchFamily="2" charset="-78"/>
            </a:endParaRPr>
          </a:p>
        </p:txBody>
      </p:sp>
      <p:sp>
        <p:nvSpPr>
          <p:cNvPr id="3" name="Content Placeholder 2">
            <a:extLst>
              <a:ext uri="{FF2B5EF4-FFF2-40B4-BE49-F238E27FC236}">
                <a16:creationId xmlns:a16="http://schemas.microsoft.com/office/drawing/2014/main" id="{00F2564C-3649-43F2-9072-18C88DDFF325}"/>
              </a:ext>
            </a:extLst>
          </p:cNvPr>
          <p:cNvSpPr>
            <a:spLocks noGrp="1"/>
          </p:cNvSpPr>
          <p:nvPr>
            <p:ph idx="1"/>
          </p:nvPr>
        </p:nvSpPr>
        <p:spPr>
          <a:xfrm>
            <a:off x="1154954" y="2306204"/>
            <a:ext cx="10434295" cy="3977098"/>
          </a:xfrm>
        </p:spPr>
        <p:txBody>
          <a:bodyPr>
            <a:normAutofit/>
          </a:bodyPr>
          <a:lstStyle/>
          <a:p>
            <a:pPr marL="0" marR="0" algn="r" rtl="1">
              <a:lnSpc>
                <a:spcPct val="107000"/>
              </a:lnSpc>
              <a:spcBef>
                <a:spcPts val="0"/>
              </a:spcBef>
              <a:spcAft>
                <a:spcPts val="800"/>
              </a:spcAft>
            </a:pPr>
            <a:r>
              <a:rPr lang="fa-IR" sz="2000" b="1" dirty="0">
                <a:latin typeface="Calibri" panose="020F0502020204030204" pitchFamily="34" charset="0"/>
                <a:ea typeface="Calibri" panose="020F0502020204030204" pitchFamily="34" charset="0"/>
                <a:cs typeface="B Nazanin" panose="00000400000000000000" pitchFamily="2" charset="-78"/>
              </a:rPr>
              <a:t>اگر اولین اپیزود اوتیت در زیر 6 ماه باشد، احتمال اشکالات آناتومیک و اختلالات ایمونولوژیک مطرح است.</a:t>
            </a:r>
          </a:p>
          <a:p>
            <a:pPr marL="0" marR="0" algn="r" rtl="1">
              <a:lnSpc>
                <a:spcPct val="107000"/>
              </a:lnSpc>
              <a:spcBef>
                <a:spcPts val="0"/>
              </a:spcBef>
              <a:spcAft>
                <a:spcPts val="800"/>
              </a:spcAft>
            </a:pPr>
            <a:r>
              <a:rPr lang="fa-IR" sz="2000" b="1" dirty="0">
                <a:latin typeface="Calibri" panose="020F0502020204030204" pitchFamily="34" charset="0"/>
                <a:ea typeface="Calibri" panose="020F0502020204030204" pitchFamily="34" charset="0"/>
                <a:cs typeface="B Nazanin" panose="00000400000000000000" pitchFamily="2" charset="-78"/>
              </a:rPr>
              <a:t>سابقه خانوادگی عفونتهای مکرر گوش میانی</a:t>
            </a:r>
          </a:p>
          <a:p>
            <a:pPr marL="0" marR="0" algn="r" rtl="1">
              <a:lnSpc>
                <a:spcPct val="107000"/>
              </a:lnSpc>
              <a:spcBef>
                <a:spcPts val="0"/>
              </a:spcBef>
              <a:spcAft>
                <a:spcPts val="800"/>
              </a:spcAft>
            </a:pPr>
            <a:r>
              <a:rPr lang="fa-IR" sz="2000" b="1" dirty="0">
                <a:latin typeface="Calibri" panose="020F0502020204030204" pitchFamily="34" charset="0"/>
                <a:ea typeface="Calibri" panose="020F0502020204030204" pitchFamily="34" charset="0"/>
                <a:cs typeface="B Nazanin" panose="00000400000000000000" pitchFamily="2" charset="-78"/>
              </a:rPr>
              <a:t>تغذیه با شیشه شیر. مصرف شیرمادر &gt; 3 ماه</a:t>
            </a:r>
            <a:r>
              <a:rPr lang="en-US" sz="2000" b="1" dirty="0">
                <a:latin typeface="Calibri" panose="020F0502020204030204" pitchFamily="34" charset="0"/>
                <a:ea typeface="Calibri" panose="020F0502020204030204" pitchFamily="34" charset="0"/>
                <a:cs typeface="B Nazanin" panose="00000400000000000000" pitchFamily="2" charset="-78"/>
              </a:rPr>
              <a:t> = </a:t>
            </a:r>
            <a:r>
              <a:rPr lang="fa-IR" sz="2000" b="1" dirty="0">
                <a:latin typeface="Calibri" panose="020F0502020204030204" pitchFamily="34" charset="0"/>
                <a:ea typeface="Calibri" panose="020F0502020204030204" pitchFamily="34" charset="0"/>
                <a:cs typeface="B Nazanin" panose="00000400000000000000" pitchFamily="2" charset="-78"/>
              </a:rPr>
              <a:t>انتقال آنتی بادیهایی از شیر مادر </a:t>
            </a:r>
          </a:p>
          <a:p>
            <a:pPr marL="0" marR="0" algn="r" rtl="1">
              <a:lnSpc>
                <a:spcPct val="107000"/>
              </a:lnSpc>
              <a:spcBef>
                <a:spcPts val="0"/>
              </a:spcBef>
              <a:spcAft>
                <a:spcPts val="800"/>
              </a:spcAft>
            </a:pPr>
            <a:r>
              <a:rPr lang="fa-IR" sz="2000" b="1" dirty="0">
                <a:latin typeface="Calibri" panose="020F0502020204030204" pitchFamily="34" charset="0"/>
                <a:ea typeface="Calibri" panose="020F0502020204030204" pitchFamily="34" charset="0"/>
                <a:cs typeface="B Nazanin" panose="00000400000000000000" pitchFamily="2" charset="-78"/>
              </a:rPr>
              <a:t>واریانتهای آناتومیک: شکاف کام، ابنورمالیتی های شیپور استاش، تومورهای نازوفارنکس و سندرم داون</a:t>
            </a:r>
          </a:p>
          <a:p>
            <a:pPr marL="0" marR="0" algn="r" rtl="1">
              <a:lnSpc>
                <a:spcPct val="107000"/>
              </a:lnSpc>
              <a:spcBef>
                <a:spcPts val="0"/>
              </a:spcBef>
              <a:spcAft>
                <a:spcPts val="800"/>
              </a:spcAft>
            </a:pPr>
            <a:r>
              <a:rPr lang="fa-IR" sz="2000" b="1" dirty="0">
                <a:latin typeface="Calibri" panose="020F0502020204030204" pitchFamily="34" charset="0"/>
                <a:ea typeface="Calibri" panose="020F0502020204030204" pitchFamily="34" charset="0"/>
                <a:cs typeface="B Nazanin" panose="00000400000000000000" pitchFamily="2" charset="-78"/>
              </a:rPr>
              <a:t>اشکال در سیستم ایمونولوژیک: </a:t>
            </a:r>
            <a:r>
              <a:rPr lang="en-US" sz="2000" b="1" dirty="0">
                <a:latin typeface="Calibri" panose="020F0502020204030204" pitchFamily="34" charset="0"/>
                <a:ea typeface="Calibri" panose="020F0502020204030204" pitchFamily="34" charset="0"/>
                <a:cs typeface="B Nazanin" panose="00000400000000000000" pitchFamily="2" charset="-78"/>
              </a:rPr>
              <a:t>HIV</a:t>
            </a:r>
            <a:r>
              <a:rPr lang="fa-IR" sz="2000" b="1" dirty="0">
                <a:latin typeface="Calibri" panose="020F0502020204030204" pitchFamily="34" charset="0"/>
                <a:ea typeface="Calibri" panose="020F0502020204030204" pitchFamily="34" charset="0"/>
                <a:cs typeface="B Nazanin" panose="00000400000000000000" pitchFamily="2" charset="-78"/>
              </a:rPr>
              <a:t>، سرکوب ایمنی ناشی از داروها، کمبود </a:t>
            </a:r>
            <a:r>
              <a:rPr lang="en-US" sz="2000" b="1" dirty="0">
                <a:latin typeface="Calibri" panose="020F0502020204030204" pitchFamily="34" charset="0"/>
                <a:ea typeface="Calibri" panose="020F0502020204030204" pitchFamily="34" charset="0"/>
                <a:cs typeface="B Nazanin" panose="00000400000000000000" pitchFamily="2" charset="-78"/>
              </a:rPr>
              <a:t>IgA</a:t>
            </a:r>
            <a:r>
              <a:rPr lang="fa-IR" sz="2000" b="1" dirty="0">
                <a:latin typeface="Calibri" panose="020F0502020204030204" pitchFamily="34" charset="0"/>
                <a:ea typeface="Calibri" panose="020F0502020204030204" pitchFamily="34" charset="0"/>
                <a:cs typeface="B Nazanin" panose="00000400000000000000" pitchFamily="2" charset="-78"/>
              </a:rPr>
              <a:t> و سندرم کارتاژنر</a:t>
            </a:r>
          </a:p>
          <a:p>
            <a:pPr marL="0" marR="0" algn="r" rtl="1">
              <a:lnSpc>
                <a:spcPct val="107000"/>
              </a:lnSpc>
              <a:spcBef>
                <a:spcPts val="0"/>
              </a:spcBef>
              <a:spcAft>
                <a:spcPts val="800"/>
              </a:spcAft>
            </a:pPr>
            <a:r>
              <a:rPr lang="fa-IR" sz="2000" b="1" dirty="0">
                <a:latin typeface="Calibri" panose="020F0502020204030204" pitchFamily="34" charset="0"/>
                <a:ea typeface="Calibri" panose="020F0502020204030204" pitchFamily="34" charset="0"/>
                <a:cs typeface="B Nazanin" panose="00000400000000000000" pitchFamily="2" charset="-78"/>
              </a:rPr>
              <a:t>تماس با دود سیگار و آلرژنها، نگهداری در مهد کودک </a:t>
            </a:r>
          </a:p>
          <a:p>
            <a:pPr marL="0" marR="0" algn="r" rtl="1">
              <a:lnSpc>
                <a:spcPct val="107000"/>
              </a:lnSpc>
              <a:spcBef>
                <a:spcPts val="0"/>
              </a:spcBef>
              <a:spcAft>
                <a:spcPts val="800"/>
              </a:spcAft>
            </a:pPr>
            <a:r>
              <a:rPr lang="fa-IR" sz="2000" b="1" dirty="0">
                <a:latin typeface="Calibri" panose="020F0502020204030204" pitchFamily="34" charset="0"/>
                <a:ea typeface="Calibri" panose="020F0502020204030204" pitchFamily="34" charset="0"/>
                <a:cs typeface="B Nazanin" panose="00000400000000000000" pitchFamily="2" charset="-78"/>
              </a:rPr>
              <a:t>جنس مذکر</a:t>
            </a:r>
          </a:p>
          <a:p>
            <a:pPr marL="0" marR="0" algn="r" rtl="1">
              <a:lnSpc>
                <a:spcPct val="107000"/>
              </a:lnSpc>
              <a:spcBef>
                <a:spcPts val="0"/>
              </a:spcBef>
              <a:spcAft>
                <a:spcPts val="800"/>
              </a:spcAft>
            </a:pPr>
            <a:r>
              <a:rPr lang="fa-IR" sz="2000" b="1" dirty="0">
                <a:latin typeface="Calibri" panose="020F0502020204030204" pitchFamily="34" charset="0"/>
                <a:ea typeface="Calibri" panose="020F0502020204030204" pitchFamily="34" charset="0"/>
                <a:cs typeface="B Nazanin" panose="00000400000000000000" pitchFamily="2" charset="-78"/>
              </a:rPr>
              <a:t>رینیت آلرژیک و آلرژیهای تنفسی(تشدید اوتیت)</a:t>
            </a:r>
          </a:p>
          <a:p>
            <a:pPr marL="0" marR="0" algn="r" rtl="1">
              <a:lnSpc>
                <a:spcPct val="107000"/>
              </a:lnSpc>
              <a:spcBef>
                <a:spcPts val="0"/>
              </a:spcBef>
              <a:spcAft>
                <a:spcPts val="800"/>
              </a:spcAft>
            </a:pPr>
            <a:r>
              <a:rPr lang="fa-IR" sz="2000" b="1" dirty="0">
                <a:latin typeface="Calibri" panose="020F0502020204030204" pitchFamily="34" charset="0"/>
                <a:ea typeface="Calibri" panose="020F0502020204030204" pitchFamily="34" charset="0"/>
                <a:cs typeface="B Nazanin" panose="00000400000000000000" pitchFamily="2" charset="-78"/>
              </a:rPr>
              <a:t>وضعیت اجتماعی اقتصادی ضعیف</a:t>
            </a:r>
          </a:p>
        </p:txBody>
      </p:sp>
      <p:pic>
        <p:nvPicPr>
          <p:cNvPr id="5" name="Picture 4">
            <a:extLst>
              <a:ext uri="{FF2B5EF4-FFF2-40B4-BE49-F238E27FC236}">
                <a16:creationId xmlns:a16="http://schemas.microsoft.com/office/drawing/2014/main" id="{692C9F57-64FE-498E-9410-44D1C11DDE12}"/>
              </a:ext>
            </a:extLst>
          </p:cNvPr>
          <p:cNvPicPr>
            <a:picLocks noChangeAspect="1"/>
          </p:cNvPicPr>
          <p:nvPr/>
        </p:nvPicPr>
        <p:blipFill>
          <a:blip r:embed="rId2"/>
          <a:stretch>
            <a:fillRect/>
          </a:stretch>
        </p:blipFill>
        <p:spPr>
          <a:xfrm>
            <a:off x="1154954" y="4551796"/>
            <a:ext cx="3714997" cy="2216144"/>
          </a:xfrm>
          <a:prstGeom prst="rect">
            <a:avLst/>
          </a:prstGeom>
        </p:spPr>
      </p:pic>
    </p:spTree>
    <p:extLst>
      <p:ext uri="{BB962C8B-B14F-4D97-AF65-F5344CB8AC3E}">
        <p14:creationId xmlns:p14="http://schemas.microsoft.com/office/powerpoint/2010/main" val="371811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4D8997-025C-4F7C-815A-5F178D0269C7}"/>
              </a:ext>
            </a:extLst>
          </p:cNvPr>
          <p:cNvSpPr>
            <a:spLocks noGrp="1"/>
          </p:cNvSpPr>
          <p:nvPr>
            <p:ph type="subTitle" idx="1"/>
          </p:nvPr>
        </p:nvSpPr>
        <p:spPr>
          <a:xfrm>
            <a:off x="3830837" y="776086"/>
            <a:ext cx="3635828" cy="861420"/>
          </a:xfrm>
        </p:spPr>
        <p:txBody>
          <a:bodyPr>
            <a:normAutofit/>
          </a:bodyPr>
          <a:lstStyle/>
          <a:p>
            <a:r>
              <a:rPr lang="fa-IR" sz="4800" b="1" dirty="0">
                <a:cs typeface="B Nazanin" panose="00000400000000000000" pitchFamily="2" charset="-78"/>
              </a:rPr>
              <a:t>فارنژیت حاد</a:t>
            </a:r>
            <a:endParaRPr lang="en-US" sz="4800" b="1" dirty="0">
              <a:cs typeface="B Nazanin" panose="00000400000000000000" pitchFamily="2" charset="-78"/>
            </a:endParaRPr>
          </a:p>
        </p:txBody>
      </p:sp>
      <p:pic>
        <p:nvPicPr>
          <p:cNvPr id="5" name="Content Placeholder 4">
            <a:extLst>
              <a:ext uri="{FF2B5EF4-FFF2-40B4-BE49-F238E27FC236}">
                <a16:creationId xmlns:a16="http://schemas.microsoft.com/office/drawing/2014/main" id="{222CA0D7-9575-4B7D-8311-B4984BD3BF4C}"/>
              </a:ext>
            </a:extLst>
          </p:cNvPr>
          <p:cNvPicPr>
            <a:picLocks noGrp="1" noChangeAspect="1"/>
          </p:cNvPicPr>
          <p:nvPr>
            <p:ph idx="4294967295"/>
          </p:nvPr>
        </p:nvPicPr>
        <p:blipFill>
          <a:blip r:embed="rId2"/>
          <a:stretch>
            <a:fillRect/>
          </a:stretch>
        </p:blipFill>
        <p:spPr>
          <a:xfrm>
            <a:off x="7505934" y="2670272"/>
            <a:ext cx="3191986" cy="3140238"/>
          </a:xfrm>
        </p:spPr>
      </p:pic>
      <p:pic>
        <p:nvPicPr>
          <p:cNvPr id="7" name="Picture 6">
            <a:extLst>
              <a:ext uri="{FF2B5EF4-FFF2-40B4-BE49-F238E27FC236}">
                <a16:creationId xmlns:a16="http://schemas.microsoft.com/office/drawing/2014/main" id="{319EDB64-4653-472C-A629-A1E4984A2576}"/>
              </a:ext>
            </a:extLst>
          </p:cNvPr>
          <p:cNvPicPr>
            <a:picLocks noChangeAspect="1"/>
          </p:cNvPicPr>
          <p:nvPr/>
        </p:nvPicPr>
        <p:blipFill rotWithShape="1">
          <a:blip r:embed="rId3"/>
          <a:srcRect l="2155" t="9848" b="10717"/>
          <a:stretch/>
        </p:blipFill>
        <p:spPr>
          <a:xfrm>
            <a:off x="1044227" y="2670272"/>
            <a:ext cx="6461707" cy="3140238"/>
          </a:xfrm>
          <a:prstGeom prst="rect">
            <a:avLst/>
          </a:prstGeom>
        </p:spPr>
      </p:pic>
    </p:spTree>
    <p:extLst>
      <p:ext uri="{BB962C8B-B14F-4D97-AF65-F5344CB8AC3E}">
        <p14:creationId xmlns:p14="http://schemas.microsoft.com/office/powerpoint/2010/main" val="3962100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8FDB5-8595-427B-86F9-58103D08A96F}"/>
              </a:ext>
            </a:extLst>
          </p:cNvPr>
          <p:cNvSpPr>
            <a:spLocks noGrp="1"/>
          </p:cNvSpPr>
          <p:nvPr>
            <p:ph type="title"/>
          </p:nvPr>
        </p:nvSpPr>
        <p:spPr/>
        <p:txBody>
          <a:bodyPr/>
          <a:lstStyle/>
          <a:p>
            <a:pPr algn="ctr"/>
            <a:r>
              <a:rPr lang="fa-IR" sz="4400" b="1" dirty="0">
                <a:cs typeface="B Nazanin" panose="00000400000000000000" pitchFamily="2" charset="-78"/>
              </a:rPr>
              <a:t>اپیدمیولوژی اوتیت:</a:t>
            </a:r>
            <a:endParaRPr lang="en-US" sz="4400" b="1" dirty="0">
              <a:cs typeface="B Nazanin" panose="00000400000000000000" pitchFamily="2" charset="-78"/>
            </a:endParaRPr>
          </a:p>
        </p:txBody>
      </p:sp>
      <p:sp>
        <p:nvSpPr>
          <p:cNvPr id="3" name="Content Placeholder 2">
            <a:extLst>
              <a:ext uri="{FF2B5EF4-FFF2-40B4-BE49-F238E27FC236}">
                <a16:creationId xmlns:a16="http://schemas.microsoft.com/office/drawing/2014/main" id="{9070FEC3-AB7B-4C03-9435-0A7D308E4EA0}"/>
              </a:ext>
            </a:extLst>
          </p:cNvPr>
          <p:cNvSpPr>
            <a:spLocks noGrp="1"/>
          </p:cNvSpPr>
          <p:nvPr>
            <p:ph idx="1"/>
          </p:nvPr>
        </p:nvSpPr>
        <p:spPr>
          <a:xfrm>
            <a:off x="591670" y="2336801"/>
            <a:ext cx="11142488" cy="4119474"/>
          </a:xfrm>
        </p:spPr>
        <p:txBody>
          <a:bodyPr>
            <a:normAutofit fontScale="85000" lnSpcReduction="20000"/>
          </a:bodyPr>
          <a:lstStyle/>
          <a:p>
            <a:pPr algn="r" rtl="1"/>
            <a:r>
              <a:rPr lang="fa-IR" sz="2000" b="1" dirty="0">
                <a:cs typeface="B Nazanin" panose="00000400000000000000" pitchFamily="2" charset="-78"/>
              </a:rPr>
              <a:t> اين بيماري </a:t>
            </a:r>
            <a:r>
              <a:rPr lang="fa-IR" sz="3000" b="1" dirty="0">
                <a:solidFill>
                  <a:schemeClr val="accent1">
                    <a:lumMod val="75000"/>
                  </a:schemeClr>
                </a:solidFill>
                <a:cs typeface="B Nazanin" panose="00000400000000000000" pitchFamily="2" charset="-78"/>
              </a:rPr>
              <a:t>در كودكان شايع تر </a:t>
            </a:r>
            <a:r>
              <a:rPr lang="fa-IR" sz="2000" b="1" dirty="0">
                <a:cs typeface="B Nazanin" panose="00000400000000000000" pitchFamily="2" charset="-78"/>
              </a:rPr>
              <a:t>است، دلايل اين شيوع:</a:t>
            </a:r>
          </a:p>
          <a:p>
            <a:pPr algn="r" rtl="1"/>
            <a:r>
              <a:rPr lang="fa-IR" sz="2000" b="1" dirty="0">
                <a:cs typeface="B Nazanin" panose="00000400000000000000" pitchFamily="2" charset="-78"/>
              </a:rPr>
              <a:t>١) طول كوتاه تر شيپور استاش، ٢) افقي بودن اين شيپور، ٣) ورود راحت تر ميكروارگانيسم به شيپور به دليل بافت غضروفي آن.</a:t>
            </a:r>
          </a:p>
          <a:p>
            <a:pPr algn="r" rtl="1"/>
            <a:endParaRPr lang="fa-IR" sz="2000" b="1" dirty="0">
              <a:cs typeface="B Nazanin" panose="00000400000000000000" pitchFamily="2" charset="-78"/>
            </a:endParaRPr>
          </a:p>
          <a:p>
            <a:pPr algn="r" rtl="1"/>
            <a:r>
              <a:rPr lang="fa-IR" sz="3000" b="1" dirty="0">
                <a:solidFill>
                  <a:schemeClr val="accent1">
                    <a:lumMod val="75000"/>
                  </a:schemeClr>
                </a:solidFill>
                <a:cs typeface="B Nazanin" panose="00000400000000000000" pitchFamily="2" charset="-78"/>
              </a:rPr>
              <a:t>علائم بيماري</a:t>
            </a:r>
            <a:r>
              <a:rPr lang="fa-IR" sz="3500" b="1" dirty="0">
                <a:solidFill>
                  <a:schemeClr val="accent1">
                    <a:lumMod val="75000"/>
                  </a:schemeClr>
                </a:solidFill>
                <a:cs typeface="B Nazanin" panose="00000400000000000000" pitchFamily="2" charset="-78"/>
              </a:rPr>
              <a:t>:</a:t>
            </a:r>
          </a:p>
          <a:p>
            <a:pPr algn="r" rtl="1"/>
            <a:r>
              <a:rPr lang="fa-IR" sz="2000" b="1" dirty="0">
                <a:cs typeface="B Nazanin" panose="00000400000000000000" pitchFamily="2" charset="-78"/>
              </a:rPr>
              <a:t>برجستگی(</a:t>
            </a:r>
            <a:r>
              <a:rPr lang="en-US" sz="2000" b="1" dirty="0">
                <a:cs typeface="B Nazanin" panose="00000400000000000000" pitchFamily="2" charset="-78"/>
              </a:rPr>
              <a:t>Bulging</a:t>
            </a:r>
            <a:r>
              <a:rPr lang="fa-IR" sz="2000" b="1" dirty="0">
                <a:cs typeface="B Nazanin" panose="00000400000000000000" pitchFamily="2" charset="-78"/>
              </a:rPr>
              <a:t>) وگاهی پارگی پرده گوش، اتالژی(بی قراری یا تغییر در خواب</a:t>
            </a:r>
          </a:p>
          <a:p>
            <a:pPr algn="r" rtl="1"/>
            <a:r>
              <a:rPr lang="fa-IR" sz="2000" b="1" dirty="0">
                <a:cs typeface="B Nazanin" panose="00000400000000000000" pitchFamily="2" charset="-78"/>
              </a:rPr>
              <a:t> و خوردن کودک)، اتوره، تب بیشتر مساوی 39، گاهی بی علامت و کشف در معاینه روتین.</a:t>
            </a:r>
            <a:endParaRPr lang="en-US" sz="2000" b="1" dirty="0">
              <a:cs typeface="B Nazanin" panose="00000400000000000000" pitchFamily="2" charset="-78"/>
            </a:endParaRPr>
          </a:p>
          <a:p>
            <a:pPr algn="r" rtl="1"/>
            <a:endParaRPr lang="fa-IR" sz="2000" b="1" dirty="0">
              <a:cs typeface="B Nazanin" panose="00000400000000000000" pitchFamily="2" charset="-78"/>
            </a:endParaRPr>
          </a:p>
          <a:p>
            <a:pPr algn="r" rtl="1"/>
            <a:r>
              <a:rPr lang="fa-IR" sz="3000" b="1" dirty="0">
                <a:solidFill>
                  <a:schemeClr val="accent1">
                    <a:lumMod val="75000"/>
                  </a:schemeClr>
                </a:solidFill>
                <a:cs typeface="B Nazanin" panose="00000400000000000000" pitchFamily="2" charset="-78"/>
              </a:rPr>
              <a:t>پروفيلاكسي: </a:t>
            </a:r>
          </a:p>
          <a:p>
            <a:pPr algn="r" rtl="1"/>
            <a:r>
              <a:rPr lang="fa-IR" sz="2000" b="1" dirty="0">
                <a:cs typeface="B Nazanin" panose="00000400000000000000" pitchFamily="2" charset="-78"/>
              </a:rPr>
              <a:t>واكسن هاي پنوموكوك و آنفلوانزا </a:t>
            </a:r>
            <a:r>
              <a:rPr lang="fa-IR" sz="1900" b="1" dirty="0">
                <a:cs typeface="B Nazanin" panose="00000400000000000000" pitchFamily="2" charset="-78"/>
              </a:rPr>
              <a:t>(سوار شدن </a:t>
            </a:r>
            <a:r>
              <a:rPr lang="en-US" sz="1900" b="1" dirty="0">
                <a:cs typeface="B Nazanin" panose="00000400000000000000" pitchFamily="2" charset="-78"/>
              </a:rPr>
              <a:t>AOM</a:t>
            </a:r>
            <a:r>
              <a:rPr lang="fa-IR" sz="1900" b="1" dirty="0">
                <a:cs typeface="B Nazanin" panose="00000400000000000000" pitchFamily="2" charset="-78"/>
              </a:rPr>
              <a:t> روي يك عفونت وايرال اوليه.)</a:t>
            </a:r>
          </a:p>
          <a:p>
            <a:pPr algn="r" rtl="1"/>
            <a:r>
              <a:rPr lang="fa-IR" sz="2000" b="1" dirty="0">
                <a:cs typeface="B Nazanin" panose="00000400000000000000" pitchFamily="2" charset="-78"/>
              </a:rPr>
              <a:t>دوری از دود سیگار و آلرژن، اجتناب از تغذیه با شیشه، دوری از فرد مبتلا به </a:t>
            </a:r>
            <a:r>
              <a:rPr lang="en-US" sz="2000" b="1" dirty="0">
                <a:cs typeface="B Nazanin" panose="00000400000000000000" pitchFamily="2" charset="-78"/>
              </a:rPr>
              <a:t>URTI</a:t>
            </a:r>
            <a:endParaRPr lang="fa-IR" sz="2000" b="1" dirty="0">
              <a:cs typeface="B Nazanin" panose="00000400000000000000" pitchFamily="2" charset="-78"/>
            </a:endParaRPr>
          </a:p>
          <a:p>
            <a:pPr algn="r" rtl="1"/>
            <a:r>
              <a:rPr lang="fa-IR" sz="2000" b="1" dirty="0">
                <a:cs typeface="B Nazanin" panose="00000400000000000000" pitchFamily="2" charset="-78"/>
              </a:rPr>
              <a:t>دارودرماني براي پروفيلاكسي به هيچ وجه توصيه نمي شود.</a:t>
            </a:r>
          </a:p>
        </p:txBody>
      </p:sp>
      <p:pic>
        <p:nvPicPr>
          <p:cNvPr id="7" name="Picture 6">
            <a:extLst>
              <a:ext uri="{FF2B5EF4-FFF2-40B4-BE49-F238E27FC236}">
                <a16:creationId xmlns:a16="http://schemas.microsoft.com/office/drawing/2014/main" id="{F3F852EC-403D-424B-9BAB-CB83A4DBA59D}"/>
              </a:ext>
            </a:extLst>
          </p:cNvPr>
          <p:cNvPicPr>
            <a:picLocks noChangeAspect="1"/>
          </p:cNvPicPr>
          <p:nvPr/>
        </p:nvPicPr>
        <p:blipFill rotWithShape="1">
          <a:blip r:embed="rId2"/>
          <a:srcRect l="1163" t="14011" r="-1" b="6065"/>
          <a:stretch/>
        </p:blipFill>
        <p:spPr>
          <a:xfrm>
            <a:off x="1204459" y="3230997"/>
            <a:ext cx="3501105" cy="3425091"/>
          </a:xfrm>
          <a:prstGeom prst="rect">
            <a:avLst/>
          </a:prstGeom>
        </p:spPr>
      </p:pic>
    </p:spTree>
    <p:extLst>
      <p:ext uri="{BB962C8B-B14F-4D97-AF65-F5344CB8AC3E}">
        <p14:creationId xmlns:p14="http://schemas.microsoft.com/office/powerpoint/2010/main" val="1036742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6DD4-B148-4B84-B140-9065B2005411}"/>
              </a:ext>
            </a:extLst>
          </p:cNvPr>
          <p:cNvSpPr>
            <a:spLocks noGrp="1"/>
          </p:cNvSpPr>
          <p:nvPr>
            <p:ph type="title"/>
          </p:nvPr>
        </p:nvSpPr>
        <p:spPr>
          <a:xfrm>
            <a:off x="1154954" y="973668"/>
            <a:ext cx="9134615" cy="706964"/>
          </a:xfrm>
        </p:spPr>
        <p:txBody>
          <a:bodyPr/>
          <a:lstStyle/>
          <a:p>
            <a:pPr algn="ctr"/>
            <a:r>
              <a:rPr lang="fa-IR" sz="4000" b="1" dirty="0">
                <a:cs typeface="B Nazanin" panose="00000400000000000000" pitchFamily="2" charset="-78"/>
              </a:rPr>
              <a:t>معاینه با اتوسکوپ</a:t>
            </a:r>
            <a:endParaRPr lang="en-US" sz="4000" b="1" dirty="0">
              <a:cs typeface="B Nazanin" panose="00000400000000000000" pitchFamily="2" charset="-78"/>
            </a:endParaRPr>
          </a:p>
        </p:txBody>
      </p:sp>
      <p:pic>
        <p:nvPicPr>
          <p:cNvPr id="5" name="Content Placeholder 4">
            <a:extLst>
              <a:ext uri="{FF2B5EF4-FFF2-40B4-BE49-F238E27FC236}">
                <a16:creationId xmlns:a16="http://schemas.microsoft.com/office/drawing/2014/main" id="{754D16AC-465E-43D1-ACC9-7AA9AEC74276}"/>
              </a:ext>
            </a:extLst>
          </p:cNvPr>
          <p:cNvPicPr>
            <a:picLocks noGrp="1" noChangeAspect="1"/>
          </p:cNvPicPr>
          <p:nvPr>
            <p:ph idx="1"/>
          </p:nvPr>
        </p:nvPicPr>
        <p:blipFill>
          <a:blip r:embed="rId2"/>
          <a:stretch>
            <a:fillRect/>
          </a:stretch>
        </p:blipFill>
        <p:spPr>
          <a:xfrm>
            <a:off x="3109807" y="1896536"/>
            <a:ext cx="5141574" cy="4757934"/>
          </a:xfrm>
        </p:spPr>
      </p:pic>
    </p:spTree>
    <p:extLst>
      <p:ext uri="{BB962C8B-B14F-4D97-AF65-F5344CB8AC3E}">
        <p14:creationId xmlns:p14="http://schemas.microsoft.com/office/powerpoint/2010/main" val="2455253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07741-3C75-4DFC-9F60-5D3F8A811CCD}"/>
              </a:ext>
            </a:extLst>
          </p:cNvPr>
          <p:cNvSpPr>
            <a:spLocks noGrp="1"/>
          </p:cNvSpPr>
          <p:nvPr>
            <p:ph type="title"/>
          </p:nvPr>
        </p:nvSpPr>
        <p:spPr/>
        <p:txBody>
          <a:bodyPr/>
          <a:lstStyle/>
          <a:p>
            <a:pPr algn="ctr" rtl="1"/>
            <a:r>
              <a:rPr lang="fa-IR" sz="4000" b="1" dirty="0">
                <a:cs typeface="B Nazanin" panose="00000400000000000000" pitchFamily="2" charset="-78"/>
              </a:rPr>
              <a:t>تشخیص بر اساس گایدلاین </a:t>
            </a:r>
            <a:r>
              <a:rPr lang="en-US" sz="4000" b="1" dirty="0">
                <a:cs typeface="B Nazanin" panose="00000400000000000000" pitchFamily="2" charset="-78"/>
              </a:rPr>
              <a:t>AAP</a:t>
            </a:r>
            <a:r>
              <a:rPr lang="fa-IR" sz="4000" b="1" dirty="0">
                <a:cs typeface="B Nazanin" panose="00000400000000000000" pitchFamily="2" charset="-78"/>
              </a:rPr>
              <a:t>:  </a:t>
            </a:r>
            <a:endParaRPr lang="en-US" sz="4000" b="1" dirty="0">
              <a:cs typeface="B Nazanin" panose="00000400000000000000" pitchFamily="2" charset="-78"/>
            </a:endParaRPr>
          </a:p>
        </p:txBody>
      </p:sp>
      <p:pic>
        <p:nvPicPr>
          <p:cNvPr id="5" name="Content Placeholder 4">
            <a:extLst>
              <a:ext uri="{FF2B5EF4-FFF2-40B4-BE49-F238E27FC236}">
                <a16:creationId xmlns:a16="http://schemas.microsoft.com/office/drawing/2014/main" id="{8B54B439-F079-482F-A211-F14EBF347AB3}"/>
              </a:ext>
            </a:extLst>
          </p:cNvPr>
          <p:cNvPicPr>
            <a:picLocks noGrp="1" noChangeAspect="1"/>
          </p:cNvPicPr>
          <p:nvPr>
            <p:ph idx="1"/>
          </p:nvPr>
        </p:nvPicPr>
        <p:blipFill rotWithShape="1">
          <a:blip r:embed="rId2"/>
          <a:srcRect b="2310"/>
          <a:stretch/>
        </p:blipFill>
        <p:spPr>
          <a:xfrm>
            <a:off x="2139864" y="2247664"/>
            <a:ext cx="7912272" cy="4538418"/>
          </a:xfrm>
        </p:spPr>
      </p:pic>
    </p:spTree>
    <p:extLst>
      <p:ext uri="{BB962C8B-B14F-4D97-AF65-F5344CB8AC3E}">
        <p14:creationId xmlns:p14="http://schemas.microsoft.com/office/powerpoint/2010/main" val="728970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42FC1-1314-47D5-AF94-A6F0EC32D427}"/>
              </a:ext>
            </a:extLst>
          </p:cNvPr>
          <p:cNvSpPr>
            <a:spLocks noGrp="1"/>
          </p:cNvSpPr>
          <p:nvPr>
            <p:ph type="title"/>
          </p:nvPr>
        </p:nvSpPr>
        <p:spPr>
          <a:xfrm>
            <a:off x="1473931" y="984301"/>
            <a:ext cx="8761413" cy="706964"/>
          </a:xfrm>
        </p:spPr>
        <p:txBody>
          <a:bodyPr/>
          <a:lstStyle/>
          <a:p>
            <a:pPr algn="ctr"/>
            <a:r>
              <a:rPr lang="fa-IR" sz="4400" b="1" dirty="0">
                <a:cs typeface="B Nazanin" panose="00000400000000000000" pitchFamily="2" charset="-78"/>
              </a:rPr>
              <a:t>درمان اوتیت میانی حاد و شکست درمان:</a:t>
            </a:r>
            <a:endParaRPr lang="en-US" sz="4400" b="1" dirty="0">
              <a:cs typeface="B Nazanin" panose="00000400000000000000" pitchFamily="2" charset="-78"/>
            </a:endParaRPr>
          </a:p>
        </p:txBody>
      </p:sp>
      <p:sp>
        <p:nvSpPr>
          <p:cNvPr id="3" name="Content Placeholder 2">
            <a:extLst>
              <a:ext uri="{FF2B5EF4-FFF2-40B4-BE49-F238E27FC236}">
                <a16:creationId xmlns:a16="http://schemas.microsoft.com/office/drawing/2014/main" id="{90522D30-DE87-4162-B3F1-35A74F524EBE}"/>
              </a:ext>
            </a:extLst>
          </p:cNvPr>
          <p:cNvSpPr>
            <a:spLocks noGrp="1"/>
          </p:cNvSpPr>
          <p:nvPr>
            <p:ph idx="1"/>
          </p:nvPr>
        </p:nvSpPr>
        <p:spPr>
          <a:xfrm>
            <a:off x="824023" y="2412113"/>
            <a:ext cx="10788295" cy="4153491"/>
          </a:xfrm>
        </p:spPr>
        <p:txBody>
          <a:bodyPr>
            <a:normAutofit fontScale="85000" lnSpcReduction="20000"/>
          </a:bodyPr>
          <a:lstStyle/>
          <a:p>
            <a:pPr lvl="0" algn="r" rtl="1">
              <a:lnSpc>
                <a:spcPct val="120000"/>
              </a:lnSpc>
              <a:buClr>
                <a:srgbClr val="B31166"/>
              </a:buClr>
            </a:pPr>
            <a:r>
              <a:rPr lang="fa-IR" sz="2400" b="1" dirty="0">
                <a:solidFill>
                  <a:prstClr val="black">
                    <a:lumMod val="75000"/>
                    <a:lumOff val="25000"/>
                  </a:prstClr>
                </a:solidFill>
                <a:cs typeface="B Nazanin" panose="00000400000000000000" pitchFamily="2" charset="-78"/>
              </a:rPr>
              <a:t>خط اول، </a:t>
            </a:r>
            <a:r>
              <a:rPr lang="fa-IR" sz="2400" b="1" dirty="0">
                <a:solidFill>
                  <a:srgbClr val="B31166">
                    <a:lumMod val="75000"/>
                  </a:srgbClr>
                </a:solidFill>
                <a:cs typeface="B Nazanin" panose="00000400000000000000" pitchFamily="2" charset="-78"/>
              </a:rPr>
              <a:t>آموکسی سیلین </a:t>
            </a:r>
            <a:r>
              <a:rPr lang="fa-IR" sz="2400" b="1" dirty="0">
                <a:solidFill>
                  <a:prstClr val="black">
                    <a:lumMod val="75000"/>
                    <a:lumOff val="25000"/>
                  </a:prstClr>
                </a:solidFill>
                <a:cs typeface="B Nazanin" panose="00000400000000000000" pitchFamily="2" charset="-78"/>
              </a:rPr>
              <a:t>80-90 </a:t>
            </a:r>
            <a:r>
              <a:rPr lang="en-GB" sz="2400" b="1" dirty="0">
                <a:solidFill>
                  <a:prstClr val="black">
                    <a:lumMod val="75000"/>
                    <a:lumOff val="25000"/>
                  </a:prstClr>
                </a:solidFill>
                <a:cs typeface="B Nazanin" panose="00000400000000000000" pitchFamily="2" charset="-78"/>
              </a:rPr>
              <a:t>mg/kg/day</a:t>
            </a:r>
            <a:r>
              <a:rPr lang="fa-IR" sz="2400" b="1" dirty="0">
                <a:solidFill>
                  <a:prstClr val="black">
                    <a:lumMod val="75000"/>
                    <a:lumOff val="25000"/>
                  </a:prstClr>
                </a:solidFill>
                <a:cs typeface="B Nazanin" panose="00000400000000000000" pitchFamily="2" charset="-78"/>
              </a:rPr>
              <a:t> : </a:t>
            </a:r>
            <a:r>
              <a:rPr lang="fa-IR" sz="2000" b="1" dirty="0">
                <a:solidFill>
                  <a:prstClr val="black">
                    <a:lumMod val="75000"/>
                    <a:lumOff val="25000"/>
                  </a:prstClr>
                </a:solidFill>
                <a:cs typeface="B Nazanin" panose="00000400000000000000" pitchFamily="2" charset="-78"/>
              </a:rPr>
              <a:t>در بیمار بدون سابقه دریافت بتالاکتام در ۳۰ روز اخیر، عدم وجود کنژنکتیویت چرکی (التهاب ملتحمه چشم) بطور همزمان با اوتیت و بدون سابقه اوتیت عودکننده </a:t>
            </a:r>
            <a:endParaRPr lang="fa-IR" sz="2400" b="1" dirty="0">
              <a:solidFill>
                <a:prstClr val="black">
                  <a:lumMod val="75000"/>
                  <a:lumOff val="25000"/>
                </a:prstClr>
              </a:solidFill>
              <a:cs typeface="B Nazanin" panose="00000400000000000000" pitchFamily="2" charset="-78"/>
            </a:endParaRPr>
          </a:p>
          <a:p>
            <a:pPr lvl="0" algn="r" rtl="1">
              <a:lnSpc>
                <a:spcPct val="120000"/>
              </a:lnSpc>
              <a:buClr>
                <a:srgbClr val="B31166"/>
              </a:buClr>
            </a:pPr>
            <a:r>
              <a:rPr lang="fa-IR" sz="2400" b="1" dirty="0">
                <a:solidFill>
                  <a:prstClr val="black">
                    <a:lumMod val="75000"/>
                    <a:lumOff val="25000"/>
                  </a:prstClr>
                </a:solidFill>
                <a:cs typeface="B Nazanin" panose="00000400000000000000" pitchFamily="2" charset="-78"/>
              </a:rPr>
              <a:t>در موارد خاص میتوان از </a:t>
            </a:r>
            <a:r>
              <a:rPr lang="fa-IR" sz="2400" b="1" dirty="0">
                <a:solidFill>
                  <a:srgbClr val="B31166">
                    <a:lumMod val="75000"/>
                  </a:srgbClr>
                </a:solidFill>
                <a:cs typeface="B Nazanin" panose="00000400000000000000" pitchFamily="2" charset="-78"/>
              </a:rPr>
              <a:t>تک دوز سفتریاکسون </a:t>
            </a:r>
            <a:r>
              <a:rPr lang="fa-IR" sz="2400" b="1" dirty="0">
                <a:solidFill>
                  <a:prstClr val="black">
                    <a:lumMod val="75000"/>
                    <a:lumOff val="25000"/>
                  </a:prstClr>
                </a:solidFill>
                <a:cs typeface="B Nazanin" panose="00000400000000000000" pitchFamily="2" charset="-78"/>
              </a:rPr>
              <a:t>استفاده کرد.</a:t>
            </a:r>
          </a:p>
          <a:p>
            <a:pPr algn="r" rtl="1">
              <a:lnSpc>
                <a:spcPct val="120000"/>
              </a:lnSpc>
              <a:buClr>
                <a:srgbClr val="B31166"/>
              </a:buClr>
            </a:pPr>
            <a:r>
              <a:rPr lang="fa-IR" sz="2400" b="1" dirty="0">
                <a:cs typeface="B Nazanin" panose="00000400000000000000" pitchFamily="2" charset="-78"/>
              </a:rPr>
              <a:t>چنانچه آنتی بیوتیک مناسب با دوز مناسب انتخاب شود، اغلب ظرف ۷۲-۴۸ ساعت بهبود مشاهده می شود. اگر چنین نشد، بیمار باید مجدد بررسی شود.</a:t>
            </a:r>
          </a:p>
          <a:p>
            <a:pPr lvl="0" algn="r" rtl="1">
              <a:lnSpc>
                <a:spcPct val="120000"/>
              </a:lnSpc>
              <a:buClr>
                <a:srgbClr val="B31166"/>
              </a:buClr>
            </a:pPr>
            <a:r>
              <a:rPr lang="fa-IR" sz="2400" b="1" dirty="0">
                <a:solidFill>
                  <a:prstClr val="black">
                    <a:lumMod val="75000"/>
                    <a:lumOff val="25000"/>
                  </a:prstClr>
                </a:solidFill>
                <a:cs typeface="B Nazanin" panose="00000400000000000000" pitchFamily="2" charset="-78"/>
              </a:rPr>
              <a:t>در صورت عدم پاسخ به درمان یا ابتلا به ارگانیسم مولد بتالاکتاماز(جداسازی در تمپانوسنتز یا درناژ مایع): </a:t>
            </a:r>
          </a:p>
          <a:p>
            <a:pPr lvl="0" algn="r" rtl="1">
              <a:lnSpc>
                <a:spcPct val="120000"/>
              </a:lnSpc>
              <a:buClr>
                <a:srgbClr val="B31166"/>
              </a:buClr>
            </a:pPr>
            <a:r>
              <a:rPr lang="fa-IR" sz="2400" b="1" dirty="0">
                <a:solidFill>
                  <a:srgbClr val="B31166">
                    <a:lumMod val="75000"/>
                  </a:srgbClr>
                </a:solidFill>
                <a:cs typeface="B Nazanin" panose="00000400000000000000" pitchFamily="2" charset="-78"/>
              </a:rPr>
              <a:t>کوآموکسی کلاو(خط دوم)، به مدت 10 روز.</a:t>
            </a:r>
            <a:endParaRPr lang="en-US" sz="2000" b="1" dirty="0">
              <a:solidFill>
                <a:prstClr val="black">
                  <a:lumMod val="75000"/>
                  <a:lumOff val="25000"/>
                </a:prstClr>
              </a:solidFill>
              <a:cs typeface="B Nazanin" panose="00000400000000000000" pitchFamily="2" charset="-78"/>
            </a:endParaRPr>
          </a:p>
          <a:p>
            <a:pPr lvl="0" algn="r" rtl="1">
              <a:lnSpc>
                <a:spcPct val="120000"/>
              </a:lnSpc>
              <a:buClr>
                <a:srgbClr val="B31166"/>
              </a:buClr>
            </a:pPr>
            <a:endParaRPr lang="fa-IR" sz="2400" b="1" dirty="0">
              <a:solidFill>
                <a:srgbClr val="B31166">
                  <a:lumMod val="75000"/>
                </a:srgbClr>
              </a:solidFill>
              <a:cs typeface="B Nazanin" panose="00000400000000000000" pitchFamily="2" charset="-78"/>
            </a:endParaRPr>
          </a:p>
          <a:p>
            <a:pPr algn="r" rtl="1">
              <a:lnSpc>
                <a:spcPct val="120000"/>
              </a:lnSpc>
            </a:pPr>
            <a:r>
              <a:rPr lang="fa-IR" sz="2400" b="1" dirty="0">
                <a:cs typeface="B Nazanin" panose="00000400000000000000" pitchFamily="2" charset="-78"/>
              </a:rPr>
              <a:t>تجويز ضد دردهای استامينوفن و ايبوپروفن برای کنترل درد و تب لازم اند.</a:t>
            </a:r>
          </a:p>
          <a:p>
            <a:pPr algn="r" rtl="1">
              <a:lnSpc>
                <a:spcPct val="120000"/>
              </a:lnSpc>
            </a:pPr>
            <a:r>
              <a:rPr lang="fa-IR" sz="2400" b="1" dirty="0">
                <a:cs typeface="B Nazanin" panose="00000400000000000000" pitchFamily="2" charset="-78"/>
              </a:rPr>
              <a:t>تجويز دكونژستانت ها جايگاهي ندارد.</a:t>
            </a:r>
          </a:p>
          <a:p>
            <a:pPr lvl="0" algn="r" rtl="1">
              <a:lnSpc>
                <a:spcPct val="120000"/>
              </a:lnSpc>
              <a:buClr>
                <a:srgbClr val="B31166"/>
              </a:buClr>
            </a:pPr>
            <a:endParaRPr lang="en-US" sz="2400" b="1" dirty="0">
              <a:solidFill>
                <a:srgbClr val="B31166">
                  <a:lumMod val="75000"/>
                </a:srgbClr>
              </a:solidFill>
              <a:cs typeface="B Nazanin" panose="00000400000000000000" pitchFamily="2" charset="-78"/>
            </a:endParaRPr>
          </a:p>
        </p:txBody>
      </p:sp>
      <p:pic>
        <p:nvPicPr>
          <p:cNvPr id="6" name="Picture 5">
            <a:extLst>
              <a:ext uri="{FF2B5EF4-FFF2-40B4-BE49-F238E27FC236}">
                <a16:creationId xmlns:a16="http://schemas.microsoft.com/office/drawing/2014/main" id="{81C18E6B-FACA-4AF9-8A06-FD07FA07259B}"/>
              </a:ext>
            </a:extLst>
          </p:cNvPr>
          <p:cNvPicPr>
            <a:picLocks noChangeAspect="1"/>
          </p:cNvPicPr>
          <p:nvPr/>
        </p:nvPicPr>
        <p:blipFill>
          <a:blip r:embed="rId2"/>
          <a:stretch>
            <a:fillRect/>
          </a:stretch>
        </p:blipFill>
        <p:spPr>
          <a:xfrm>
            <a:off x="340507" y="4067116"/>
            <a:ext cx="1816374" cy="2544052"/>
          </a:xfrm>
          <a:prstGeom prst="rect">
            <a:avLst/>
          </a:prstGeom>
        </p:spPr>
      </p:pic>
    </p:spTree>
    <p:extLst>
      <p:ext uri="{BB962C8B-B14F-4D97-AF65-F5344CB8AC3E}">
        <p14:creationId xmlns:p14="http://schemas.microsoft.com/office/powerpoint/2010/main" val="1319131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E365-775C-48A9-98C8-ACFDF71513E4}"/>
              </a:ext>
            </a:extLst>
          </p:cNvPr>
          <p:cNvSpPr>
            <a:spLocks noGrp="1"/>
          </p:cNvSpPr>
          <p:nvPr>
            <p:ph type="title"/>
          </p:nvPr>
        </p:nvSpPr>
        <p:spPr>
          <a:xfrm>
            <a:off x="1154954" y="669851"/>
            <a:ext cx="9206474" cy="1238693"/>
          </a:xfrm>
        </p:spPr>
        <p:txBody>
          <a:bodyPr/>
          <a:lstStyle/>
          <a:p>
            <a:pPr algn="ctr"/>
            <a:r>
              <a:rPr lang="fa-IR" sz="3200" b="1" dirty="0">
                <a:latin typeface="Calibri" panose="020F0502020204030204" pitchFamily="34" charset="0"/>
                <a:ea typeface="Calibri" panose="020F0502020204030204" pitchFamily="34" charset="0"/>
                <a:cs typeface="B Nazanin" panose="00000400000000000000" pitchFamily="2" charset="-78"/>
              </a:rPr>
              <a:t>کدام استراتژی: </a:t>
            </a:r>
            <a:r>
              <a:rPr lang="ar-SA" sz="3200" b="1" dirty="0" err="1">
                <a:latin typeface="Calibri" panose="020F0502020204030204" pitchFamily="34" charset="0"/>
                <a:ea typeface="Calibri" panose="020F0502020204030204" pitchFamily="34" charset="0"/>
                <a:cs typeface="B Nazanin" panose="00000400000000000000" pitchFamily="2" charset="-78"/>
              </a:rPr>
              <a:t>تجویز</a:t>
            </a:r>
            <a:r>
              <a:rPr lang="ar-SA" sz="3200" b="1" dirty="0">
                <a:latin typeface="Calibri" panose="020F0502020204030204" pitchFamily="34" charset="0"/>
                <a:ea typeface="Calibri" panose="020F0502020204030204" pitchFamily="34" charset="0"/>
                <a:cs typeface="B Nazanin" panose="00000400000000000000" pitchFamily="2" charset="-78"/>
              </a:rPr>
              <a:t> </a:t>
            </a:r>
            <a:r>
              <a:rPr lang="ar-SA" sz="3200" b="1" dirty="0" err="1">
                <a:latin typeface="Calibri" panose="020F0502020204030204" pitchFamily="34" charset="0"/>
                <a:ea typeface="Calibri" panose="020F0502020204030204" pitchFamily="34" charset="0"/>
                <a:cs typeface="B Nazanin" panose="00000400000000000000" pitchFamily="2" charset="-78"/>
              </a:rPr>
              <a:t>فوری</a:t>
            </a:r>
            <a:r>
              <a:rPr lang="ar-SA" sz="3200" b="1" dirty="0">
                <a:latin typeface="Calibri" panose="020F0502020204030204" pitchFamily="34" charset="0"/>
                <a:ea typeface="Calibri" panose="020F0502020204030204" pitchFamily="34" charset="0"/>
                <a:cs typeface="B Nazanin" panose="00000400000000000000" pitchFamily="2" charset="-78"/>
              </a:rPr>
              <a:t> </a:t>
            </a:r>
            <a:r>
              <a:rPr lang="ar-SA" sz="3200" b="1" dirty="0" err="1">
                <a:latin typeface="Calibri" panose="020F0502020204030204" pitchFamily="34" charset="0"/>
                <a:ea typeface="Calibri" panose="020F0502020204030204" pitchFamily="34" charset="0"/>
                <a:cs typeface="B Nazanin" panose="00000400000000000000" pitchFamily="2" charset="-78"/>
              </a:rPr>
              <a:t>آنتی</a:t>
            </a:r>
            <a:r>
              <a:rPr lang="ar-SA" sz="3200" b="1" dirty="0">
                <a:latin typeface="Calibri" panose="020F0502020204030204" pitchFamily="34" charset="0"/>
                <a:ea typeface="Calibri" panose="020F0502020204030204" pitchFamily="34" charset="0"/>
                <a:cs typeface="B Nazanin" panose="00000400000000000000" pitchFamily="2" charset="-78"/>
              </a:rPr>
              <a:t> </a:t>
            </a:r>
            <a:r>
              <a:rPr lang="ar-SA" sz="3200" b="1" dirty="0" err="1">
                <a:latin typeface="Calibri" panose="020F0502020204030204" pitchFamily="34" charset="0"/>
                <a:ea typeface="Calibri" panose="020F0502020204030204" pitchFamily="34" charset="0"/>
                <a:cs typeface="B Nazanin" panose="00000400000000000000" pitchFamily="2" charset="-78"/>
              </a:rPr>
              <a:t>بیوتیک</a:t>
            </a:r>
            <a:r>
              <a:rPr lang="ar-SA" sz="3200" b="1" dirty="0">
                <a:latin typeface="Calibri" panose="020F0502020204030204" pitchFamily="34" charset="0"/>
                <a:ea typeface="Calibri" panose="020F0502020204030204" pitchFamily="34" charset="0"/>
                <a:cs typeface="B Nazanin" panose="00000400000000000000" pitchFamily="2" charset="-78"/>
              </a:rPr>
              <a:t> </a:t>
            </a:r>
            <a:r>
              <a:rPr lang="ar-SA" sz="3200" b="1" dirty="0" err="1">
                <a:latin typeface="Calibri" panose="020F0502020204030204" pitchFamily="34" charset="0"/>
                <a:ea typeface="Calibri" panose="020F0502020204030204" pitchFamily="34" charset="0"/>
                <a:cs typeface="B Nazanin" panose="00000400000000000000" pitchFamily="2" charset="-78"/>
              </a:rPr>
              <a:t>یا</a:t>
            </a:r>
            <a:r>
              <a:rPr lang="ar-SA" sz="3200" b="1" dirty="0">
                <a:latin typeface="Calibri" panose="020F0502020204030204" pitchFamily="34" charset="0"/>
                <a:ea typeface="Calibri" panose="020F0502020204030204" pitchFamily="34" charset="0"/>
                <a:cs typeface="B Nazanin" panose="00000400000000000000" pitchFamily="2" charset="-78"/>
              </a:rPr>
              <a:t> </a:t>
            </a:r>
            <a:br>
              <a:rPr lang="fa-IR" sz="3200" b="1" dirty="0">
                <a:latin typeface="Calibri" panose="020F0502020204030204" pitchFamily="34" charset="0"/>
                <a:ea typeface="Calibri" panose="020F0502020204030204" pitchFamily="34" charset="0"/>
                <a:cs typeface="B Nazanin" panose="00000400000000000000" pitchFamily="2" charset="-78"/>
              </a:rPr>
            </a:br>
            <a:r>
              <a:rPr lang="ar-SA" sz="3200" b="1" dirty="0">
                <a:latin typeface="Calibri" panose="020F0502020204030204" pitchFamily="34" charset="0"/>
                <a:ea typeface="Calibri" panose="020F0502020204030204" pitchFamily="34" charset="0"/>
                <a:cs typeface="B Nazanin" panose="00000400000000000000" pitchFamily="2" charset="-78"/>
              </a:rPr>
              <a:t>شروع آن بعد از </a:t>
            </a:r>
            <a:r>
              <a:rPr lang="fa-IR" sz="3200" b="1" dirty="0">
                <a:latin typeface="Calibri" panose="020F0502020204030204" pitchFamily="34" charset="0"/>
                <a:ea typeface="Calibri" panose="020F0502020204030204" pitchFamily="34" charset="0"/>
                <a:cs typeface="B Nazanin" panose="00000400000000000000" pitchFamily="2" charset="-78"/>
              </a:rPr>
              <a:t>۷۲-۴۸</a:t>
            </a:r>
            <a:r>
              <a:rPr lang="ar-SA" sz="3200" b="1" dirty="0">
                <a:latin typeface="Calibri" panose="020F0502020204030204" pitchFamily="34" charset="0"/>
                <a:ea typeface="Calibri" panose="020F0502020204030204" pitchFamily="34" charset="0"/>
                <a:cs typeface="B Nazanin" panose="00000400000000000000" pitchFamily="2" charset="-78"/>
              </a:rPr>
              <a:t> ساعت </a:t>
            </a:r>
            <a:r>
              <a:rPr lang="ar-SA" sz="3200" b="1" dirty="0" err="1">
                <a:latin typeface="Calibri" panose="020F0502020204030204" pitchFamily="34" charset="0"/>
                <a:ea typeface="Calibri" panose="020F0502020204030204" pitchFamily="34" charset="0"/>
                <a:cs typeface="B Nazanin" panose="00000400000000000000" pitchFamily="2" charset="-78"/>
              </a:rPr>
              <a:t>درصورت</a:t>
            </a:r>
            <a:r>
              <a:rPr lang="ar-SA" sz="3200" b="1" dirty="0">
                <a:latin typeface="Calibri" panose="020F0502020204030204" pitchFamily="34" charset="0"/>
                <a:ea typeface="Calibri" panose="020F0502020204030204" pitchFamily="34" charset="0"/>
                <a:cs typeface="B Nazanin" panose="00000400000000000000" pitchFamily="2" charset="-78"/>
              </a:rPr>
              <a:t> ادامه </a:t>
            </a:r>
            <a:r>
              <a:rPr lang="ar-SA" sz="3200" b="1" dirty="0" err="1">
                <a:latin typeface="Calibri" panose="020F0502020204030204" pitchFamily="34" charset="0"/>
                <a:ea typeface="Calibri" panose="020F0502020204030204" pitchFamily="34" charset="0"/>
                <a:cs typeface="B Nazanin" panose="00000400000000000000" pitchFamily="2" charset="-78"/>
              </a:rPr>
              <a:t>علایم</a:t>
            </a:r>
            <a:endParaRPr lang="en-US" sz="3200" b="1" dirty="0">
              <a:cs typeface="B Nazanin" panose="00000400000000000000" pitchFamily="2" charset="-78"/>
            </a:endParaRPr>
          </a:p>
        </p:txBody>
      </p:sp>
      <p:sp>
        <p:nvSpPr>
          <p:cNvPr id="3" name="Content Placeholder 2">
            <a:extLst>
              <a:ext uri="{FF2B5EF4-FFF2-40B4-BE49-F238E27FC236}">
                <a16:creationId xmlns:a16="http://schemas.microsoft.com/office/drawing/2014/main" id="{0AE97A50-9745-4410-BBCB-23054C2862D0}"/>
              </a:ext>
            </a:extLst>
          </p:cNvPr>
          <p:cNvSpPr>
            <a:spLocks noGrp="1"/>
          </p:cNvSpPr>
          <p:nvPr>
            <p:ph idx="1"/>
          </p:nvPr>
        </p:nvSpPr>
        <p:spPr>
          <a:xfrm>
            <a:off x="834656" y="2317897"/>
            <a:ext cx="10744200" cy="4439093"/>
          </a:xfrm>
        </p:spPr>
        <p:txBody>
          <a:bodyPr>
            <a:normAutofit/>
          </a:bodyPr>
          <a:lstStyle/>
          <a:p>
            <a:pPr algn="r" rtl="1"/>
            <a:r>
              <a:rPr lang="fa-IR" b="1" dirty="0">
                <a:cs typeface="B Nazanin" panose="00000400000000000000" pitchFamily="2" charset="-78"/>
              </a:rPr>
              <a:t>انتخاب استراتژی مناسب بستگی به سن و شدت علایم دارد.</a:t>
            </a:r>
          </a:p>
          <a:p>
            <a:pPr algn="r" rtl="1"/>
            <a:r>
              <a:rPr lang="fa-IR" b="1" dirty="0">
                <a:solidFill>
                  <a:prstClr val="black">
                    <a:lumMod val="75000"/>
                    <a:lumOff val="25000"/>
                  </a:prstClr>
                </a:solidFill>
                <a:cs typeface="B Nazanin" panose="00000400000000000000" pitchFamily="2" charset="-78"/>
              </a:rPr>
              <a:t>با توجه به شکست درمانی بالا در کودکان زیر 2 سال، </a:t>
            </a:r>
            <a:r>
              <a:rPr lang="fa-IR" b="1" dirty="0">
                <a:cs typeface="B Nazanin" panose="00000400000000000000" pitchFamily="2" charset="-78"/>
              </a:rPr>
              <a:t>توصیه می شود که در این کودکان در صورت ابتلا به اوتیت مدیای حاد (یکطرفه یا دوطرفه)، درمان با آنتی بیوتیک مناسب بلافاصله شروع شود. البته در صورت علایم خفیف و یکطرفه در اطفال ۶ ماهه تا ۲ سال می توان شروع آنتی بیوتیک را با نظر پزشک و خانواده به تعویق انداخت. </a:t>
            </a:r>
          </a:p>
          <a:p>
            <a:pPr algn="r" rtl="1"/>
            <a:r>
              <a:rPr lang="fa-IR" b="1" dirty="0">
                <a:cs typeface="B Nazanin" panose="00000400000000000000" pitchFamily="2" charset="-78"/>
              </a:rPr>
              <a:t>در کودکان زیر 6 ماه حتی در شک به </a:t>
            </a:r>
            <a:r>
              <a:rPr lang="en-US" b="1" dirty="0">
                <a:cs typeface="B Nazanin" panose="00000400000000000000" pitchFamily="2" charset="-78"/>
              </a:rPr>
              <a:t>AOM</a:t>
            </a:r>
            <a:r>
              <a:rPr lang="fa-IR" b="1" dirty="0">
                <a:cs typeface="B Nazanin" panose="00000400000000000000" pitchFamily="2" charset="-78"/>
              </a:rPr>
              <a:t> هم آنتی بیوتیک را سریعا شروع میکنیم.</a:t>
            </a:r>
          </a:p>
          <a:p>
            <a:pPr algn="r" rtl="1"/>
            <a:r>
              <a:rPr lang="fa-IR" b="1" dirty="0">
                <a:cs typeface="B Nazanin" panose="00000400000000000000" pitchFamily="2" charset="-78"/>
              </a:rPr>
              <a:t> نوزادان تب دار با سن کمتر از ۶۰ روز که اوتیت مدیا تشخیص داده شده است، باید ارزیابی های دیگری قبل از شروع آنتی بیوتیک انجام گیرد تا عفونت مهاجم باکتریال را ماسکه نکنیم.</a:t>
            </a:r>
          </a:p>
          <a:p>
            <a:pPr algn="r" rtl="1"/>
            <a:r>
              <a:rPr lang="fa-IR" b="1" dirty="0">
                <a:cs typeface="B Nazanin" panose="00000400000000000000" pitchFamily="2" charset="-78"/>
              </a:rPr>
              <a:t>کودکان با سن بیشتر از دوسال که توکسیک بنظر می رسند، گوش درد (اتالژی) مداوم دارند، دمای ۳۹ درجه سانتی گراد و بیشتر در ۴۸ ساعت گذشته داشته اند، اوتیت دوطرفه یا ترشح از گوش (اتوره) دارند و یا مشکوک هستیم که ویزیت فالوآپ داشته باشند، آنتی بیوتیک تجویز می گردد.</a:t>
            </a:r>
          </a:p>
          <a:p>
            <a:pPr algn="r" rtl="1"/>
            <a:r>
              <a:rPr lang="fa-IR" b="1" dirty="0">
                <a:cs typeface="B Nazanin" panose="00000400000000000000" pitchFamily="2" charset="-78"/>
              </a:rPr>
              <a:t>کودکان با سن بیشتر از دوسال  که نقص سیستم ایمنی ندارند، آنومالی کرانیوفاسیال ندارند، علامت شدید و ترشح از گوش ندارند و مادر یا فرد مراقبت کننده آگاهی برای مراجعه درصورت نیاز دارد، می توان در ابتدا تحت نظر قرار داد و آنتی بیوتیک تجویز نکرد.</a:t>
            </a:r>
          </a:p>
          <a:p>
            <a:pPr algn="r" rtl="1"/>
            <a:r>
              <a:rPr lang="fa-IR" b="1" dirty="0">
                <a:cs typeface="B Nazanin" panose="00000400000000000000" pitchFamily="2" charset="-78"/>
              </a:rPr>
              <a:t>مدت درمان آنتی بیوتیکی در اوتیت حاد مدیا حداقل ۱۰ روز است</a:t>
            </a:r>
          </a:p>
        </p:txBody>
      </p:sp>
    </p:spTree>
    <p:extLst>
      <p:ext uri="{BB962C8B-B14F-4D97-AF65-F5344CB8AC3E}">
        <p14:creationId xmlns:p14="http://schemas.microsoft.com/office/powerpoint/2010/main" val="4167122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86175-6A7A-4E06-B885-AB95E89D3D82}"/>
              </a:ext>
            </a:extLst>
          </p:cNvPr>
          <p:cNvSpPr>
            <a:spLocks noGrp="1"/>
          </p:cNvSpPr>
          <p:nvPr>
            <p:ph type="title"/>
          </p:nvPr>
        </p:nvSpPr>
        <p:spPr>
          <a:xfrm>
            <a:off x="1154954" y="973668"/>
            <a:ext cx="8987593" cy="706964"/>
          </a:xfrm>
        </p:spPr>
        <p:txBody>
          <a:bodyPr/>
          <a:lstStyle/>
          <a:p>
            <a:pPr algn="ctr"/>
            <a:r>
              <a:rPr lang="fa-IR" b="1" dirty="0">
                <a:cs typeface="B Nazanin" panose="00000400000000000000" pitchFamily="2" charset="-78"/>
              </a:rPr>
              <a:t>کرایتریای درمان بر اساس کتاب نلسون 2020:</a:t>
            </a:r>
            <a:endParaRPr lang="en-US" b="1" dirty="0">
              <a:cs typeface="B Nazanin" panose="00000400000000000000" pitchFamily="2" charset="-78"/>
            </a:endParaRPr>
          </a:p>
        </p:txBody>
      </p:sp>
      <p:pic>
        <p:nvPicPr>
          <p:cNvPr id="5" name="Content Placeholder 4">
            <a:extLst>
              <a:ext uri="{FF2B5EF4-FFF2-40B4-BE49-F238E27FC236}">
                <a16:creationId xmlns:a16="http://schemas.microsoft.com/office/drawing/2014/main" id="{9C775868-E816-4FD1-8410-E524100BAC62}"/>
              </a:ext>
            </a:extLst>
          </p:cNvPr>
          <p:cNvPicPr>
            <a:picLocks noGrp="1" noChangeAspect="1"/>
          </p:cNvPicPr>
          <p:nvPr>
            <p:ph idx="1"/>
          </p:nvPr>
        </p:nvPicPr>
        <p:blipFill rotWithShape="1">
          <a:blip r:embed="rId2"/>
          <a:srcRect l="56646" t="38112" r="1187" b="2473"/>
          <a:stretch/>
        </p:blipFill>
        <p:spPr>
          <a:xfrm>
            <a:off x="2788079" y="1879288"/>
            <a:ext cx="5581767" cy="4835662"/>
          </a:xfrm>
        </p:spPr>
      </p:pic>
    </p:spTree>
    <p:extLst>
      <p:ext uri="{BB962C8B-B14F-4D97-AF65-F5344CB8AC3E}">
        <p14:creationId xmlns:p14="http://schemas.microsoft.com/office/powerpoint/2010/main" val="2820304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5B5F81A-2429-4737-88AB-8467203A3FEC}"/>
              </a:ext>
            </a:extLst>
          </p:cNvPr>
          <p:cNvPicPr>
            <a:picLocks noGrp="1" noChangeAspect="1"/>
          </p:cNvPicPr>
          <p:nvPr>
            <p:ph idx="1"/>
          </p:nvPr>
        </p:nvPicPr>
        <p:blipFill>
          <a:blip r:embed="rId2"/>
          <a:stretch>
            <a:fillRect/>
          </a:stretch>
        </p:blipFill>
        <p:spPr>
          <a:xfrm>
            <a:off x="609820" y="1851240"/>
            <a:ext cx="10893822" cy="3971749"/>
          </a:xfrm>
        </p:spPr>
      </p:pic>
    </p:spTree>
    <p:extLst>
      <p:ext uri="{BB962C8B-B14F-4D97-AF65-F5344CB8AC3E}">
        <p14:creationId xmlns:p14="http://schemas.microsoft.com/office/powerpoint/2010/main" val="1569737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EC060F1-8B74-4DD2-83F0-53C5D24FD876}"/>
              </a:ext>
            </a:extLst>
          </p:cNvPr>
          <p:cNvPicPr>
            <a:picLocks noGrp="1" noChangeAspect="1"/>
          </p:cNvPicPr>
          <p:nvPr>
            <p:ph idx="1"/>
          </p:nvPr>
        </p:nvPicPr>
        <p:blipFill>
          <a:blip r:embed="rId2"/>
          <a:stretch>
            <a:fillRect/>
          </a:stretch>
        </p:blipFill>
        <p:spPr>
          <a:xfrm>
            <a:off x="695449" y="817396"/>
            <a:ext cx="10137795" cy="5869504"/>
          </a:xfrm>
        </p:spPr>
      </p:pic>
    </p:spTree>
    <p:extLst>
      <p:ext uri="{BB962C8B-B14F-4D97-AF65-F5344CB8AC3E}">
        <p14:creationId xmlns:p14="http://schemas.microsoft.com/office/powerpoint/2010/main" val="2708203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148F5-C071-4FD0-A2AF-485515B06B9C}"/>
              </a:ext>
            </a:extLst>
          </p:cNvPr>
          <p:cNvSpPr>
            <a:spLocks noGrp="1"/>
          </p:cNvSpPr>
          <p:nvPr>
            <p:ph type="title"/>
          </p:nvPr>
        </p:nvSpPr>
        <p:spPr/>
        <p:txBody>
          <a:bodyPr/>
          <a:lstStyle/>
          <a:p>
            <a:pPr algn="ctr"/>
            <a:r>
              <a:rPr lang="fa-IR" sz="4000" b="1" dirty="0">
                <a:cs typeface="B Nazanin" panose="00000400000000000000" pitchFamily="2" charset="-78"/>
              </a:rPr>
              <a:t>عوارض اوتیت مدیا:</a:t>
            </a:r>
            <a:endParaRPr lang="en-US" sz="4000" b="1" dirty="0">
              <a:cs typeface="B Nazanin" panose="00000400000000000000" pitchFamily="2" charset="-78"/>
            </a:endParaRPr>
          </a:p>
        </p:txBody>
      </p:sp>
      <p:sp>
        <p:nvSpPr>
          <p:cNvPr id="3" name="Content Placeholder 2">
            <a:extLst>
              <a:ext uri="{FF2B5EF4-FFF2-40B4-BE49-F238E27FC236}">
                <a16:creationId xmlns:a16="http://schemas.microsoft.com/office/drawing/2014/main" id="{C9A3AF64-672A-4D12-8395-908D4B855595}"/>
              </a:ext>
            </a:extLst>
          </p:cNvPr>
          <p:cNvSpPr>
            <a:spLocks noGrp="1"/>
          </p:cNvSpPr>
          <p:nvPr>
            <p:ph idx="1"/>
          </p:nvPr>
        </p:nvSpPr>
        <p:spPr>
          <a:xfrm>
            <a:off x="4482243" y="2457098"/>
            <a:ext cx="7320810" cy="4201754"/>
          </a:xfrm>
        </p:spPr>
        <p:txBody>
          <a:bodyPr>
            <a:normAutofit fontScale="92500" lnSpcReduction="10000"/>
          </a:bodyPr>
          <a:lstStyle/>
          <a:p>
            <a:pPr algn="r" rtl="1"/>
            <a:r>
              <a:rPr lang="fa-IR" sz="2000" b="1" dirty="0">
                <a:cs typeface="B Nazanin" panose="00000400000000000000" pitchFamily="2" charset="-78"/>
              </a:rPr>
              <a:t>عوارض اوتیت مدیا در کودکان نادر است ولی میتواند در اثر انتشار عفونت به ساختارهای مجاور رخ دهد.</a:t>
            </a:r>
          </a:p>
          <a:p>
            <a:pPr algn="r" rtl="1"/>
            <a:r>
              <a:rPr lang="fa-IR" sz="2000" b="1" dirty="0">
                <a:cs typeface="B Nazanin" panose="00000400000000000000" pitchFamily="2" charset="-78"/>
              </a:rPr>
              <a:t>دسته بندی عوارض: اینتراتمپورال ، اینتراکرانیال</a:t>
            </a:r>
          </a:p>
          <a:p>
            <a:pPr algn="r" rtl="1"/>
            <a:endParaRPr lang="fa-IR" sz="2000" b="1" dirty="0">
              <a:cs typeface="B Nazanin" panose="00000400000000000000" pitchFamily="2" charset="-78"/>
            </a:endParaRPr>
          </a:p>
          <a:p>
            <a:pPr algn="r" rtl="1"/>
            <a:r>
              <a:rPr lang="fa-IR" sz="2800" b="1" dirty="0">
                <a:solidFill>
                  <a:schemeClr val="accent1">
                    <a:lumMod val="75000"/>
                  </a:schemeClr>
                </a:solidFill>
                <a:cs typeface="B Nazanin" panose="00000400000000000000" pitchFamily="2" charset="-78"/>
              </a:rPr>
              <a:t>اینتراتمپورال: </a:t>
            </a:r>
          </a:p>
          <a:p>
            <a:pPr algn="r" rtl="1"/>
            <a:r>
              <a:rPr lang="fa-IR" sz="2000" b="1" dirty="0">
                <a:cs typeface="B Nazanin" panose="00000400000000000000" pitchFamily="2" charset="-78"/>
              </a:rPr>
              <a:t>درماتیت، پارگی پرده، اوتیت مدیای چرکی مزمن، ماستوییدیت، کاهش شنوایی، فلج عصب صورت، تسکیل کلستاتوم، لابیرنتیت</a:t>
            </a:r>
          </a:p>
          <a:p>
            <a:pPr algn="r" rtl="1"/>
            <a:endParaRPr lang="fa-IR" sz="2000" b="1" dirty="0">
              <a:cs typeface="B Nazanin" panose="00000400000000000000" pitchFamily="2" charset="-78"/>
            </a:endParaRPr>
          </a:p>
          <a:p>
            <a:pPr algn="r" rtl="1"/>
            <a:r>
              <a:rPr lang="fa-IR" sz="2800" b="1" dirty="0">
                <a:solidFill>
                  <a:schemeClr val="accent1">
                    <a:lumMod val="75000"/>
                  </a:schemeClr>
                </a:solidFill>
                <a:cs typeface="B Nazanin" panose="00000400000000000000" pitchFamily="2" charset="-78"/>
              </a:rPr>
              <a:t>اینتراکرانیال:</a:t>
            </a:r>
          </a:p>
          <a:p>
            <a:pPr algn="r" rtl="1"/>
            <a:r>
              <a:rPr lang="fa-IR" sz="2000" b="1" dirty="0">
                <a:cs typeface="B Nazanin" panose="00000400000000000000" pitchFamily="2" charset="-78"/>
              </a:rPr>
              <a:t> مننژیت، آبسه اپیدورال، آبسه ساب دورل، انسفالیت فوکال، آبسه مغزی، ترومبوز سینوس سیگمویید، هیدروسفالی</a:t>
            </a:r>
            <a:endParaRPr lang="en-US" sz="2000" b="1" dirty="0">
              <a:cs typeface="B Nazanin" panose="00000400000000000000" pitchFamily="2" charset="-78"/>
            </a:endParaRPr>
          </a:p>
        </p:txBody>
      </p:sp>
      <p:pic>
        <p:nvPicPr>
          <p:cNvPr id="4" name="Picture 3">
            <a:extLst>
              <a:ext uri="{FF2B5EF4-FFF2-40B4-BE49-F238E27FC236}">
                <a16:creationId xmlns:a16="http://schemas.microsoft.com/office/drawing/2014/main" id="{A8AF3DBC-3F83-4E27-A3CB-4D10F9A574CE}"/>
              </a:ext>
            </a:extLst>
          </p:cNvPr>
          <p:cNvPicPr>
            <a:picLocks noChangeAspect="1"/>
          </p:cNvPicPr>
          <p:nvPr/>
        </p:nvPicPr>
        <p:blipFill>
          <a:blip r:embed="rId2"/>
          <a:stretch>
            <a:fillRect/>
          </a:stretch>
        </p:blipFill>
        <p:spPr>
          <a:xfrm>
            <a:off x="920010" y="2240284"/>
            <a:ext cx="2534058" cy="1897597"/>
          </a:xfrm>
          <a:prstGeom prst="rect">
            <a:avLst/>
          </a:prstGeom>
        </p:spPr>
      </p:pic>
      <p:pic>
        <p:nvPicPr>
          <p:cNvPr id="6" name="Picture 5">
            <a:extLst>
              <a:ext uri="{FF2B5EF4-FFF2-40B4-BE49-F238E27FC236}">
                <a16:creationId xmlns:a16="http://schemas.microsoft.com/office/drawing/2014/main" id="{1D0F7126-A256-4833-BBBB-4F9D23AB70AA}"/>
              </a:ext>
            </a:extLst>
          </p:cNvPr>
          <p:cNvPicPr>
            <a:picLocks noChangeAspect="1"/>
          </p:cNvPicPr>
          <p:nvPr/>
        </p:nvPicPr>
        <p:blipFill>
          <a:blip r:embed="rId3"/>
          <a:stretch>
            <a:fillRect/>
          </a:stretch>
        </p:blipFill>
        <p:spPr>
          <a:xfrm>
            <a:off x="493663" y="4260514"/>
            <a:ext cx="3219246" cy="2398338"/>
          </a:xfrm>
          <a:prstGeom prst="rect">
            <a:avLst/>
          </a:prstGeom>
        </p:spPr>
      </p:pic>
    </p:spTree>
    <p:extLst>
      <p:ext uri="{BB962C8B-B14F-4D97-AF65-F5344CB8AC3E}">
        <p14:creationId xmlns:p14="http://schemas.microsoft.com/office/powerpoint/2010/main" val="2111801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5046B-1D70-4DC9-B627-D7A70818A875}"/>
              </a:ext>
            </a:extLst>
          </p:cNvPr>
          <p:cNvSpPr>
            <a:spLocks noGrp="1"/>
          </p:cNvSpPr>
          <p:nvPr>
            <p:ph type="title"/>
          </p:nvPr>
        </p:nvSpPr>
        <p:spPr>
          <a:xfrm>
            <a:off x="7143653" y="2779141"/>
            <a:ext cx="4302729" cy="1299715"/>
          </a:xfrm>
        </p:spPr>
        <p:txBody>
          <a:bodyPr/>
          <a:lstStyle/>
          <a:p>
            <a:r>
              <a:rPr lang="fa-IR" sz="4400" b="1" dirty="0">
                <a:solidFill>
                  <a:schemeClr val="tx1"/>
                </a:solidFill>
                <a:cs typeface="B Nazanin" panose="00000400000000000000" pitchFamily="2" charset="-78"/>
              </a:rPr>
              <a:t>با سپاس از توجه شما</a:t>
            </a:r>
            <a:endParaRPr lang="en-US" sz="4400" b="1" dirty="0">
              <a:solidFill>
                <a:schemeClr val="tx1"/>
              </a:solidFill>
              <a:cs typeface="B Nazanin" panose="00000400000000000000" pitchFamily="2" charset="-78"/>
            </a:endParaRPr>
          </a:p>
        </p:txBody>
      </p:sp>
      <p:pic>
        <p:nvPicPr>
          <p:cNvPr id="6" name="Picture 5">
            <a:extLst>
              <a:ext uri="{FF2B5EF4-FFF2-40B4-BE49-F238E27FC236}">
                <a16:creationId xmlns:a16="http://schemas.microsoft.com/office/drawing/2014/main" id="{E2D55183-8794-496F-BC8A-6669D2117C26}"/>
              </a:ext>
            </a:extLst>
          </p:cNvPr>
          <p:cNvPicPr>
            <a:picLocks noChangeAspect="1"/>
          </p:cNvPicPr>
          <p:nvPr/>
        </p:nvPicPr>
        <p:blipFill>
          <a:blip r:embed="rId2"/>
          <a:stretch>
            <a:fillRect/>
          </a:stretch>
        </p:blipFill>
        <p:spPr>
          <a:xfrm>
            <a:off x="745618" y="1372524"/>
            <a:ext cx="5201429" cy="4112951"/>
          </a:xfrm>
          <a:prstGeom prst="rect">
            <a:avLst/>
          </a:prstGeom>
        </p:spPr>
      </p:pic>
    </p:spTree>
    <p:extLst>
      <p:ext uri="{BB962C8B-B14F-4D97-AF65-F5344CB8AC3E}">
        <p14:creationId xmlns:p14="http://schemas.microsoft.com/office/powerpoint/2010/main" val="3081045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B3510B-102D-4653-BE35-81FCC97B98AB}"/>
              </a:ext>
            </a:extLst>
          </p:cNvPr>
          <p:cNvSpPr/>
          <p:nvPr/>
        </p:nvSpPr>
        <p:spPr>
          <a:xfrm>
            <a:off x="326304" y="2236478"/>
            <a:ext cx="11539391" cy="4621522"/>
          </a:xfrm>
          <a:prstGeom prst="rect">
            <a:avLst/>
          </a:prstGeom>
        </p:spPr>
        <p:txBody>
          <a:bodyPr wrap="square">
            <a:spAutoFit/>
          </a:bodyPr>
          <a:lstStyle/>
          <a:p>
            <a:pPr marL="285750" marR="0" lvl="0" indent="-285750" algn="justLow" defTabSz="457200" rtl="1" eaLnBrk="1" fontAlgn="auto" latinLnBrk="0" hangingPunct="1">
              <a:lnSpc>
                <a:spcPct val="95000"/>
              </a:lnSpc>
              <a:spcBef>
                <a:spcPts val="225"/>
              </a:spcBef>
              <a:spcAft>
                <a:spcPts val="0"/>
              </a:spcAft>
              <a:buClrTx/>
              <a:buSzTx/>
              <a:buFontTx/>
              <a:buChar char="-"/>
              <a:tabLst/>
              <a:defRPr/>
            </a:pPr>
            <a:r>
              <a:rPr kumimoji="0" lang="fa-IR" sz="2400" b="1" i="0" u="none" strike="noStrike" kern="1200" cap="none" spc="0" normalizeH="0" baseline="0" noProof="0" dirty="0">
                <a:ln>
                  <a:noFill/>
                </a:ln>
                <a:solidFill>
                  <a:srgbClr val="F81B02"/>
                </a:solidFill>
                <a:effectLst/>
                <a:uLnTx/>
                <a:uFillTx/>
                <a:latin typeface="Times New Roman" panose="02020603050405020304" pitchFamily="18" charset="0"/>
                <a:ea typeface="Calibri" panose="020F0502020204030204" pitchFamily="34" charset="0"/>
                <a:cs typeface="B Nazanin" panose="00000400000000000000" pitchFamily="2" charset="-78"/>
              </a:rPr>
              <a:t>تعریف فارنژیت یا التهاب حلق:</a:t>
            </a:r>
          </a:p>
          <a:p>
            <a:pPr marL="285750" marR="0" lvl="0" indent="-285750" algn="justLow" defTabSz="457200" rtl="1" eaLnBrk="1" fontAlgn="auto" latinLnBrk="0" hangingPunct="1">
              <a:lnSpc>
                <a:spcPct val="95000"/>
              </a:lnSpc>
              <a:spcBef>
                <a:spcPts val="225"/>
              </a:spcBef>
              <a:spcAft>
                <a:spcPts val="0"/>
              </a:spcAft>
              <a:buClrTx/>
              <a:buSzTx/>
              <a:buFontTx/>
              <a:buChar char="-"/>
              <a:tabLst/>
              <a:defRPr/>
            </a:pPr>
            <a:r>
              <a:rPr kumimoji="0" lang="fa-I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به </a:t>
            </a:r>
            <a:r>
              <a:rPr kumimoji="0" lang="fa-IR"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اریتم</a:t>
            </a:r>
            <a:r>
              <a:rPr kumimoji="0" lang="fa-I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 </a:t>
            </a:r>
            <a:r>
              <a:rPr kumimoji="0" lang="fa-IR"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ادم</a:t>
            </a:r>
            <a:r>
              <a:rPr kumimoji="0" lang="fa-I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 و </a:t>
            </a:r>
            <a:r>
              <a:rPr kumimoji="0" lang="fa-IR"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اگزودا</a:t>
            </a:r>
            <a:r>
              <a:rPr kumimoji="0" lang="fa-I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 یا </a:t>
            </a:r>
            <a:r>
              <a:rPr kumimoji="0" lang="fa-IR"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انانتم</a:t>
            </a:r>
            <a:r>
              <a:rPr kumimoji="0" lang="fa-I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a:t>
            </a:r>
            <a:r>
              <a:rPr kumimoji="0" lang="fa-IR"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وزیکول،زخم</a:t>
            </a:r>
            <a:r>
              <a:rPr kumimoji="0" lang="fa-I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 گفته می</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a:t>
            </a:r>
            <a:r>
              <a:rPr kumimoji="0" lang="fa-I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شود. علل: تماس با عوامل مختلف(سیگار، مواد سوزاننده و ...) و عفونت</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endParaRPr>
          </a:p>
          <a:p>
            <a:pPr marL="114300" marR="0" lvl="0" indent="-114300" algn="justLow" defTabSz="457200" rtl="1" eaLnBrk="1" fontAlgn="auto" latinLnBrk="0" hangingPunct="1">
              <a:lnSpc>
                <a:spcPct val="95000"/>
              </a:lnSpc>
              <a:spcBef>
                <a:spcPts val="225"/>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endParaRPr>
          </a:p>
          <a:p>
            <a:pPr marL="285750" marR="0" lvl="0" indent="-285750" algn="justLow" defTabSz="457200" rtl="1" eaLnBrk="1" fontAlgn="auto" latinLnBrk="0" hangingPunct="1">
              <a:lnSpc>
                <a:spcPct val="95000"/>
              </a:lnSpc>
              <a:spcBef>
                <a:spcPts val="225"/>
              </a:spcBef>
              <a:spcAft>
                <a:spcPts val="0"/>
              </a:spcAft>
              <a:buClrTx/>
              <a:buSzTx/>
              <a:buFontTx/>
              <a:buChar char="-"/>
              <a:tabLst/>
              <a:defRPr/>
            </a:pPr>
            <a:r>
              <a:rPr kumimoji="0" lang="fa-IR" sz="2400" b="1" i="0" u="none" strike="noStrike" kern="1200" cap="none" spc="0" normalizeH="0" baseline="0" noProof="0" dirty="0">
                <a:ln>
                  <a:noFill/>
                </a:ln>
                <a:solidFill>
                  <a:srgbClr val="F81B02"/>
                </a:solidFill>
                <a:effectLst/>
                <a:uLnTx/>
                <a:uFillTx/>
                <a:latin typeface="Times New Roman" panose="02020603050405020304" pitchFamily="18" charset="0"/>
                <a:ea typeface="Calibri" panose="020F0502020204030204" pitchFamily="34" charset="0"/>
                <a:cs typeface="B Nazanin" panose="00000400000000000000" pitchFamily="2" charset="-78"/>
              </a:rPr>
              <a:t>شایعترین علت </a:t>
            </a:r>
            <a:r>
              <a:rPr kumimoji="0" lang="fa-IR" sz="2400" b="1" i="0" u="none" strike="noStrike" kern="1200" cap="none" spc="0" normalizeH="0" baseline="0" noProof="0" dirty="0" err="1">
                <a:ln>
                  <a:noFill/>
                </a:ln>
                <a:solidFill>
                  <a:srgbClr val="F81B02"/>
                </a:solidFill>
                <a:effectLst/>
                <a:uLnTx/>
                <a:uFillTx/>
                <a:latin typeface="Times New Roman" panose="02020603050405020304" pitchFamily="18" charset="0"/>
                <a:ea typeface="Calibri" panose="020F0502020204030204" pitchFamily="34" charset="0"/>
                <a:cs typeface="B Nazanin" panose="00000400000000000000" pitchFamily="2" charset="-78"/>
              </a:rPr>
              <a:t>فارنژیت</a:t>
            </a:r>
            <a:r>
              <a:rPr kumimoji="0" lang="fa-IR" sz="2400" b="1" i="0" u="none" strike="noStrike" kern="1200" cap="none" spc="0" normalizeH="0" baseline="0" noProof="0" dirty="0">
                <a:ln>
                  <a:noFill/>
                </a:ln>
                <a:solidFill>
                  <a:srgbClr val="F81B02"/>
                </a:solidFill>
                <a:effectLst/>
                <a:uLnTx/>
                <a:uFillTx/>
                <a:latin typeface="Times New Roman" panose="02020603050405020304" pitchFamily="18" charset="0"/>
                <a:ea typeface="Calibri" panose="020F0502020204030204" pitchFamily="34" charset="0"/>
                <a:cs typeface="B Nazanin" panose="00000400000000000000" pitchFamily="2" charset="-78"/>
              </a:rPr>
              <a:t>: </a:t>
            </a:r>
            <a:r>
              <a:rPr kumimoji="0" lang="fa-I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ویروسها(</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URTI</a:t>
            </a:r>
            <a:r>
              <a:rPr kumimoji="0" lang="fa-I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  به جز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EBV</a:t>
            </a:r>
            <a:r>
              <a:rPr kumimoji="0" lang="fa-I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 سیر آرام و خفیفی دارند. شایعترین علت باکتریال: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GAS</a:t>
            </a:r>
            <a:r>
              <a:rPr kumimoji="0" lang="fa-I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 </a:t>
            </a:r>
          </a:p>
          <a:p>
            <a:pPr marL="285750" marR="0" lvl="0" indent="-285750" algn="justLow" defTabSz="457200" rtl="1" eaLnBrk="1" fontAlgn="auto" latinLnBrk="0" hangingPunct="1">
              <a:lnSpc>
                <a:spcPct val="95000"/>
              </a:lnSpc>
              <a:spcBef>
                <a:spcPts val="225"/>
              </a:spcBef>
              <a:spcAft>
                <a:spcPts val="0"/>
              </a:spcAft>
              <a:buClrTx/>
              <a:buSzTx/>
              <a:buFontTx/>
              <a:buChar char="-"/>
              <a:tabLst/>
              <a:defRPr/>
            </a:pPr>
            <a:r>
              <a:rPr kumimoji="0" lang="fa-I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هدف اصلی: شناسایی بیماران مبتلا به </a:t>
            </a:r>
            <a:r>
              <a:rPr kumimoji="0" lang="fa-IR"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فارنژیت</a:t>
            </a:r>
            <a:r>
              <a:rPr kumimoji="0" lang="fa-I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 </a:t>
            </a:r>
            <a:r>
              <a:rPr kumimoji="0" lang="fa-IR"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استرپ</a:t>
            </a:r>
            <a:r>
              <a:rPr kumimoji="0" lang="fa-I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 </a:t>
            </a:r>
            <a:r>
              <a:rPr kumimoji="0" lang="fa-IR"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پیوژن</a:t>
            </a:r>
            <a:r>
              <a:rPr kumimoji="0" lang="fa-I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GAS</a:t>
            </a:r>
            <a:r>
              <a:rPr kumimoji="0" lang="fa-I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 و درمان </a:t>
            </a:r>
            <a:r>
              <a:rPr kumimoji="0" lang="fa-IR"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آنتی‌بیوتیکی</a:t>
            </a:r>
            <a:r>
              <a:rPr kumimoji="0" lang="fa-I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 آن است.</a:t>
            </a:r>
          </a:p>
          <a:p>
            <a:pPr marL="285750" marR="0" lvl="0" indent="-285750" algn="justLow" defTabSz="457200" rtl="1" eaLnBrk="1" fontAlgn="auto" latinLnBrk="0" hangingPunct="1">
              <a:lnSpc>
                <a:spcPct val="95000"/>
              </a:lnSpc>
              <a:spcBef>
                <a:spcPts val="225"/>
              </a:spcBef>
              <a:spcAft>
                <a:spcPts val="0"/>
              </a:spcAft>
              <a:buClrTx/>
              <a:buSzTx/>
              <a:buFontTx/>
              <a:buChar char="-"/>
              <a:tabLst/>
              <a:defRPr/>
            </a:pPr>
            <a:endParaRPr kumimoji="0" lang="fa-I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endParaRPr>
          </a:p>
          <a:p>
            <a:pPr marL="285750" marR="0" lvl="0" indent="-285750" algn="justLow" defTabSz="457200" rtl="1" eaLnBrk="1" fontAlgn="auto" latinLnBrk="0" hangingPunct="1">
              <a:lnSpc>
                <a:spcPct val="95000"/>
              </a:lnSpc>
              <a:spcBef>
                <a:spcPts val="225"/>
              </a:spcBef>
              <a:spcAft>
                <a:spcPts val="0"/>
              </a:spcAft>
              <a:buClrTx/>
              <a:buSzTx/>
              <a:buFontTx/>
              <a:buChar char="-"/>
              <a:tabLst/>
              <a:defRPr/>
            </a:pPr>
            <a:r>
              <a:rPr kumimoji="0" lang="fa-IR" sz="2800" b="1" i="0" u="none" strike="noStrike" kern="12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B Nazanin" panose="00000400000000000000" pitchFamily="2" charset="-78"/>
              </a:rPr>
              <a:t>مشخصات انواع فارنژیت:</a:t>
            </a:r>
          </a:p>
          <a:p>
            <a:pPr marL="285750" marR="0" lvl="0" indent="-285750" algn="justLow" defTabSz="457200" rtl="1" eaLnBrk="1" fontAlgn="auto" latinLnBrk="0" hangingPunct="1">
              <a:lnSpc>
                <a:spcPct val="95000"/>
              </a:lnSpc>
              <a:spcBef>
                <a:spcPts val="225"/>
              </a:spcBef>
              <a:spcAft>
                <a:spcPts val="0"/>
              </a:spcAft>
              <a:buClrTx/>
              <a:buSzTx/>
              <a:buFontTx/>
              <a:buChar char="-"/>
              <a:tabLst/>
              <a:defRPr/>
            </a:pPr>
            <a:endParaRPr kumimoji="0" lang="fa-IR" sz="2800" b="1" i="0" u="none" strike="noStrike" kern="12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B Nazanin" panose="00000400000000000000" pitchFamily="2" charset="-78"/>
            </a:endParaRPr>
          </a:p>
          <a:p>
            <a:pPr marL="114300" marR="0" lvl="0" indent="-114300" algn="justLow" defTabSz="457200" rtl="1" eaLnBrk="1" fontAlgn="auto" latinLnBrk="0" hangingPunct="1">
              <a:lnSpc>
                <a:spcPct val="95000"/>
              </a:lnSpc>
              <a:spcBef>
                <a:spcPts val="225"/>
              </a:spcBef>
              <a:spcAft>
                <a:spcPts val="0"/>
              </a:spcAft>
              <a:buClrTx/>
              <a:buSzTx/>
              <a:buFontTx/>
              <a:buNone/>
              <a:tabLst/>
              <a:defRPr/>
            </a:pPr>
            <a:r>
              <a:rPr kumimoji="0" lang="fa-I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 </a:t>
            </a:r>
            <a:r>
              <a:rPr kumimoji="0" lang="fa-IR" sz="2000" b="1" i="0" u="none" strike="noStrike" kern="1200" cap="none" spc="0" normalizeH="0" baseline="0" noProof="0" dirty="0">
                <a:ln>
                  <a:noFill/>
                </a:ln>
                <a:solidFill>
                  <a:srgbClr val="50C49F"/>
                </a:solidFill>
                <a:effectLst/>
                <a:uLnTx/>
                <a:uFillTx/>
                <a:latin typeface="Times New Roman" panose="02020603050405020304" pitchFamily="18" charset="0"/>
                <a:ea typeface="Calibri" panose="020F0502020204030204" pitchFamily="34" charset="0"/>
                <a:cs typeface="B Nazanin" panose="00000400000000000000" pitchFamily="2" charset="-78"/>
              </a:rPr>
              <a:t>مونونوکلئوز عفونی ، فارنژیت </a:t>
            </a:r>
            <a:r>
              <a:rPr kumimoji="0" lang="en-US" sz="2000" b="1" i="0" u="none" strike="noStrike" kern="1200" cap="none" spc="0" normalizeH="0" baseline="0" noProof="0" dirty="0">
                <a:ln>
                  <a:noFill/>
                </a:ln>
                <a:solidFill>
                  <a:srgbClr val="50C49F"/>
                </a:solidFill>
                <a:effectLst/>
                <a:uLnTx/>
                <a:uFillTx/>
                <a:latin typeface="Times New Roman" panose="02020603050405020304" pitchFamily="18" charset="0"/>
                <a:ea typeface="Calibri" panose="020F0502020204030204" pitchFamily="34" charset="0"/>
                <a:cs typeface="B Nazanin" panose="00000400000000000000" pitchFamily="2" charset="-78"/>
              </a:rPr>
              <a:t>HSV</a:t>
            </a:r>
            <a:r>
              <a:rPr kumimoji="0" lang="fa-IR" sz="2000" b="1" i="0" u="none" strike="noStrike" kern="1200" cap="none" spc="0" normalizeH="0" baseline="0" noProof="0" dirty="0">
                <a:ln>
                  <a:noFill/>
                </a:ln>
                <a:solidFill>
                  <a:srgbClr val="50C49F"/>
                </a:solidFill>
                <a:effectLst/>
                <a:uLnTx/>
                <a:uFillTx/>
                <a:latin typeface="Times New Roman" panose="02020603050405020304" pitchFamily="18" charset="0"/>
                <a:ea typeface="Calibri" panose="020F0502020204030204" pitchFamily="34" charset="0"/>
                <a:cs typeface="B Nazanin" panose="00000400000000000000" pitchFamily="2" charset="-78"/>
              </a:rPr>
              <a:t> ، هرپانژین ، بیماری دست-پا-دهان ، تب فارنگوکنژنکتیویت ، سرخک</a:t>
            </a:r>
            <a:r>
              <a:rPr kumimoji="0" lang="fa-I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 ، </a:t>
            </a:r>
            <a:r>
              <a:rPr kumimoji="0" lang="fa-IR" sz="2000" b="1" i="0" u="none" strike="noStrike" kern="1200" cap="none" spc="0" normalizeH="0" baseline="0" noProof="0" dirty="0">
                <a:ln>
                  <a:noFill/>
                </a:ln>
                <a:solidFill>
                  <a:srgbClr val="50C49F"/>
                </a:solidFill>
                <a:effectLst/>
                <a:uLnTx/>
                <a:uFillTx/>
                <a:latin typeface="Times New Roman" panose="02020603050405020304" pitchFamily="18" charset="0"/>
                <a:ea typeface="Calibri" panose="020F0502020204030204" pitchFamily="34" charset="0"/>
                <a:cs typeface="B Nazanin" panose="00000400000000000000" pitchFamily="2" charset="-78"/>
              </a:rPr>
              <a:t>عفونت اولیه با </a:t>
            </a:r>
            <a:r>
              <a:rPr kumimoji="0" lang="en-US" sz="2000" b="1" i="0" u="none" strike="noStrike" kern="1200" cap="none" spc="0" normalizeH="0" baseline="0" noProof="0" dirty="0">
                <a:ln>
                  <a:noFill/>
                </a:ln>
                <a:solidFill>
                  <a:srgbClr val="50C49F"/>
                </a:solidFill>
                <a:effectLst/>
                <a:uLnTx/>
                <a:uFillTx/>
                <a:latin typeface="Times New Roman" panose="02020603050405020304" pitchFamily="18" charset="0"/>
                <a:ea typeface="Calibri" panose="020F0502020204030204" pitchFamily="34" charset="0"/>
                <a:cs typeface="B Nazanin" panose="00000400000000000000" pitchFamily="2" charset="-78"/>
              </a:rPr>
              <a:t>HIV</a:t>
            </a:r>
            <a:r>
              <a:rPr kumimoji="0" lang="fa-I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 ، </a:t>
            </a:r>
            <a:r>
              <a:rPr kumimoji="0" lang="fa-IR" sz="2000" b="1" i="0" u="none" strike="noStrike" kern="1200" cap="none" spc="0" normalizeH="0" baseline="0" noProof="0" dirty="0">
                <a:ln>
                  <a:noFill/>
                </a:ln>
                <a:solidFill>
                  <a:srgbClr val="50C49F"/>
                </a:solidFill>
                <a:effectLst/>
                <a:uLnTx/>
                <a:uFillTx/>
                <a:latin typeface="Times New Roman" panose="02020603050405020304" pitchFamily="18" charset="0"/>
                <a:ea typeface="Calibri" panose="020F0502020204030204" pitchFamily="34" charset="0"/>
                <a:cs typeface="B Nazanin" panose="00000400000000000000" pitchFamily="2" charset="-78"/>
              </a:rPr>
              <a:t>فوزوباکتریوم نکروفروم</a:t>
            </a:r>
            <a:endParaRPr lang="fa-IR" sz="2000" b="1" dirty="0">
              <a:solidFill>
                <a:srgbClr val="50C49F"/>
              </a:solidFill>
              <a:latin typeface="Times New Roman" panose="02020603050405020304" pitchFamily="18" charset="0"/>
              <a:ea typeface="Calibri" panose="020F0502020204030204" pitchFamily="34" charset="0"/>
              <a:cs typeface="B Nazanin" panose="00000400000000000000" pitchFamily="2" charset="-78"/>
            </a:endParaRPr>
          </a:p>
          <a:p>
            <a:pPr marR="0" lvl="0" algn="justLow" defTabSz="457200" rtl="1" eaLnBrk="1" fontAlgn="auto" latinLnBrk="0" hangingPunct="1">
              <a:lnSpc>
                <a:spcPct val="95000"/>
              </a:lnSpc>
              <a:spcBef>
                <a:spcPts val="225"/>
              </a:spcBef>
              <a:spcAft>
                <a:spcPts val="0"/>
              </a:spcAft>
              <a:buClrTx/>
              <a:buSzTx/>
              <a:tabLst/>
              <a:defRPr/>
            </a:pPr>
            <a:r>
              <a:rPr kumimoji="0" lang="fa-IR" sz="2000" b="1" i="0" u="none" strike="noStrike" kern="1200" cap="none" spc="0" normalizeH="0" baseline="0" noProof="0" dirty="0">
                <a:ln>
                  <a:noFill/>
                </a:ln>
                <a:solidFill>
                  <a:srgbClr val="50C49F"/>
                </a:solidFill>
                <a:effectLst/>
                <a:uLnTx/>
                <a:uFillTx/>
                <a:latin typeface="Times New Roman" panose="02020603050405020304" pitchFamily="18" charset="0"/>
                <a:ea typeface="Calibri" panose="020F0502020204030204" pitchFamily="34" charset="0"/>
                <a:cs typeface="B Nazanin" panose="00000400000000000000" pitchFamily="2" charset="-78"/>
              </a:rPr>
              <a:t>- فارنژیت تولارمیک: </a:t>
            </a:r>
            <a:r>
              <a:rPr kumimoji="0" lang="fa-I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در اثر خوردن آب، شیر و گوشت پخته نشدۀ آلوده، با گلودرد شدید، تونسیلیت، آدنیت گردن، زخم دهان و غشای کاذب شبیه دیفتری.</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endParaRPr>
          </a:p>
          <a:p>
            <a:pPr marL="114300" marR="0" lvl="0" indent="-114300" algn="justLow" defTabSz="457200" rtl="1" eaLnBrk="1" fontAlgn="auto" latinLnBrk="0" hangingPunct="1">
              <a:lnSpc>
                <a:spcPct val="95000"/>
              </a:lnSpc>
              <a:spcBef>
                <a:spcPts val="225"/>
              </a:spcBef>
              <a:spcAft>
                <a:spcPts val="0"/>
              </a:spcAft>
              <a:buClrTx/>
              <a:buSzTx/>
              <a:buFontTx/>
              <a:buNone/>
              <a:tabLst/>
              <a:defRPr/>
            </a:pPr>
            <a:r>
              <a:rPr kumimoji="0" lang="fa-I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 وجود سرفه های شدید یا پایدار به دنبال فارنژیت، </a:t>
            </a:r>
            <a:r>
              <a:rPr kumimoji="0" lang="fa-IR"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می‌تواند</a:t>
            </a:r>
            <a:r>
              <a:rPr kumimoji="0" lang="fa-I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 </a:t>
            </a:r>
            <a:r>
              <a:rPr kumimoji="0" lang="fa-IR"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نشاندهندۀ</a:t>
            </a:r>
            <a:r>
              <a:rPr kumimoji="0" lang="fa-I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 عفونت با </a:t>
            </a:r>
            <a:r>
              <a:rPr kumimoji="0" lang="fa-IR" sz="2000" b="1" i="0" u="none" strike="noStrike" kern="1200" cap="none" spc="0" normalizeH="0" baseline="0" noProof="0" dirty="0" err="1">
                <a:ln>
                  <a:noFill/>
                </a:ln>
                <a:solidFill>
                  <a:srgbClr val="50C49F"/>
                </a:solidFill>
                <a:effectLst/>
                <a:uLnTx/>
                <a:uFillTx/>
                <a:latin typeface="Times New Roman" panose="02020603050405020304" pitchFamily="18" charset="0"/>
                <a:ea typeface="Calibri" panose="020F0502020204030204" pitchFamily="34" charset="0"/>
                <a:cs typeface="B Nazanin" panose="00000400000000000000" pitchFamily="2" charset="-78"/>
              </a:rPr>
              <a:t>مایکوپلاسما</a:t>
            </a:r>
            <a:r>
              <a:rPr kumimoji="0" lang="fa-IR" sz="2000" b="1" i="0" u="none" strike="noStrike" kern="1200" cap="none" spc="0" normalizeH="0" baseline="0" noProof="0" dirty="0">
                <a:ln>
                  <a:noFill/>
                </a:ln>
                <a:solidFill>
                  <a:srgbClr val="50C49F"/>
                </a:solidFill>
                <a:effectLst/>
                <a:uLnTx/>
                <a:uFillTx/>
                <a:latin typeface="Times New Roman" panose="02020603050405020304" pitchFamily="18" charset="0"/>
                <a:ea typeface="Calibri" panose="020F0502020204030204" pitchFamily="34" charset="0"/>
                <a:cs typeface="B Nazanin" panose="00000400000000000000" pitchFamily="2" charset="-78"/>
              </a:rPr>
              <a:t> </a:t>
            </a:r>
            <a:r>
              <a:rPr kumimoji="0" lang="fa-IR" sz="2000" b="1" i="0" u="none" strike="noStrike" kern="1200" cap="none" spc="0" normalizeH="0" baseline="0" noProof="0" dirty="0" err="1">
                <a:ln>
                  <a:noFill/>
                </a:ln>
                <a:solidFill>
                  <a:srgbClr val="50C49F"/>
                </a:solidFill>
                <a:effectLst/>
                <a:uLnTx/>
                <a:uFillTx/>
                <a:latin typeface="Times New Roman" panose="02020603050405020304" pitchFamily="18" charset="0"/>
                <a:ea typeface="Calibri" panose="020F0502020204030204" pitchFamily="34" charset="0"/>
                <a:cs typeface="B Nazanin" panose="00000400000000000000" pitchFamily="2" charset="-78"/>
              </a:rPr>
              <a:t>پنومونیه</a:t>
            </a:r>
            <a:r>
              <a:rPr kumimoji="0" lang="fa-IR" sz="2000" b="1" i="0" u="none" strike="noStrike" kern="1200" cap="none" spc="0" normalizeH="0" baseline="0" noProof="0" dirty="0">
                <a:ln>
                  <a:noFill/>
                </a:ln>
                <a:solidFill>
                  <a:srgbClr val="50C49F"/>
                </a:solidFill>
                <a:effectLst/>
                <a:uLnTx/>
                <a:uFillTx/>
                <a:latin typeface="Times New Roman" panose="02020603050405020304" pitchFamily="18" charset="0"/>
                <a:ea typeface="Calibri" panose="020F0502020204030204" pitchFamily="34" charset="0"/>
                <a:cs typeface="B Nazanin" panose="00000400000000000000" pitchFamily="2" charset="-78"/>
              </a:rPr>
              <a:t> و</a:t>
            </a:r>
            <a:r>
              <a:rPr kumimoji="0" lang="en-US" sz="2000" b="1" i="0" u="none" strike="noStrike" kern="1200" cap="none" spc="0" normalizeH="0" baseline="0" noProof="0" dirty="0">
                <a:ln>
                  <a:noFill/>
                </a:ln>
                <a:solidFill>
                  <a:srgbClr val="50C49F"/>
                </a:solidFill>
                <a:effectLst/>
                <a:uLnTx/>
                <a:uFillTx/>
                <a:latin typeface="Times New Roman" panose="02020603050405020304" pitchFamily="18" charset="0"/>
                <a:ea typeface="Calibri" panose="020F0502020204030204" pitchFamily="34" charset="0"/>
                <a:cs typeface="B Nazanin" panose="00000400000000000000" pitchFamily="2" charset="-78"/>
              </a:rPr>
              <a:t> </a:t>
            </a:r>
            <a:r>
              <a:rPr kumimoji="0" lang="fa-IR" sz="2000" b="1" i="0" u="none" strike="noStrike" kern="1200" cap="none" spc="0" normalizeH="0" baseline="0" noProof="0" dirty="0">
                <a:ln>
                  <a:noFill/>
                </a:ln>
                <a:solidFill>
                  <a:srgbClr val="50C49F"/>
                </a:solidFill>
                <a:effectLst/>
                <a:uLnTx/>
                <a:uFillTx/>
                <a:latin typeface="Times New Roman" panose="02020603050405020304" pitchFamily="18" charset="0"/>
                <a:ea typeface="Calibri" panose="020F0502020204030204" pitchFamily="34" charset="0"/>
                <a:cs typeface="B Nazanin" panose="00000400000000000000" pitchFamily="2" charset="-78"/>
              </a:rPr>
              <a:t> یا کلامیدیا پنومونیه </a:t>
            </a:r>
            <a:r>
              <a:rPr kumimoji="0" lang="fa-I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rPr>
              <a:t>باشد.</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B Nazanin" panose="00000400000000000000" pitchFamily="2" charset="-78"/>
            </a:endParaRPr>
          </a:p>
        </p:txBody>
      </p:sp>
      <p:sp>
        <p:nvSpPr>
          <p:cNvPr id="3" name="Title 2">
            <a:extLst>
              <a:ext uri="{FF2B5EF4-FFF2-40B4-BE49-F238E27FC236}">
                <a16:creationId xmlns:a16="http://schemas.microsoft.com/office/drawing/2014/main" id="{4104E272-11A8-4FCD-9215-870F17C432CB}"/>
              </a:ext>
            </a:extLst>
          </p:cNvPr>
          <p:cNvSpPr>
            <a:spLocks noGrp="1"/>
          </p:cNvSpPr>
          <p:nvPr>
            <p:ph type="title"/>
          </p:nvPr>
        </p:nvSpPr>
        <p:spPr/>
        <p:txBody>
          <a:bodyPr/>
          <a:lstStyle/>
          <a:p>
            <a:pPr algn="ctr"/>
            <a:r>
              <a:rPr lang="fa-IR" sz="4400" b="1" dirty="0">
                <a:cs typeface="B Nazanin" panose="00000400000000000000" pitchFamily="2" charset="-78"/>
              </a:rPr>
              <a:t>تعریف – انواع:</a:t>
            </a:r>
            <a:endParaRPr lang="en-US" sz="4400" b="1" dirty="0">
              <a:cs typeface="B Nazanin" panose="00000400000000000000" pitchFamily="2" charset="-78"/>
            </a:endParaRPr>
          </a:p>
        </p:txBody>
      </p:sp>
    </p:spTree>
    <p:extLst>
      <p:ext uri="{BB962C8B-B14F-4D97-AF65-F5344CB8AC3E}">
        <p14:creationId xmlns:p14="http://schemas.microsoft.com/office/powerpoint/2010/main" val="3261006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latin typeface="+mn-lt"/>
              </a:rPr>
              <a:t>Pharyngitis: </a:t>
            </a:r>
            <a:endParaRPr lang="en-CA" sz="5400" b="1" dirty="0">
              <a:solidFill>
                <a:srgbClr val="FF0000"/>
              </a:solidFill>
              <a:latin typeface="+mn-lt"/>
            </a:endParaRPr>
          </a:p>
        </p:txBody>
      </p:sp>
      <p:sp>
        <p:nvSpPr>
          <p:cNvPr id="3" name="Text Placeholder 2">
            <a:extLst>
              <a:ext uri="{FF2B5EF4-FFF2-40B4-BE49-F238E27FC236}">
                <a16:creationId xmlns:a16="http://schemas.microsoft.com/office/drawing/2014/main" id="{0101BFB6-4C49-4092-874F-4724A2B6EB2A}"/>
              </a:ext>
            </a:extLst>
          </p:cNvPr>
          <p:cNvSpPr>
            <a:spLocks noGrp="1"/>
          </p:cNvSpPr>
          <p:nvPr>
            <p:ph type="body" idx="1"/>
          </p:nvPr>
        </p:nvSpPr>
        <p:spPr/>
        <p:txBody>
          <a:bodyPr/>
          <a:lstStyle/>
          <a:p>
            <a:endParaRPr lang="en-US"/>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475357" y="704402"/>
            <a:ext cx="5621276" cy="5682743"/>
          </a:xfrm>
        </p:spPr>
      </p:pic>
      <p:pic>
        <p:nvPicPr>
          <p:cNvPr id="5" name="Picture 4"/>
          <p:cNvPicPr>
            <a:picLocks noChangeAspect="1"/>
          </p:cNvPicPr>
          <p:nvPr/>
        </p:nvPicPr>
        <p:blipFill>
          <a:blip r:embed="rId3"/>
          <a:stretch>
            <a:fillRect/>
          </a:stretch>
        </p:blipFill>
        <p:spPr>
          <a:xfrm>
            <a:off x="575798" y="1300767"/>
            <a:ext cx="5415770" cy="4042154"/>
          </a:xfrm>
          <a:prstGeom prst="rect">
            <a:avLst/>
          </a:prstGeom>
        </p:spPr>
      </p:pic>
    </p:spTree>
    <p:extLst>
      <p:ext uri="{BB962C8B-B14F-4D97-AF65-F5344CB8AC3E}">
        <p14:creationId xmlns:p14="http://schemas.microsoft.com/office/powerpoint/2010/main" val="411084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solidFill>
                  <a:srgbClr val="FF0000"/>
                </a:solidFill>
                <a:latin typeface="+mn-lt"/>
              </a:rPr>
              <a:t>HSV</a:t>
            </a:r>
            <a:endParaRPr lang="en-CA" sz="4800" b="1" dirty="0">
              <a:solidFill>
                <a:srgbClr val="FF0000"/>
              </a:solidFill>
              <a:latin typeface="+mn-lt"/>
            </a:endParaRPr>
          </a:p>
        </p:txBody>
      </p:sp>
      <p:sp>
        <p:nvSpPr>
          <p:cNvPr id="3" name="Content Placeholder 2"/>
          <p:cNvSpPr>
            <a:spLocks noGrp="1"/>
          </p:cNvSpPr>
          <p:nvPr>
            <p:ph idx="1"/>
          </p:nvPr>
        </p:nvSpPr>
        <p:spPr>
          <a:xfrm>
            <a:off x="252441" y="2271975"/>
            <a:ext cx="11617929" cy="1026597"/>
          </a:xfrm>
        </p:spPr>
        <p:txBody>
          <a:bodyPr>
            <a:normAutofit lnSpcReduction="10000"/>
          </a:bodyPr>
          <a:lstStyle/>
          <a:p>
            <a:pPr algn="r" rtl="1"/>
            <a:r>
              <a:rPr lang="fa-IR" sz="2800" dirty="0">
                <a:latin typeface="Times New Roman" panose="02020603050405020304" pitchFamily="18" charset="0"/>
                <a:ea typeface="Calibri" panose="020F0502020204030204" pitchFamily="34" charset="0"/>
                <a:cs typeface="B Nazanin" panose="00000400000000000000" pitchFamily="2" charset="-78"/>
              </a:rPr>
              <a:t>ژنژیواستوماتیت و وزیکولهای زخمی در قدام حلق، روی لبها و اطراف دهان در عفونت اولیه با </a:t>
            </a:r>
            <a:r>
              <a:rPr lang="en-US" b="1" dirty="0">
                <a:latin typeface="Times New Roman" panose="02020603050405020304" pitchFamily="18" charset="0"/>
                <a:ea typeface="Calibri" panose="020F0502020204030204" pitchFamily="34" charset="0"/>
                <a:cs typeface="B Nazanin" panose="00000400000000000000" pitchFamily="2" charset="-78"/>
              </a:rPr>
              <a:t>HSV</a:t>
            </a:r>
            <a:r>
              <a:rPr lang="fa-IR" sz="3600" b="1" dirty="0">
                <a:latin typeface="Times New Roman" panose="02020603050405020304" pitchFamily="18" charset="0"/>
                <a:ea typeface="Calibri" panose="020F0502020204030204" pitchFamily="34" charset="0"/>
                <a:cs typeface="B Nazanin" panose="00000400000000000000" pitchFamily="2" charset="-78"/>
              </a:rPr>
              <a:t> </a:t>
            </a:r>
            <a:r>
              <a:rPr lang="fa-IR" sz="2800" dirty="0">
                <a:latin typeface="Times New Roman" panose="02020603050405020304" pitchFamily="18" charset="0"/>
                <a:ea typeface="Calibri" panose="020F0502020204030204" pitchFamily="34" charset="0"/>
                <a:cs typeface="B Nazanin" panose="00000400000000000000" pitchFamily="2" charset="-78"/>
              </a:rPr>
              <a:t>دیده میشود. تب بالا و سختی بلع شایع‌اند و علائم تا 14روز طول می‌کشد.</a:t>
            </a:r>
          </a:p>
          <a:p>
            <a:pPr algn="r" rtl="1"/>
            <a:endParaRPr lang="en-CA" sz="2800" dirty="0">
              <a:latin typeface="Times New Roman" panose="02020603050405020304" pitchFamily="18" charset="0"/>
              <a:ea typeface="Calibri" panose="020F0502020204030204" pitchFamily="34" charset="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544" y="3429000"/>
            <a:ext cx="3399621" cy="27517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6763" y="3921071"/>
            <a:ext cx="4821095" cy="22596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8149" y="3428999"/>
            <a:ext cx="2554486" cy="2751758"/>
          </a:xfrm>
          <a:prstGeom prst="rect">
            <a:avLst/>
          </a:prstGeom>
        </p:spPr>
      </p:pic>
    </p:spTree>
    <p:extLst>
      <p:ext uri="{BB962C8B-B14F-4D97-AF65-F5344CB8AC3E}">
        <p14:creationId xmlns:p14="http://schemas.microsoft.com/office/powerpoint/2010/main" val="1234089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solidFill>
                  <a:srgbClr val="FF0000"/>
                </a:solidFill>
                <a:latin typeface="+mn-lt"/>
              </a:rPr>
              <a:t>Herpangina</a:t>
            </a:r>
            <a:endParaRPr lang="en-CA" sz="4800" b="1" dirty="0">
              <a:solidFill>
                <a:srgbClr val="FF0000"/>
              </a:solidFill>
              <a:latin typeface="+mn-lt"/>
            </a:endParaRPr>
          </a:p>
        </p:txBody>
      </p:sp>
      <p:sp>
        <p:nvSpPr>
          <p:cNvPr id="3" name="Content Placeholder 2"/>
          <p:cNvSpPr>
            <a:spLocks noGrp="1"/>
          </p:cNvSpPr>
          <p:nvPr>
            <p:ph idx="1"/>
          </p:nvPr>
        </p:nvSpPr>
        <p:spPr>
          <a:xfrm>
            <a:off x="347810" y="2440270"/>
            <a:ext cx="11343046" cy="988730"/>
          </a:xfrm>
        </p:spPr>
        <p:txBody>
          <a:bodyPr>
            <a:normAutofit/>
          </a:bodyPr>
          <a:lstStyle/>
          <a:p>
            <a:pPr marL="114300" marR="0" indent="-114300" algn="justLow" rtl="1">
              <a:lnSpc>
                <a:spcPct val="95000"/>
              </a:lnSpc>
              <a:spcBef>
                <a:spcPts val="225"/>
              </a:spcBef>
              <a:spcAft>
                <a:spcPts val="0"/>
              </a:spcAft>
            </a:pPr>
            <a:r>
              <a:rPr lang="en-US" sz="2400" b="1" dirty="0">
                <a:latin typeface="Times New Roman" panose="02020603050405020304" pitchFamily="18" charset="0"/>
                <a:ea typeface="Calibri" panose="020F0502020204030204" pitchFamily="34" charset="0"/>
                <a:cs typeface="B Nazanin" panose="00000400000000000000" pitchFamily="2" charset="-78"/>
              </a:rPr>
              <a:t> </a:t>
            </a:r>
            <a:r>
              <a:rPr lang="fa-IR" sz="2400" b="1" dirty="0">
                <a:latin typeface="Times New Roman" panose="02020603050405020304" pitchFamily="18" charset="0"/>
                <a:ea typeface="Calibri" panose="020F0502020204030204" pitchFamily="34" charset="0"/>
                <a:cs typeface="B Nazanin" panose="00000400000000000000" pitchFamily="2" charset="-78"/>
              </a:rPr>
              <a:t>ضایعات پاپولووزیکولر یا زخمی در دیواره خلفی حلق همراه با گلودرد شدید و تب</a:t>
            </a:r>
          </a:p>
          <a:p>
            <a:pPr marL="114300" marR="0" indent="-114300" algn="justLow" rtl="1">
              <a:lnSpc>
                <a:spcPct val="95000"/>
              </a:lnSpc>
              <a:spcBef>
                <a:spcPts val="225"/>
              </a:spcBef>
              <a:spcAft>
                <a:spcPts val="0"/>
              </a:spcAft>
            </a:pPr>
            <a:r>
              <a:rPr lang="fa-IR" sz="2400" b="1" dirty="0">
                <a:latin typeface="Times New Roman" panose="02020603050405020304" pitchFamily="18" charset="0"/>
                <a:ea typeface="Calibri" panose="020F0502020204030204" pitchFamily="34" charset="0"/>
                <a:cs typeface="B Nazanin" panose="00000400000000000000" pitchFamily="2" charset="-78"/>
              </a:rPr>
              <a:t> ناشی از انواع انتروویروس </a:t>
            </a:r>
            <a:endParaRPr lang="en-CA" sz="2400" b="1" dirty="0">
              <a:latin typeface="Times New Roman" panose="02020603050405020304" pitchFamily="18" charset="0"/>
              <a:ea typeface="Calibri" panose="020F0502020204030204" pitchFamily="34" charset="0"/>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2745" y="3627772"/>
            <a:ext cx="4189062" cy="302255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296" y="3627771"/>
            <a:ext cx="4260000" cy="3022556"/>
          </a:xfrm>
          <a:prstGeom prst="rect">
            <a:avLst/>
          </a:prstGeom>
        </p:spPr>
      </p:pic>
    </p:spTree>
    <p:extLst>
      <p:ext uri="{BB962C8B-B14F-4D97-AF65-F5344CB8AC3E}">
        <p14:creationId xmlns:p14="http://schemas.microsoft.com/office/powerpoint/2010/main" val="3428301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latin typeface="+mn-lt"/>
              </a:rPr>
              <a:t>Hand-Foot-Mouth</a:t>
            </a:r>
            <a:endParaRPr lang="en-CA" b="1" dirty="0">
              <a:solidFill>
                <a:srgbClr val="FF0000"/>
              </a:solidFill>
              <a:latin typeface="+mn-lt"/>
            </a:endParaRPr>
          </a:p>
        </p:txBody>
      </p:sp>
      <p:sp>
        <p:nvSpPr>
          <p:cNvPr id="3" name="Content Placeholder 2"/>
          <p:cNvSpPr>
            <a:spLocks noGrp="1"/>
          </p:cNvSpPr>
          <p:nvPr>
            <p:ph idx="1"/>
          </p:nvPr>
        </p:nvSpPr>
        <p:spPr>
          <a:xfrm>
            <a:off x="385207" y="2138285"/>
            <a:ext cx="11421586" cy="1615081"/>
          </a:xfrm>
        </p:spPr>
        <p:txBody>
          <a:bodyPr>
            <a:noAutofit/>
          </a:bodyPr>
          <a:lstStyle/>
          <a:p>
            <a:pPr marL="114300" marR="0" indent="-114300" algn="justLow" rtl="1">
              <a:lnSpc>
                <a:spcPct val="150000"/>
              </a:lnSpc>
              <a:spcBef>
                <a:spcPts val="225"/>
              </a:spcBef>
              <a:spcAft>
                <a:spcPts val="0"/>
              </a:spcAft>
            </a:pPr>
            <a:r>
              <a:rPr lang="fa-IR" sz="2700" b="1" dirty="0">
                <a:latin typeface="Times New Roman" panose="02020603050405020304" pitchFamily="18" charset="0"/>
                <a:ea typeface="Calibri" panose="020F0502020204030204" pitchFamily="34" charset="0"/>
                <a:cs typeface="B Nazanin" panose="00000400000000000000" pitchFamily="2" charset="-78"/>
              </a:rPr>
              <a:t> بیماری دست-پا-دهان: در تابستان، وزیکول در کف دست و پا، اوروفارنکس وگاهی تنه و اندامها </a:t>
            </a:r>
            <a:endParaRPr lang="en-US" sz="2700" b="1" dirty="0">
              <a:latin typeface="Times New Roman" panose="02020603050405020304" pitchFamily="18" charset="0"/>
              <a:ea typeface="Calibri" panose="020F0502020204030204" pitchFamily="34" charset="0"/>
              <a:cs typeface="B Nazanin" panose="00000400000000000000" pitchFamily="2" charset="-78"/>
            </a:endParaRPr>
          </a:p>
          <a:p>
            <a:pPr marL="114300" marR="0" indent="-114300" algn="justLow" rtl="1">
              <a:lnSpc>
                <a:spcPct val="150000"/>
              </a:lnSpc>
              <a:spcBef>
                <a:spcPts val="225"/>
              </a:spcBef>
              <a:spcAft>
                <a:spcPts val="0"/>
              </a:spcAft>
            </a:pPr>
            <a:r>
              <a:rPr lang="fa-IR" sz="2700" b="1" dirty="0">
                <a:latin typeface="Times New Roman" panose="02020603050405020304" pitchFamily="18" charset="0"/>
                <a:ea typeface="Calibri" panose="020F0502020204030204" pitchFamily="34" charset="0"/>
                <a:cs typeface="B Nazanin" panose="00000400000000000000" pitchFamily="2" charset="-78"/>
              </a:rPr>
              <a:t>شایعترین عامل: کوکساکی </a:t>
            </a:r>
            <a:r>
              <a:rPr lang="en-US" sz="2700" b="1" dirty="0">
                <a:solidFill>
                  <a:schemeClr val="accent5"/>
                </a:solidFill>
                <a:latin typeface="Times New Roman" panose="02020603050405020304" pitchFamily="18" charset="0"/>
                <a:ea typeface="Calibri" panose="020F0502020204030204" pitchFamily="34" charset="0"/>
                <a:cs typeface="B Nazanin" panose="00000400000000000000" pitchFamily="2" charset="-78"/>
              </a:rPr>
              <a:t>A16</a:t>
            </a:r>
            <a:r>
              <a:rPr lang="fa-IR" sz="2700" b="1" dirty="0">
                <a:solidFill>
                  <a:schemeClr val="accent5"/>
                </a:solidFill>
                <a:latin typeface="Times New Roman" panose="02020603050405020304" pitchFamily="18" charset="0"/>
                <a:ea typeface="Calibri" panose="020F0502020204030204" pitchFamily="34" charset="0"/>
                <a:cs typeface="B Nazanin" panose="00000400000000000000" pitchFamily="2" charset="-78"/>
              </a:rPr>
              <a:t>، </a:t>
            </a:r>
            <a:r>
              <a:rPr lang="fa-IR" sz="2700" b="1" dirty="0">
                <a:latin typeface="Times New Roman" panose="02020603050405020304" pitchFamily="18" charset="0"/>
                <a:ea typeface="Calibri" panose="020F0502020204030204" pitchFamily="34" charset="0"/>
                <a:cs typeface="B Nazanin" panose="00000400000000000000" pitchFamily="2" charset="-78"/>
              </a:rPr>
              <a:t>گاهی هم انتروویروس 71 وکوکساکی </a:t>
            </a:r>
            <a:r>
              <a:rPr lang="en-US" sz="2700" b="1" dirty="0">
                <a:latin typeface="Times New Roman" panose="02020603050405020304" pitchFamily="18" charset="0"/>
                <a:ea typeface="Calibri" panose="020F0502020204030204" pitchFamily="34" charset="0"/>
                <a:cs typeface="B Nazanin" panose="00000400000000000000" pitchFamily="2" charset="-78"/>
              </a:rPr>
              <a:t>A6</a:t>
            </a:r>
            <a:r>
              <a:rPr lang="fa-IR" sz="2700" b="1" dirty="0">
                <a:latin typeface="Times New Roman" panose="02020603050405020304" pitchFamily="18" charset="0"/>
                <a:ea typeface="Calibri" panose="020F0502020204030204" pitchFamily="34" charset="0"/>
                <a:cs typeface="B Nazanin" panose="00000400000000000000" pitchFamily="2" charset="-78"/>
              </a:rPr>
              <a:t>. </a:t>
            </a:r>
            <a:endParaRPr lang="en-CA" sz="2700" b="1" dirty="0">
              <a:latin typeface="Times New Roman" panose="02020603050405020304" pitchFamily="18" charset="0"/>
              <a:ea typeface="Calibri" panose="020F0502020204030204" pitchFamily="34" charset="0"/>
              <a:cs typeface="B Nazanin" panose="00000400000000000000"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755" b="6225"/>
          <a:stretch/>
        </p:blipFill>
        <p:spPr>
          <a:xfrm>
            <a:off x="1312562" y="3580638"/>
            <a:ext cx="3674564" cy="31975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0788" y="3651990"/>
            <a:ext cx="4558167" cy="3106135"/>
          </a:xfrm>
          <a:prstGeom prst="rect">
            <a:avLst/>
          </a:prstGeom>
        </p:spPr>
      </p:pic>
    </p:spTree>
    <p:extLst>
      <p:ext uri="{BB962C8B-B14F-4D97-AF65-F5344CB8AC3E}">
        <p14:creationId xmlns:p14="http://schemas.microsoft.com/office/powerpoint/2010/main" val="2297584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solidFill>
                  <a:srgbClr val="FF0000"/>
                </a:solidFill>
                <a:latin typeface="+mn-lt"/>
              </a:rPr>
              <a:t> Pharyngoconjunctival Fever</a:t>
            </a:r>
            <a:endParaRPr lang="en-CA" sz="4800" b="1" dirty="0">
              <a:solidFill>
                <a:srgbClr val="FF0000"/>
              </a:solidFill>
              <a:latin typeface="+mn-lt"/>
            </a:endParaRPr>
          </a:p>
        </p:txBody>
      </p:sp>
      <p:sp>
        <p:nvSpPr>
          <p:cNvPr id="3" name="Content Placeholder 2"/>
          <p:cNvSpPr>
            <a:spLocks noGrp="1"/>
          </p:cNvSpPr>
          <p:nvPr>
            <p:ph idx="1"/>
          </p:nvPr>
        </p:nvSpPr>
        <p:spPr>
          <a:xfrm>
            <a:off x="370248" y="2363830"/>
            <a:ext cx="11337437" cy="1282550"/>
          </a:xfrm>
        </p:spPr>
        <p:txBody>
          <a:bodyPr>
            <a:normAutofit fontScale="85000" lnSpcReduction="10000"/>
          </a:bodyPr>
          <a:lstStyle/>
          <a:p>
            <a:pPr algn="r" rtl="1"/>
            <a:r>
              <a:rPr lang="fa-IR" sz="3500" b="1" dirty="0">
                <a:latin typeface="Times New Roman" panose="02020603050405020304" pitchFamily="18" charset="0"/>
                <a:ea typeface="Calibri" panose="020F0502020204030204" pitchFamily="34" charset="0"/>
                <a:cs typeface="B Nazanin" panose="00000400000000000000" pitchFamily="2" charset="-78"/>
              </a:rPr>
              <a:t>تب فارنگوکنژنکتیویت: </a:t>
            </a:r>
            <a:r>
              <a:rPr lang="fa-IR" sz="3200" dirty="0">
                <a:latin typeface="Times New Roman" panose="02020603050405020304" pitchFamily="18" charset="0"/>
                <a:ea typeface="Calibri" panose="020F0502020204030204" pitchFamily="34" charset="0"/>
                <a:cs typeface="B Nazanin" panose="00000400000000000000" pitchFamily="2" charset="-78"/>
              </a:rPr>
              <a:t>سندرمی ناشی از </a:t>
            </a:r>
            <a:r>
              <a:rPr lang="fa-IR" sz="3200" b="1" dirty="0">
                <a:latin typeface="Times New Roman" panose="02020603050405020304" pitchFamily="18" charset="0"/>
                <a:ea typeface="Calibri" panose="020F0502020204030204" pitchFamily="34" charset="0"/>
                <a:cs typeface="B Nazanin" panose="00000400000000000000" pitchFamily="2" charset="-78"/>
              </a:rPr>
              <a:t>آدنوویروس </a:t>
            </a:r>
            <a:r>
              <a:rPr lang="fa-IR" sz="3200" dirty="0">
                <a:latin typeface="Times New Roman" panose="02020603050405020304" pitchFamily="18" charset="0"/>
                <a:ea typeface="Calibri" panose="020F0502020204030204" pitchFamily="34" charset="0"/>
                <a:cs typeface="B Nazanin" panose="00000400000000000000" pitchFamily="2" charset="-78"/>
              </a:rPr>
              <a:t>با قابلیت اپیدمی شدن(انتشار در استخر).</a:t>
            </a:r>
          </a:p>
          <a:p>
            <a:pPr algn="r" rtl="1"/>
            <a:r>
              <a:rPr lang="fa-IR" sz="3200" dirty="0">
                <a:latin typeface="Times New Roman" panose="02020603050405020304" pitchFamily="18" charset="0"/>
                <a:ea typeface="Calibri" panose="020F0502020204030204" pitchFamily="34" charset="0"/>
                <a:cs typeface="B Nazanin" panose="00000400000000000000" pitchFamily="2" charset="-78"/>
              </a:rPr>
              <a:t>فارنژیت آن تا 7 روز و کنژکتیویت تا 14 روز طول می‌کشد. </a:t>
            </a:r>
            <a:endParaRPr lang="en-CA"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762" y="3080257"/>
            <a:ext cx="4044679" cy="3370564"/>
          </a:xfrm>
          <a:prstGeom prst="rect">
            <a:avLst/>
          </a:prstGeom>
        </p:spPr>
      </p:pic>
    </p:spTree>
    <p:extLst>
      <p:ext uri="{BB962C8B-B14F-4D97-AF65-F5344CB8AC3E}">
        <p14:creationId xmlns:p14="http://schemas.microsoft.com/office/powerpoint/2010/main" val="3081469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solidFill>
                  <a:srgbClr val="FF0000"/>
                </a:solidFill>
                <a:latin typeface="+mn-lt"/>
              </a:rPr>
              <a:t>Measles</a:t>
            </a:r>
            <a:endParaRPr lang="en-CA" sz="4800" b="1" dirty="0">
              <a:solidFill>
                <a:srgbClr val="FF0000"/>
              </a:solidFill>
              <a:latin typeface="+mn-lt"/>
            </a:endParaRPr>
          </a:p>
        </p:txBody>
      </p:sp>
      <p:sp>
        <p:nvSpPr>
          <p:cNvPr id="3" name="Content Placeholder 2"/>
          <p:cNvSpPr>
            <a:spLocks noGrp="1"/>
          </p:cNvSpPr>
          <p:nvPr>
            <p:ph idx="1"/>
          </p:nvPr>
        </p:nvSpPr>
        <p:spPr>
          <a:xfrm>
            <a:off x="398298" y="2603500"/>
            <a:ext cx="11135484" cy="695054"/>
          </a:xfrm>
        </p:spPr>
        <p:txBody>
          <a:bodyPr>
            <a:normAutofit/>
          </a:bodyPr>
          <a:lstStyle/>
          <a:p>
            <a:pPr algn="r" rtl="1"/>
            <a:r>
              <a:rPr lang="en-CA" sz="3200" dirty="0">
                <a:latin typeface="B Nazanin" panose="00000400000000000000" pitchFamily="2" charset="-78"/>
                <a:ea typeface="Calibri" panose="020F0502020204030204" pitchFamily="34" charset="0"/>
                <a:cs typeface="B Nazanin" panose="00000400000000000000" pitchFamily="2" charset="-78"/>
              </a:rPr>
              <a:t> </a:t>
            </a:r>
            <a:r>
              <a:rPr lang="fa-IR" sz="3200" dirty="0">
                <a:latin typeface="B Nazanin" panose="00000400000000000000" pitchFamily="2" charset="-78"/>
                <a:ea typeface="Calibri" panose="020F0502020204030204" pitchFamily="34" charset="0"/>
                <a:cs typeface="B Nazanin" panose="00000400000000000000" pitchFamily="2" charset="-78"/>
              </a:rPr>
              <a:t>اریتم شدید و منتشر حلق و نقاط(انانتم) </a:t>
            </a:r>
            <a:r>
              <a:rPr lang="fa-IR" sz="3200" dirty="0" err="1">
                <a:latin typeface="B Nazanin" panose="00000400000000000000" pitchFamily="2" charset="-78"/>
                <a:ea typeface="Calibri" panose="020F0502020204030204" pitchFamily="34" charset="0"/>
                <a:cs typeface="B Nazanin" panose="00000400000000000000" pitchFamily="2" charset="-78"/>
              </a:rPr>
              <a:t>کوپلیک</a:t>
            </a:r>
            <a:r>
              <a:rPr lang="fa-IR" sz="3200" dirty="0">
                <a:latin typeface="B Nazanin" panose="00000400000000000000" pitchFamily="2" charset="-78"/>
                <a:ea typeface="Calibri" panose="020F0502020204030204" pitchFamily="34" charset="0"/>
                <a:cs typeface="B Nazanin" panose="00000400000000000000" pitchFamily="2" charset="-78"/>
              </a:rPr>
              <a:t>، </a:t>
            </a:r>
            <a:r>
              <a:rPr lang="fa-IR" sz="3200" dirty="0" err="1">
                <a:latin typeface="B Nazanin" panose="00000400000000000000" pitchFamily="2" charset="-78"/>
                <a:ea typeface="Calibri" panose="020F0502020204030204" pitchFamily="34" charset="0"/>
                <a:cs typeface="B Nazanin" panose="00000400000000000000" pitchFamily="2" charset="-78"/>
              </a:rPr>
              <a:t>پاتوگنومونیک</a:t>
            </a:r>
            <a:r>
              <a:rPr lang="fa-IR" sz="3200" dirty="0">
                <a:latin typeface="B Nazanin" panose="00000400000000000000" pitchFamily="2" charset="-78"/>
                <a:ea typeface="Calibri" panose="020F0502020204030204" pitchFamily="34" charset="0"/>
                <a:cs typeface="B Nazanin" panose="00000400000000000000" pitchFamily="2" charset="-78"/>
              </a:rPr>
              <a:t>  </a:t>
            </a:r>
            <a:r>
              <a:rPr lang="fa-IR" sz="3200" b="1" dirty="0">
                <a:latin typeface="B Nazanin" panose="00000400000000000000" pitchFamily="2" charset="-78"/>
                <a:ea typeface="Calibri" panose="020F0502020204030204" pitchFamily="34" charset="0"/>
                <a:cs typeface="B Nazanin" panose="00000400000000000000" pitchFamily="2" charset="-78"/>
              </a:rPr>
              <a:t>سرخک</a:t>
            </a:r>
            <a:r>
              <a:rPr lang="fa-IR" sz="3200" dirty="0">
                <a:latin typeface="B Nazanin" panose="00000400000000000000" pitchFamily="2" charset="-78"/>
                <a:ea typeface="Calibri" panose="020F0502020204030204" pitchFamily="34" charset="0"/>
                <a:cs typeface="B Nazanin" panose="00000400000000000000" pitchFamily="2" charset="-78"/>
              </a:rPr>
              <a:t> هستند. </a:t>
            </a:r>
            <a:endParaRPr lang="en-CA" sz="3200"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593" y="3556978"/>
            <a:ext cx="2522057" cy="30472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523" y="3559446"/>
            <a:ext cx="4011915" cy="304477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729" r="18678"/>
          <a:stretch/>
        </p:blipFill>
        <p:spPr>
          <a:xfrm>
            <a:off x="7876182" y="3559445"/>
            <a:ext cx="3575860" cy="3044779"/>
          </a:xfrm>
          <a:prstGeom prst="rect">
            <a:avLst/>
          </a:prstGeom>
        </p:spPr>
      </p:pic>
    </p:spTree>
    <p:extLst>
      <p:ext uri="{BB962C8B-B14F-4D97-AF65-F5344CB8AC3E}">
        <p14:creationId xmlns:p14="http://schemas.microsoft.com/office/powerpoint/2010/main" val="42470435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{87EC087E-C7F1-46AB-B6FE-183FEC24293E}tf02900722</Template>
  <TotalTime>0</TotalTime>
  <Words>1743</Words>
  <Application>Microsoft Office PowerPoint</Application>
  <PresentationFormat>Widescreen</PresentationFormat>
  <Paragraphs>126</Paragraphs>
  <Slides>29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Arial</vt:lpstr>
      <vt:lpstr>B Nazanin</vt:lpstr>
      <vt:lpstr>Calibri</vt:lpstr>
      <vt:lpstr>Calibri Light</vt:lpstr>
      <vt:lpstr>Century Gothic</vt:lpstr>
      <vt:lpstr>Rockwell</vt:lpstr>
      <vt:lpstr>Times New Roman</vt:lpstr>
      <vt:lpstr>Times New Roman Bold</vt:lpstr>
      <vt:lpstr>Wingdings 3</vt:lpstr>
      <vt:lpstr>Ion Boardroom</vt:lpstr>
      <vt:lpstr>Office Theme</vt:lpstr>
      <vt:lpstr>فارنژیت و اوتیت در کودکان</vt:lpstr>
      <vt:lpstr>PowerPoint Presentation</vt:lpstr>
      <vt:lpstr>تعریف – انواع:</vt:lpstr>
      <vt:lpstr>Pharyngitis: </vt:lpstr>
      <vt:lpstr>HSV</vt:lpstr>
      <vt:lpstr>Herpangina</vt:lpstr>
      <vt:lpstr>Hand-Foot-Mouth</vt:lpstr>
      <vt:lpstr> Pharyngoconjunctival Fever</vt:lpstr>
      <vt:lpstr>Measles</vt:lpstr>
      <vt:lpstr>Diphteria</vt:lpstr>
      <vt:lpstr>استرپ بتاهمولیتیک گروه A:  GABHS</vt:lpstr>
      <vt:lpstr>PowerPoint Presentation</vt:lpstr>
      <vt:lpstr>تشخیص فارنژیت استرپتوکوکی:</vt:lpstr>
      <vt:lpstr>درمان: - انتخاب اصلی درمانی: آموکسی، - آلرژی به پنی سیلین: سفالو نسل 1، -ریشه کنی ناقلین: کلیندا</vt:lpstr>
      <vt:lpstr>اندیکاسیون ریشه کنی استرپتوکوک: </vt:lpstr>
      <vt:lpstr>آبسه‌ رتروفارنژيال، آبسه لترال(پارا) فارنژيال، آبسه پري‌تونسيلار: </vt:lpstr>
      <vt:lpstr>PowerPoint Presentation</vt:lpstr>
      <vt:lpstr>تعریف – علت:</vt:lpstr>
      <vt:lpstr>ریسک فاکتورهای ابتلا به اوتیت میانی در کودکان:</vt:lpstr>
      <vt:lpstr>اپیدمیولوژی اوتیت:</vt:lpstr>
      <vt:lpstr>معاینه با اتوسکوپ</vt:lpstr>
      <vt:lpstr>تشخیص بر اساس گایدلاین AAP:  </vt:lpstr>
      <vt:lpstr>درمان اوتیت میانی حاد و شکست درمان:</vt:lpstr>
      <vt:lpstr>کدام استراتژی: تجویز فوری آنتی بیوتیک یا  شروع آن بعد از ۷۲-۴۸ ساعت درصورت ادامه علایم</vt:lpstr>
      <vt:lpstr>کرایتریای درمان بر اساس کتاب نلسون 2020:</vt:lpstr>
      <vt:lpstr>PowerPoint Presentation</vt:lpstr>
      <vt:lpstr>PowerPoint Presentation</vt:lpstr>
      <vt:lpstr>عوارض اوتیت مدیا:</vt:lpstr>
      <vt:lpstr>با سپاس از توجه شما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فارنژیت و اوتیت در کودکان</dc:title>
  <dc:creator>sedi</dc:creator>
  <cp:lastModifiedBy>sedi</cp:lastModifiedBy>
  <cp:revision>4</cp:revision>
  <dcterms:created xsi:type="dcterms:W3CDTF">2021-12-05T17:02:05Z</dcterms:created>
  <dcterms:modified xsi:type="dcterms:W3CDTF">2021-12-06T16:37:41Z</dcterms:modified>
</cp:coreProperties>
</file>