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E47BD-C803-4E4A-8240-13B3700D54B5}"/>
              </a:ext>
            </a:extLst>
          </p:cNvPr>
          <p:cNvSpPr>
            <a:spLocks noGrp="1"/>
          </p:cNvSpPr>
          <p:nvPr>
            <p:ph type="ctrTitle"/>
          </p:nvPr>
        </p:nvSpPr>
        <p:spPr>
          <a:xfrm>
            <a:off x="1507067" y="1537252"/>
            <a:ext cx="6285211" cy="1269915"/>
          </a:xfrm>
        </p:spPr>
        <p:txBody>
          <a:bodyPr/>
          <a:lstStyle/>
          <a:p>
            <a:r>
              <a:rPr lang="en-US" dirty="0"/>
              <a:t>BRONCHIOLITIS</a:t>
            </a:r>
            <a:endParaRPr lang="fa-IR" dirty="0"/>
          </a:p>
        </p:txBody>
      </p:sp>
      <p:sp>
        <p:nvSpPr>
          <p:cNvPr id="3" name="Subtitle 2">
            <a:extLst>
              <a:ext uri="{FF2B5EF4-FFF2-40B4-BE49-F238E27FC236}">
                <a16:creationId xmlns:a16="http://schemas.microsoft.com/office/drawing/2014/main" id="{79F8EC19-5BBD-4124-966E-CCC763AC6397}"/>
              </a:ext>
            </a:extLst>
          </p:cNvPr>
          <p:cNvSpPr>
            <a:spLocks noGrp="1"/>
          </p:cNvSpPr>
          <p:nvPr>
            <p:ph type="subTitle" idx="1"/>
          </p:nvPr>
        </p:nvSpPr>
        <p:spPr/>
        <p:txBody>
          <a:bodyPr/>
          <a:lstStyle/>
          <a:p>
            <a:endParaRPr lang="fa-IR"/>
          </a:p>
        </p:txBody>
      </p:sp>
    </p:spTree>
    <p:extLst>
      <p:ext uri="{BB962C8B-B14F-4D97-AF65-F5344CB8AC3E}">
        <p14:creationId xmlns:p14="http://schemas.microsoft.com/office/powerpoint/2010/main" val="314373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53D86-9070-4809-AE7C-5E0772784998}"/>
              </a:ext>
            </a:extLst>
          </p:cNvPr>
          <p:cNvSpPr>
            <a:spLocks noGrp="1"/>
          </p:cNvSpPr>
          <p:nvPr>
            <p:ph type="title"/>
          </p:nvPr>
        </p:nvSpPr>
        <p:spPr>
          <a:xfrm>
            <a:off x="677334" y="1550504"/>
            <a:ext cx="8596668" cy="3750366"/>
          </a:xfrm>
        </p:spPr>
        <p:txBody>
          <a:bodyPr>
            <a:normAutofit/>
          </a:bodyPr>
          <a:lstStyle/>
          <a:p>
            <a:r>
              <a:rPr lang="en-US" dirty="0">
                <a:solidFill>
                  <a:schemeClr val="tx1"/>
                </a:solidFill>
              </a:rPr>
              <a:t>The infant is often tachypneic, which can interfere with feeding.</a:t>
            </a:r>
            <a:br>
              <a:rPr lang="en-US" dirty="0">
                <a:solidFill>
                  <a:schemeClr val="tx1"/>
                </a:solidFill>
              </a:rPr>
            </a:br>
            <a:r>
              <a:rPr lang="en-US" dirty="0">
                <a:solidFill>
                  <a:schemeClr val="tx1"/>
                </a:solidFill>
              </a:rPr>
              <a:t>Apnea may precede lower respiratory signs early in the disease, </a:t>
            </a:r>
            <a:r>
              <a:rPr lang="en-US">
                <a:solidFill>
                  <a:schemeClr val="tx1"/>
                </a:solidFill>
              </a:rPr>
              <a:t>particularly with very </a:t>
            </a:r>
            <a:r>
              <a:rPr lang="en-US" dirty="0">
                <a:solidFill>
                  <a:schemeClr val="tx1"/>
                </a:solidFill>
              </a:rPr>
              <a:t>young infant</a:t>
            </a:r>
            <a:endParaRPr lang="fa-IR" dirty="0">
              <a:solidFill>
                <a:schemeClr val="tx1"/>
              </a:solidFill>
            </a:endParaRPr>
          </a:p>
        </p:txBody>
      </p:sp>
    </p:spTree>
    <p:extLst>
      <p:ext uri="{BB962C8B-B14F-4D97-AF65-F5344CB8AC3E}">
        <p14:creationId xmlns:p14="http://schemas.microsoft.com/office/powerpoint/2010/main" val="1008393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3F0D-8559-4AA9-A178-6B5631529B10}"/>
              </a:ext>
            </a:extLst>
          </p:cNvPr>
          <p:cNvSpPr>
            <a:spLocks noGrp="1"/>
          </p:cNvSpPr>
          <p:nvPr>
            <p:ph type="title"/>
          </p:nvPr>
        </p:nvSpPr>
        <p:spPr>
          <a:xfrm>
            <a:off x="677334" y="1709530"/>
            <a:ext cx="8596668" cy="3525078"/>
          </a:xfrm>
        </p:spPr>
        <p:txBody>
          <a:bodyPr>
            <a:normAutofit/>
          </a:bodyPr>
          <a:lstStyle/>
          <a:p>
            <a:r>
              <a:rPr lang="en-US" dirty="0">
                <a:solidFill>
                  <a:schemeClr val="tx1"/>
                </a:solidFill>
              </a:rPr>
              <a:t>The diagnosis of </a:t>
            </a:r>
            <a:r>
              <a:rPr lang="en-US" b="1" dirty="0">
                <a:solidFill>
                  <a:schemeClr val="tx1"/>
                </a:solidFill>
              </a:rPr>
              <a:t>acute bronchiolitis </a:t>
            </a:r>
            <a:r>
              <a:rPr lang="en-US" dirty="0">
                <a:solidFill>
                  <a:schemeClr val="tx1"/>
                </a:solidFill>
              </a:rPr>
              <a:t>is clinical, particularly in a previously healthy infant presenting with a first episode of wheezing following a</a:t>
            </a:r>
            <a:br>
              <a:rPr lang="en-US" dirty="0">
                <a:solidFill>
                  <a:schemeClr val="tx1"/>
                </a:solidFill>
              </a:rPr>
            </a:br>
            <a:r>
              <a:rPr lang="en-US" dirty="0">
                <a:solidFill>
                  <a:schemeClr val="tx1"/>
                </a:solidFill>
              </a:rPr>
              <a:t>period of upper respiratory symptoms</a:t>
            </a:r>
            <a:endParaRPr lang="fa-IR" dirty="0">
              <a:solidFill>
                <a:schemeClr val="tx1"/>
              </a:solidFill>
            </a:endParaRPr>
          </a:p>
        </p:txBody>
      </p:sp>
    </p:spTree>
    <p:extLst>
      <p:ext uri="{BB962C8B-B14F-4D97-AF65-F5344CB8AC3E}">
        <p14:creationId xmlns:p14="http://schemas.microsoft.com/office/powerpoint/2010/main" val="3632188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BDD4-5D21-424C-807C-F0528F21F506}"/>
              </a:ext>
            </a:extLst>
          </p:cNvPr>
          <p:cNvSpPr>
            <a:spLocks noGrp="1"/>
          </p:cNvSpPr>
          <p:nvPr>
            <p:ph type="title"/>
          </p:nvPr>
        </p:nvSpPr>
        <p:spPr>
          <a:xfrm>
            <a:off x="677334" y="1417983"/>
            <a:ext cx="8596668" cy="4002155"/>
          </a:xfrm>
        </p:spPr>
        <p:txBody>
          <a:bodyPr>
            <a:normAutofit/>
          </a:bodyPr>
          <a:lstStyle/>
          <a:p>
            <a:r>
              <a:rPr lang="en-US" dirty="0">
                <a:solidFill>
                  <a:schemeClr val="tx1"/>
                </a:solidFill>
              </a:rPr>
              <a:t>Chest radiography is not routinely</a:t>
            </a:r>
            <a:br>
              <a:rPr lang="en-US" dirty="0">
                <a:solidFill>
                  <a:schemeClr val="tx1"/>
                </a:solidFill>
              </a:rPr>
            </a:br>
            <a:r>
              <a:rPr lang="en-US" dirty="0">
                <a:solidFill>
                  <a:schemeClr val="tx1"/>
                </a:solidFill>
              </a:rPr>
              <a:t>indicated in children with suspected bronchiolitis. Areas of atelectasis associated with bronchiolitis are often observed on chest radiographs and may be difficult</a:t>
            </a:r>
            <a:br>
              <a:rPr lang="en-US" dirty="0">
                <a:solidFill>
                  <a:schemeClr val="tx1"/>
                </a:solidFill>
              </a:rPr>
            </a:br>
            <a:r>
              <a:rPr lang="en-US" dirty="0">
                <a:solidFill>
                  <a:schemeClr val="tx1"/>
                </a:solidFill>
              </a:rPr>
              <a:t>to distinguish from </a:t>
            </a:r>
            <a:r>
              <a:rPr lang="en-US">
                <a:solidFill>
                  <a:schemeClr val="tx1"/>
                </a:solidFill>
              </a:rPr>
              <a:t>bacterial pneumonia</a:t>
            </a:r>
            <a:endParaRPr lang="fa-IR" dirty="0">
              <a:solidFill>
                <a:schemeClr val="tx1"/>
              </a:solidFill>
            </a:endParaRPr>
          </a:p>
        </p:txBody>
      </p:sp>
    </p:spTree>
    <p:extLst>
      <p:ext uri="{BB962C8B-B14F-4D97-AF65-F5344CB8AC3E}">
        <p14:creationId xmlns:p14="http://schemas.microsoft.com/office/powerpoint/2010/main" val="400886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8C826-3968-477A-989D-0DCB6EC63890}"/>
              </a:ext>
            </a:extLst>
          </p:cNvPr>
          <p:cNvSpPr>
            <a:spLocks noGrp="1"/>
          </p:cNvSpPr>
          <p:nvPr>
            <p:ph type="title"/>
          </p:nvPr>
        </p:nvSpPr>
        <p:spPr>
          <a:xfrm>
            <a:off x="677334" y="1139687"/>
            <a:ext cx="8596668" cy="4598503"/>
          </a:xfrm>
        </p:spPr>
        <p:txBody>
          <a:bodyPr>
            <a:noAutofit/>
          </a:bodyPr>
          <a:lstStyle/>
          <a:p>
            <a:r>
              <a:rPr lang="en-US" sz="2400" dirty="0">
                <a:solidFill>
                  <a:schemeClr val="tx1"/>
                </a:solidFill>
              </a:rPr>
              <a:t>Laboratory testing is also not routinely</a:t>
            </a:r>
            <a:br>
              <a:rPr lang="en-US" sz="2400" dirty="0">
                <a:solidFill>
                  <a:schemeClr val="tx1"/>
                </a:solidFill>
              </a:rPr>
            </a:br>
            <a:r>
              <a:rPr lang="en-US" sz="2400" dirty="0">
                <a:solidFill>
                  <a:schemeClr val="tx1"/>
                </a:solidFill>
              </a:rPr>
              <a:t>indicated; the white blood cell and differential counts are usually normal and are not predictive of bacterial superinfection. Viral testing (polymerase chain reaction, or rapid immunofluorescence) is not routinely recommended in the diagnosis of bronchiolitis but may be helpful if such testing prevents more invasive evaluations. Concurrent serious bacterial infection (sepsis, pneumonia,</a:t>
            </a:r>
            <a:br>
              <a:rPr lang="en-US" sz="2400" dirty="0">
                <a:solidFill>
                  <a:schemeClr val="tx1"/>
                </a:solidFill>
              </a:rPr>
            </a:br>
            <a:r>
              <a:rPr lang="en-US" sz="2400" dirty="0">
                <a:solidFill>
                  <a:schemeClr val="tx1"/>
                </a:solidFill>
              </a:rPr>
              <a:t>meningitis) is unlikely, although confirmation of viral bronchiolitis may obviate</a:t>
            </a:r>
            <a:br>
              <a:rPr lang="en-US" sz="2400" dirty="0">
                <a:solidFill>
                  <a:schemeClr val="tx1"/>
                </a:solidFill>
              </a:rPr>
            </a:br>
            <a:r>
              <a:rPr lang="en-US" sz="2400" dirty="0">
                <a:solidFill>
                  <a:schemeClr val="tx1"/>
                </a:solidFill>
              </a:rPr>
              <a:t>the need for a sepsis evaluation in the young febrile infant. Otitis media may complicate bronchiolitis.</a:t>
            </a:r>
            <a:endParaRPr lang="fa-IR" sz="2400" dirty="0">
              <a:solidFill>
                <a:schemeClr val="tx1"/>
              </a:solidFill>
            </a:endParaRPr>
          </a:p>
        </p:txBody>
      </p:sp>
    </p:spTree>
    <p:extLst>
      <p:ext uri="{BB962C8B-B14F-4D97-AF65-F5344CB8AC3E}">
        <p14:creationId xmlns:p14="http://schemas.microsoft.com/office/powerpoint/2010/main" val="2518886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03708-66B0-4553-AB52-081294346F58}"/>
              </a:ext>
            </a:extLst>
          </p:cNvPr>
          <p:cNvSpPr>
            <a:spLocks noGrp="1"/>
          </p:cNvSpPr>
          <p:nvPr>
            <p:ph type="title"/>
          </p:nvPr>
        </p:nvSpPr>
        <p:spPr>
          <a:xfrm>
            <a:off x="677334" y="1457738"/>
            <a:ext cx="8596668" cy="4055165"/>
          </a:xfrm>
        </p:spPr>
        <p:txBody>
          <a:bodyPr>
            <a:normAutofit/>
          </a:bodyPr>
          <a:lstStyle/>
          <a:p>
            <a:r>
              <a:rPr lang="en-US" dirty="0">
                <a:solidFill>
                  <a:schemeClr val="tx1"/>
                </a:solidFill>
              </a:rPr>
              <a:t>Children with recurrent or refractory episodes of wheezing in infancy, particularly if associated with failure to thrive, may require evaluation for chronic disorders such as cystic fibrosis or immunodeficiency</a:t>
            </a:r>
            <a:endParaRPr lang="fa-IR" dirty="0">
              <a:solidFill>
                <a:schemeClr val="tx1"/>
              </a:solidFill>
            </a:endParaRPr>
          </a:p>
        </p:txBody>
      </p:sp>
    </p:spTree>
    <p:extLst>
      <p:ext uri="{BB962C8B-B14F-4D97-AF65-F5344CB8AC3E}">
        <p14:creationId xmlns:p14="http://schemas.microsoft.com/office/powerpoint/2010/main" val="357093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00F8C-75F7-44F6-ABA1-265D9A97D26B}"/>
              </a:ext>
            </a:extLst>
          </p:cNvPr>
          <p:cNvSpPr>
            <a:spLocks noGrp="1"/>
          </p:cNvSpPr>
          <p:nvPr>
            <p:ph type="title"/>
          </p:nvPr>
        </p:nvSpPr>
        <p:spPr>
          <a:xfrm>
            <a:off x="677334" y="609600"/>
            <a:ext cx="8596668" cy="5049078"/>
          </a:xfrm>
        </p:spPr>
        <p:txBody>
          <a:bodyPr>
            <a:normAutofit fontScale="90000"/>
          </a:bodyPr>
          <a:lstStyle/>
          <a:p>
            <a:r>
              <a:rPr lang="en-US" dirty="0">
                <a:solidFill>
                  <a:schemeClr val="tx1"/>
                </a:solidFill>
              </a:rPr>
              <a:t>The treatment of children with viral </a:t>
            </a:r>
            <a:r>
              <a:rPr lang="en-US" b="1" dirty="0">
                <a:solidFill>
                  <a:schemeClr val="tx1"/>
                </a:solidFill>
              </a:rPr>
              <a:t>bronchiolitis </a:t>
            </a:r>
            <a:r>
              <a:rPr lang="en-US" dirty="0">
                <a:solidFill>
                  <a:schemeClr val="tx1"/>
                </a:solidFill>
              </a:rPr>
              <a:t>is supportive management.</a:t>
            </a:r>
            <a:br>
              <a:rPr lang="en-US" dirty="0">
                <a:solidFill>
                  <a:schemeClr val="tx1"/>
                </a:solidFill>
              </a:rPr>
            </a:br>
            <a:r>
              <a:rPr lang="en-US" dirty="0">
                <a:solidFill>
                  <a:schemeClr val="tx1"/>
                </a:solidFill>
              </a:rPr>
              <a:t>Those who are experiencing respiratory distress (hypoxia, inability to feed,</a:t>
            </a:r>
            <a:br>
              <a:rPr lang="en-US" dirty="0">
                <a:solidFill>
                  <a:schemeClr val="tx1"/>
                </a:solidFill>
              </a:rPr>
            </a:br>
            <a:r>
              <a:rPr lang="en-US" dirty="0">
                <a:solidFill>
                  <a:schemeClr val="tx1"/>
                </a:solidFill>
              </a:rPr>
              <a:t>apnea, extreme tachypnea) should be hospitalized. Risk factors for severe</a:t>
            </a:r>
            <a:br>
              <a:rPr lang="en-US" dirty="0">
                <a:solidFill>
                  <a:schemeClr val="tx1"/>
                </a:solidFill>
              </a:rPr>
            </a:br>
            <a:r>
              <a:rPr lang="en-US" dirty="0">
                <a:solidFill>
                  <a:schemeClr val="tx1"/>
                </a:solidFill>
              </a:rPr>
              <a:t>disease include younger age, preterm birth, or underlying comorbidity such as</a:t>
            </a:r>
            <a:br>
              <a:rPr lang="en-US" dirty="0">
                <a:solidFill>
                  <a:schemeClr val="tx1"/>
                </a:solidFill>
              </a:rPr>
            </a:br>
            <a:r>
              <a:rPr lang="en-US" dirty="0">
                <a:solidFill>
                  <a:schemeClr val="tx1"/>
                </a:solidFill>
              </a:rPr>
              <a:t>cardiovascular, pulmonary, neurologic, or immunologic disease</a:t>
            </a:r>
            <a:endParaRPr lang="fa-IR" dirty="0">
              <a:solidFill>
                <a:schemeClr val="tx1"/>
              </a:solidFill>
            </a:endParaRPr>
          </a:p>
        </p:txBody>
      </p:sp>
    </p:spTree>
    <p:extLst>
      <p:ext uri="{BB962C8B-B14F-4D97-AF65-F5344CB8AC3E}">
        <p14:creationId xmlns:p14="http://schemas.microsoft.com/office/powerpoint/2010/main" val="1000789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D7B28-88F9-4C9B-AA96-A4915E7A5FA5}"/>
              </a:ext>
            </a:extLst>
          </p:cNvPr>
          <p:cNvSpPr>
            <a:spLocks noGrp="1"/>
          </p:cNvSpPr>
          <p:nvPr>
            <p:ph type="title"/>
          </p:nvPr>
        </p:nvSpPr>
        <p:spPr>
          <a:xfrm>
            <a:off x="677334" y="1272208"/>
            <a:ext cx="8596668" cy="4346713"/>
          </a:xfrm>
        </p:spPr>
        <p:txBody>
          <a:bodyPr>
            <a:noAutofit/>
          </a:bodyPr>
          <a:lstStyle/>
          <a:p>
            <a:r>
              <a:rPr lang="en-US" sz="2400" dirty="0">
                <a:solidFill>
                  <a:schemeClr val="tx1"/>
                </a:solidFill>
              </a:rPr>
              <a:t>Hypoxemic children should receive supplemental oxygen. There is a developing consensus surrounding target oxygen saturations; national guidelines in the United States propose a threshold of 90%. Oxygen can be administered via a number of delivery devices, and some children with severe disease may require positive pressure ventilation. High-flow nasal cannula is a noninvasive mode of oxygen delivery capable of providing some positive end expiratory pressure, particularly in young children. Some use high flow as rescue therapy in patients who do not</a:t>
            </a:r>
            <a:endParaRPr lang="fa-IR" sz="2400" dirty="0">
              <a:solidFill>
                <a:schemeClr val="tx1"/>
              </a:solidFill>
            </a:endParaRPr>
          </a:p>
        </p:txBody>
      </p:sp>
    </p:spTree>
    <p:extLst>
      <p:ext uri="{BB962C8B-B14F-4D97-AF65-F5344CB8AC3E}">
        <p14:creationId xmlns:p14="http://schemas.microsoft.com/office/powerpoint/2010/main" val="117643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B18E4-1C80-44AB-A750-F7B6420784FE}"/>
              </a:ext>
            </a:extLst>
          </p:cNvPr>
          <p:cNvSpPr>
            <a:spLocks noGrp="1"/>
          </p:cNvSpPr>
          <p:nvPr>
            <p:ph type="title"/>
          </p:nvPr>
        </p:nvSpPr>
        <p:spPr>
          <a:xfrm>
            <a:off x="677334" y="1762539"/>
            <a:ext cx="8596668" cy="3670851"/>
          </a:xfrm>
        </p:spPr>
        <p:txBody>
          <a:bodyPr>
            <a:normAutofit fontScale="90000"/>
          </a:bodyPr>
          <a:lstStyle/>
          <a:p>
            <a:r>
              <a:rPr lang="en-US" dirty="0">
                <a:solidFill>
                  <a:schemeClr val="tx1"/>
                </a:solidFill>
              </a:rPr>
              <a:t>Some children may also require support with supplemental hydration. Fluid can be administered intravenously or enterally via nasogastric tube, with some preference given to the latter due to an association between better outcomes and continued provision of enteral nutrition</a:t>
            </a:r>
            <a:endParaRPr lang="fa-IR" dirty="0">
              <a:solidFill>
                <a:schemeClr val="tx1"/>
              </a:solidFill>
            </a:endParaRPr>
          </a:p>
        </p:txBody>
      </p:sp>
    </p:spTree>
    <p:extLst>
      <p:ext uri="{BB962C8B-B14F-4D97-AF65-F5344CB8AC3E}">
        <p14:creationId xmlns:p14="http://schemas.microsoft.com/office/powerpoint/2010/main" val="4186397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9355-D8C8-4630-90A8-ED96A7A15B9F}"/>
              </a:ext>
            </a:extLst>
          </p:cNvPr>
          <p:cNvSpPr>
            <a:spLocks noGrp="1"/>
          </p:cNvSpPr>
          <p:nvPr>
            <p:ph type="title"/>
          </p:nvPr>
        </p:nvSpPr>
        <p:spPr>
          <a:xfrm>
            <a:off x="677334" y="1722783"/>
            <a:ext cx="8596668" cy="3803374"/>
          </a:xfrm>
        </p:spPr>
        <p:txBody>
          <a:bodyPr>
            <a:normAutofit fontScale="90000"/>
          </a:bodyPr>
          <a:lstStyle/>
          <a:p>
            <a:r>
              <a:rPr lang="en-US" sz="2800" dirty="0">
                <a:solidFill>
                  <a:schemeClr val="tx1"/>
                </a:solidFill>
              </a:rPr>
              <a:t>Frequent suctioning of nasal and oral secretions often provides relief of distress and</a:t>
            </a:r>
            <a:br>
              <a:rPr lang="en-US" sz="2800" dirty="0">
                <a:solidFill>
                  <a:schemeClr val="tx1"/>
                </a:solidFill>
              </a:rPr>
            </a:br>
            <a:r>
              <a:rPr lang="en-US" sz="2800" dirty="0">
                <a:solidFill>
                  <a:schemeClr val="tx1"/>
                </a:solidFill>
              </a:rPr>
              <a:t>improves work of breathing and ability to feed, although this should be limited to the nares or oropharynx because deep tracheal suctioning does not provide additional benefit. Chest physiotherapy has been extensively evaluated and</a:t>
            </a:r>
            <a:br>
              <a:rPr lang="en-US" sz="2800" dirty="0">
                <a:solidFill>
                  <a:schemeClr val="tx1"/>
                </a:solidFill>
              </a:rPr>
            </a:br>
            <a:r>
              <a:rPr lang="en-US" sz="2800" dirty="0">
                <a:solidFill>
                  <a:schemeClr val="tx1"/>
                </a:solidFill>
              </a:rPr>
              <a:t>provides </a:t>
            </a:r>
            <a:r>
              <a:rPr lang="en-US" sz="2800" i="1" dirty="0">
                <a:solidFill>
                  <a:schemeClr val="tx1"/>
                </a:solidFill>
              </a:rPr>
              <a:t>no benefit </a:t>
            </a:r>
            <a:r>
              <a:rPr lang="en-US" sz="2800" dirty="0">
                <a:solidFill>
                  <a:schemeClr val="tx1"/>
                </a:solidFill>
              </a:rPr>
              <a:t>to children with bronchiolitis.</a:t>
            </a:r>
            <a:br>
              <a:rPr lang="en-US" sz="2800" dirty="0">
                <a:solidFill>
                  <a:schemeClr val="tx1"/>
                </a:solidFill>
              </a:rPr>
            </a:br>
            <a:endParaRPr lang="fa-IR" sz="2800" dirty="0">
              <a:solidFill>
                <a:schemeClr val="tx1"/>
              </a:solidFill>
            </a:endParaRPr>
          </a:p>
        </p:txBody>
      </p:sp>
    </p:spTree>
    <p:extLst>
      <p:ext uri="{BB962C8B-B14F-4D97-AF65-F5344CB8AC3E}">
        <p14:creationId xmlns:p14="http://schemas.microsoft.com/office/powerpoint/2010/main" val="423905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9CCE-8C4C-4E4F-A097-E4C7ECE87A0E}"/>
              </a:ext>
            </a:extLst>
          </p:cNvPr>
          <p:cNvSpPr>
            <a:spLocks noGrp="1"/>
          </p:cNvSpPr>
          <p:nvPr>
            <p:ph type="title"/>
          </p:nvPr>
        </p:nvSpPr>
        <p:spPr>
          <a:xfrm>
            <a:off x="677334" y="848139"/>
            <a:ext cx="8596668" cy="4545495"/>
          </a:xfrm>
        </p:spPr>
        <p:txBody>
          <a:bodyPr>
            <a:noAutofit/>
          </a:bodyPr>
          <a:lstStyle/>
          <a:p>
            <a:r>
              <a:rPr lang="en-US" sz="1800" dirty="0">
                <a:solidFill>
                  <a:schemeClr val="tx1"/>
                </a:solidFill>
              </a:rPr>
              <a:t>Cochrane reviews have failed to demonstrate any impact on</a:t>
            </a:r>
            <a:br>
              <a:rPr lang="en-US" sz="1800" dirty="0">
                <a:solidFill>
                  <a:schemeClr val="tx1"/>
                </a:solidFill>
              </a:rPr>
            </a:br>
            <a:r>
              <a:rPr lang="en-US" sz="1800" dirty="0">
                <a:solidFill>
                  <a:schemeClr val="tx1"/>
                </a:solidFill>
              </a:rPr>
              <a:t>clinical outcomes with use of albuterol or corticosteroids in bronchiolitis; neither</a:t>
            </a:r>
            <a:br>
              <a:rPr lang="en-US" sz="1800" dirty="0">
                <a:solidFill>
                  <a:schemeClr val="tx1"/>
                </a:solidFill>
              </a:rPr>
            </a:br>
            <a:r>
              <a:rPr lang="en-US" sz="1800" dirty="0">
                <a:solidFill>
                  <a:schemeClr val="tx1"/>
                </a:solidFill>
              </a:rPr>
              <a:t>are currently recommended for management. Response to bronchodilators is</a:t>
            </a:r>
            <a:br>
              <a:rPr lang="en-US" sz="1800" dirty="0">
                <a:solidFill>
                  <a:schemeClr val="tx1"/>
                </a:solidFill>
              </a:rPr>
            </a:br>
            <a:r>
              <a:rPr lang="en-US" sz="1800" dirty="0">
                <a:solidFill>
                  <a:schemeClr val="tx1"/>
                </a:solidFill>
              </a:rPr>
              <a:t>unlikely and unpredictable in children younger than 1 </a:t>
            </a:r>
            <a:r>
              <a:rPr lang="en-US" sz="1800" dirty="0" err="1">
                <a:solidFill>
                  <a:schemeClr val="tx1"/>
                </a:solidFill>
              </a:rPr>
              <a:t>yr</a:t>
            </a:r>
            <a:r>
              <a:rPr lang="en-US" sz="1800" dirty="0">
                <a:solidFill>
                  <a:schemeClr val="tx1"/>
                </a:solidFill>
              </a:rPr>
              <a:t>, and there is no</a:t>
            </a:r>
            <a:br>
              <a:rPr lang="en-US" sz="1800" dirty="0">
                <a:solidFill>
                  <a:schemeClr val="tx1"/>
                </a:solidFill>
              </a:rPr>
            </a:br>
            <a:r>
              <a:rPr lang="en-US" sz="1800" dirty="0">
                <a:solidFill>
                  <a:schemeClr val="tx1"/>
                </a:solidFill>
              </a:rPr>
              <a:t>validated method of assessing response in the clinical setting. The use of inhaled</a:t>
            </a:r>
            <a:br>
              <a:rPr lang="en-US" sz="1800" dirty="0">
                <a:solidFill>
                  <a:schemeClr val="tx1"/>
                </a:solidFill>
              </a:rPr>
            </a:br>
            <a:r>
              <a:rPr lang="en-US" sz="1800" dirty="0">
                <a:solidFill>
                  <a:schemeClr val="tx1"/>
                </a:solidFill>
              </a:rPr>
              <a:t>or oral steroids in very young children with wheezing has not been shown to</a:t>
            </a:r>
            <a:br>
              <a:rPr lang="en-US" sz="1800" dirty="0">
                <a:solidFill>
                  <a:schemeClr val="tx1"/>
                </a:solidFill>
              </a:rPr>
            </a:br>
            <a:r>
              <a:rPr lang="en-US" sz="1800" dirty="0">
                <a:solidFill>
                  <a:schemeClr val="tx1"/>
                </a:solidFill>
              </a:rPr>
              <a:t>prevent the progression of childhood wheezing or development of asthma. There</a:t>
            </a:r>
            <a:br>
              <a:rPr lang="en-US" sz="1800" dirty="0">
                <a:solidFill>
                  <a:schemeClr val="tx1"/>
                </a:solidFill>
              </a:rPr>
            </a:br>
            <a:r>
              <a:rPr lang="en-US" sz="1800" dirty="0">
                <a:solidFill>
                  <a:schemeClr val="tx1"/>
                </a:solidFill>
              </a:rPr>
              <a:t>is debate over the use of hypertonic saline in children with bronchiolitis,</a:t>
            </a:r>
            <a:br>
              <a:rPr lang="en-US" sz="1800" dirty="0">
                <a:solidFill>
                  <a:schemeClr val="tx1"/>
                </a:solidFill>
              </a:rPr>
            </a:br>
            <a:r>
              <a:rPr lang="en-US" sz="1800" dirty="0">
                <a:solidFill>
                  <a:schemeClr val="tx1"/>
                </a:solidFill>
              </a:rPr>
              <a:t>although most studies and meta-analyses fail to demonstrate any benefit.</a:t>
            </a:r>
            <a:br>
              <a:rPr lang="en-US" sz="1800" dirty="0">
                <a:solidFill>
                  <a:schemeClr val="tx1"/>
                </a:solidFill>
              </a:rPr>
            </a:br>
            <a:r>
              <a:rPr lang="en-US" sz="1800" dirty="0">
                <a:solidFill>
                  <a:schemeClr val="tx1"/>
                </a:solidFill>
              </a:rPr>
              <a:t>Racemic epinephrine has not been found to improve length of stay or clinical</a:t>
            </a:r>
            <a:br>
              <a:rPr lang="en-US" sz="1800" dirty="0">
                <a:solidFill>
                  <a:schemeClr val="tx1"/>
                </a:solidFill>
              </a:rPr>
            </a:br>
            <a:r>
              <a:rPr lang="en-US" sz="1800" dirty="0">
                <a:solidFill>
                  <a:schemeClr val="tx1"/>
                </a:solidFill>
              </a:rPr>
              <a:t>outcomes among inpatients with bronchiolitis, although there is some evidence</a:t>
            </a:r>
            <a:br>
              <a:rPr lang="en-US" sz="1800" dirty="0">
                <a:solidFill>
                  <a:schemeClr val="tx1"/>
                </a:solidFill>
              </a:rPr>
            </a:br>
            <a:r>
              <a:rPr lang="en-US" sz="1800" dirty="0">
                <a:solidFill>
                  <a:schemeClr val="tx1"/>
                </a:solidFill>
              </a:rPr>
              <a:t>to suggest that it may reduce risk of hospitalization when used in the outpatient</a:t>
            </a:r>
            <a:br>
              <a:rPr lang="en-US" sz="1800" dirty="0">
                <a:solidFill>
                  <a:schemeClr val="tx1"/>
                </a:solidFill>
              </a:rPr>
            </a:br>
            <a:r>
              <a:rPr lang="en-US" sz="1800" dirty="0">
                <a:solidFill>
                  <a:schemeClr val="tx1"/>
                </a:solidFill>
              </a:rPr>
              <a:t>setting. Ribavirin, the only currently available antiviral medication targeting</a:t>
            </a:r>
            <a:br>
              <a:rPr lang="en-US" sz="1800" dirty="0">
                <a:solidFill>
                  <a:schemeClr val="tx1"/>
                </a:solidFill>
              </a:rPr>
            </a:br>
            <a:r>
              <a:rPr lang="en-US" sz="1800" dirty="0">
                <a:solidFill>
                  <a:schemeClr val="tx1"/>
                </a:solidFill>
              </a:rPr>
              <a:t>RSV, is also </a:t>
            </a:r>
            <a:r>
              <a:rPr lang="en-US" sz="1800" i="1" dirty="0">
                <a:solidFill>
                  <a:schemeClr val="tx1"/>
                </a:solidFill>
              </a:rPr>
              <a:t>not </a:t>
            </a:r>
            <a:r>
              <a:rPr lang="en-US" sz="1800" dirty="0">
                <a:solidFill>
                  <a:schemeClr val="tx1"/>
                </a:solidFill>
              </a:rPr>
              <a:t>currently recommended, because of minimal impact on disease</a:t>
            </a:r>
            <a:br>
              <a:rPr lang="en-US" sz="1800" dirty="0">
                <a:solidFill>
                  <a:schemeClr val="tx1"/>
                </a:solidFill>
              </a:rPr>
            </a:br>
            <a:r>
              <a:rPr lang="en-US" sz="1800" dirty="0">
                <a:solidFill>
                  <a:schemeClr val="tx1"/>
                </a:solidFill>
              </a:rPr>
              <a:t>outcomes, and because it is costly, difficulty to administer, and associated with</a:t>
            </a:r>
            <a:br>
              <a:rPr lang="en-US" sz="1800" dirty="0">
                <a:solidFill>
                  <a:schemeClr val="tx1"/>
                </a:solidFill>
              </a:rPr>
            </a:br>
            <a:r>
              <a:rPr lang="en-US" sz="1800" dirty="0">
                <a:solidFill>
                  <a:schemeClr val="tx1"/>
                </a:solidFill>
              </a:rPr>
              <a:t>important toxicities</a:t>
            </a:r>
            <a:endParaRPr lang="fa-IR" sz="1800" dirty="0">
              <a:solidFill>
                <a:schemeClr val="tx1"/>
              </a:solidFill>
            </a:endParaRPr>
          </a:p>
        </p:txBody>
      </p:sp>
    </p:spTree>
    <p:extLst>
      <p:ext uri="{BB962C8B-B14F-4D97-AF65-F5344CB8AC3E}">
        <p14:creationId xmlns:p14="http://schemas.microsoft.com/office/powerpoint/2010/main" val="1455830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765D5-CF4B-40A0-B7BE-FA5F7E07898E}"/>
              </a:ext>
            </a:extLst>
          </p:cNvPr>
          <p:cNvSpPr>
            <a:spLocks noGrp="1"/>
          </p:cNvSpPr>
          <p:nvPr>
            <p:ph type="title"/>
          </p:nvPr>
        </p:nvSpPr>
        <p:spPr>
          <a:xfrm>
            <a:off x="2782956" y="2663687"/>
            <a:ext cx="6491045" cy="1086677"/>
          </a:xfrm>
        </p:spPr>
        <p:txBody>
          <a:bodyPr>
            <a:normAutofit fontScale="90000"/>
          </a:bodyPr>
          <a:lstStyle/>
          <a:p>
            <a:r>
              <a:rPr lang="en-US" dirty="0"/>
              <a:t>DR.ALIREZA ESHGHI</a:t>
            </a:r>
            <a:br>
              <a:rPr lang="fa-IR" dirty="0"/>
            </a:br>
            <a:r>
              <a:rPr lang="en-US" dirty="0"/>
              <a:t>PEDIATRIC PULMONOLOGIST</a:t>
            </a:r>
            <a:endParaRPr lang="fa-IR" dirty="0"/>
          </a:p>
        </p:txBody>
      </p:sp>
    </p:spTree>
    <p:extLst>
      <p:ext uri="{BB962C8B-B14F-4D97-AF65-F5344CB8AC3E}">
        <p14:creationId xmlns:p14="http://schemas.microsoft.com/office/powerpoint/2010/main" val="1392051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5B537-37CC-4D69-8C72-828B6AE1709C}"/>
              </a:ext>
            </a:extLst>
          </p:cNvPr>
          <p:cNvSpPr>
            <a:spLocks noGrp="1"/>
          </p:cNvSpPr>
          <p:nvPr>
            <p:ph type="title"/>
          </p:nvPr>
        </p:nvSpPr>
        <p:spPr>
          <a:xfrm>
            <a:off x="677334" y="1736034"/>
            <a:ext cx="8596668" cy="3564835"/>
          </a:xfrm>
        </p:spPr>
        <p:txBody>
          <a:bodyPr>
            <a:normAutofit/>
          </a:bodyPr>
          <a:lstStyle/>
          <a:p>
            <a:r>
              <a:rPr lang="en-US" dirty="0">
                <a:solidFill>
                  <a:schemeClr val="tx1"/>
                </a:solidFill>
              </a:rPr>
              <a:t>Infants with </a:t>
            </a:r>
            <a:r>
              <a:rPr lang="en-US" b="1" dirty="0">
                <a:solidFill>
                  <a:schemeClr val="tx1"/>
                </a:solidFill>
              </a:rPr>
              <a:t>acute bronchiolitis </a:t>
            </a:r>
            <a:r>
              <a:rPr lang="en-US" dirty="0">
                <a:solidFill>
                  <a:schemeClr val="tx1"/>
                </a:solidFill>
              </a:rPr>
              <a:t>are at highest risk for further respiratory</a:t>
            </a:r>
            <a:br>
              <a:rPr lang="en-US" dirty="0">
                <a:solidFill>
                  <a:schemeClr val="tx1"/>
                </a:solidFill>
              </a:rPr>
            </a:br>
            <a:r>
              <a:rPr lang="en-US" dirty="0">
                <a:solidFill>
                  <a:schemeClr val="tx1"/>
                </a:solidFill>
              </a:rPr>
              <a:t>compromise in the first 72 hours after onset of cough and dyspnea. The case</a:t>
            </a:r>
            <a:br>
              <a:rPr lang="en-US" dirty="0">
                <a:solidFill>
                  <a:schemeClr val="tx1"/>
                </a:solidFill>
              </a:rPr>
            </a:br>
            <a:r>
              <a:rPr lang="en-US" dirty="0">
                <a:solidFill>
                  <a:schemeClr val="tx1"/>
                </a:solidFill>
              </a:rPr>
              <a:t>fatality rate is &lt;1% in developed countries</a:t>
            </a:r>
            <a:endParaRPr lang="fa-IR" dirty="0">
              <a:solidFill>
                <a:schemeClr val="tx1"/>
              </a:solidFill>
            </a:endParaRPr>
          </a:p>
        </p:txBody>
      </p:sp>
    </p:spTree>
    <p:extLst>
      <p:ext uri="{BB962C8B-B14F-4D97-AF65-F5344CB8AC3E}">
        <p14:creationId xmlns:p14="http://schemas.microsoft.com/office/powerpoint/2010/main" val="101807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3A48F-933B-4532-B783-7F921B0C5945}"/>
              </a:ext>
            </a:extLst>
          </p:cNvPr>
          <p:cNvSpPr>
            <a:spLocks noGrp="1"/>
          </p:cNvSpPr>
          <p:nvPr>
            <p:ph type="title"/>
          </p:nvPr>
        </p:nvSpPr>
        <p:spPr>
          <a:xfrm>
            <a:off x="624325" y="1934816"/>
            <a:ext cx="8596668" cy="3246783"/>
          </a:xfrm>
        </p:spPr>
        <p:txBody>
          <a:bodyPr>
            <a:normAutofit/>
          </a:bodyPr>
          <a:lstStyle/>
          <a:p>
            <a:r>
              <a:rPr lang="en-US" i="1" dirty="0">
                <a:solidFill>
                  <a:schemeClr val="tx1"/>
                </a:solidFill>
              </a:rPr>
              <a:t>majority of deaths due to bronchiolitis occur in children with complex medical</a:t>
            </a:r>
            <a:br>
              <a:rPr lang="en-US" i="1" dirty="0">
                <a:solidFill>
                  <a:schemeClr val="tx1"/>
                </a:solidFill>
              </a:rPr>
            </a:br>
            <a:r>
              <a:rPr lang="en-US" i="1" dirty="0">
                <a:solidFill>
                  <a:schemeClr val="tx1"/>
                </a:solidFill>
              </a:rPr>
              <a:t>conditions or comorbidities such as bronchopulmonary dysplasia, congenital</a:t>
            </a:r>
            <a:br>
              <a:rPr lang="en-US" i="1" dirty="0">
                <a:solidFill>
                  <a:schemeClr val="tx1"/>
                </a:solidFill>
              </a:rPr>
            </a:br>
            <a:r>
              <a:rPr lang="en-US" i="1" dirty="0">
                <a:solidFill>
                  <a:schemeClr val="tx1"/>
                </a:solidFill>
              </a:rPr>
              <a:t>heart disease, or immunodeficiency</a:t>
            </a:r>
            <a:endParaRPr lang="fa-IR" dirty="0">
              <a:solidFill>
                <a:schemeClr val="tx1"/>
              </a:solidFill>
            </a:endParaRPr>
          </a:p>
        </p:txBody>
      </p:sp>
    </p:spTree>
    <p:extLst>
      <p:ext uri="{BB962C8B-B14F-4D97-AF65-F5344CB8AC3E}">
        <p14:creationId xmlns:p14="http://schemas.microsoft.com/office/powerpoint/2010/main" val="3737883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4292-DCC6-4C20-A873-CA4DAD6DC63F}"/>
              </a:ext>
            </a:extLst>
          </p:cNvPr>
          <p:cNvSpPr>
            <a:spLocks noGrp="1"/>
          </p:cNvSpPr>
          <p:nvPr>
            <p:ph type="title"/>
          </p:nvPr>
        </p:nvSpPr>
        <p:spPr>
          <a:xfrm>
            <a:off x="677334" y="1722783"/>
            <a:ext cx="8596668" cy="3604590"/>
          </a:xfrm>
        </p:spPr>
        <p:txBody>
          <a:bodyPr>
            <a:normAutofit fontScale="90000"/>
          </a:bodyPr>
          <a:lstStyle/>
          <a:p>
            <a:r>
              <a:rPr lang="en-US" dirty="0">
                <a:solidFill>
                  <a:schemeClr val="tx1"/>
                </a:solidFill>
              </a:rPr>
              <a:t>The median duration of symptoms in</a:t>
            </a:r>
            <a:br>
              <a:rPr lang="en-US" dirty="0">
                <a:solidFill>
                  <a:schemeClr val="tx1"/>
                </a:solidFill>
              </a:rPr>
            </a:br>
            <a:r>
              <a:rPr lang="en-US" dirty="0">
                <a:solidFill>
                  <a:schemeClr val="tx1"/>
                </a:solidFill>
              </a:rPr>
              <a:t>ambulatory patients is approximately 14 days; 10% may be symptomatic for 3</a:t>
            </a:r>
            <a:br>
              <a:rPr lang="en-US" dirty="0">
                <a:solidFill>
                  <a:schemeClr val="tx1"/>
                </a:solidFill>
              </a:rPr>
            </a:br>
            <a:r>
              <a:rPr lang="en-US" dirty="0">
                <a:solidFill>
                  <a:schemeClr val="tx1"/>
                </a:solidFill>
              </a:rPr>
              <a:t>wk. Severe lower respiratory tract infection at an early age has been identified as</a:t>
            </a:r>
            <a:br>
              <a:rPr lang="en-US" dirty="0">
                <a:solidFill>
                  <a:schemeClr val="tx1"/>
                </a:solidFill>
              </a:rPr>
            </a:br>
            <a:r>
              <a:rPr lang="en-US" dirty="0">
                <a:solidFill>
                  <a:schemeClr val="tx1"/>
                </a:solidFill>
              </a:rPr>
              <a:t>a possible risk factor for the development of asthma</a:t>
            </a:r>
            <a:endParaRPr lang="fa-IR" dirty="0">
              <a:solidFill>
                <a:schemeClr val="tx1"/>
              </a:solidFill>
            </a:endParaRPr>
          </a:p>
        </p:txBody>
      </p:sp>
    </p:spTree>
    <p:extLst>
      <p:ext uri="{BB962C8B-B14F-4D97-AF65-F5344CB8AC3E}">
        <p14:creationId xmlns:p14="http://schemas.microsoft.com/office/powerpoint/2010/main" val="2996111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363E-9187-4697-81BC-C6909D9988AF}"/>
              </a:ext>
            </a:extLst>
          </p:cNvPr>
          <p:cNvSpPr>
            <a:spLocks noGrp="1"/>
          </p:cNvSpPr>
          <p:nvPr>
            <p:ph type="title"/>
          </p:nvPr>
        </p:nvSpPr>
        <p:spPr>
          <a:xfrm>
            <a:off x="677334" y="1378226"/>
            <a:ext cx="8596668" cy="4108174"/>
          </a:xfrm>
        </p:spPr>
        <p:txBody>
          <a:bodyPr>
            <a:normAutofit/>
          </a:bodyPr>
          <a:lstStyle/>
          <a:p>
            <a:r>
              <a:rPr lang="en-US" dirty="0">
                <a:solidFill>
                  <a:schemeClr val="tx1"/>
                </a:solidFill>
              </a:rPr>
              <a:t>Meticulous hand hygiene is the best measure to prevent transmission of the</a:t>
            </a:r>
            <a:br>
              <a:rPr lang="en-US" dirty="0">
                <a:solidFill>
                  <a:schemeClr val="tx1"/>
                </a:solidFill>
              </a:rPr>
            </a:br>
            <a:r>
              <a:rPr lang="en-US" dirty="0">
                <a:solidFill>
                  <a:schemeClr val="tx1"/>
                </a:solidFill>
              </a:rPr>
              <a:t>viruses responsible for bronchiolitis. For high-risk populations, </a:t>
            </a:r>
            <a:r>
              <a:rPr lang="en-US" b="1" dirty="0">
                <a:solidFill>
                  <a:schemeClr val="tx1"/>
                </a:solidFill>
              </a:rPr>
              <a:t>palivizumab </a:t>
            </a:r>
            <a:r>
              <a:rPr lang="en-US" dirty="0">
                <a:solidFill>
                  <a:schemeClr val="tx1"/>
                </a:solidFill>
              </a:rPr>
              <a:t>, an</a:t>
            </a:r>
            <a:br>
              <a:rPr lang="en-US" dirty="0">
                <a:solidFill>
                  <a:schemeClr val="tx1"/>
                </a:solidFill>
              </a:rPr>
            </a:br>
            <a:r>
              <a:rPr lang="en-US" dirty="0">
                <a:solidFill>
                  <a:schemeClr val="tx1"/>
                </a:solidFill>
              </a:rPr>
              <a:t>intramuscular monoclonal antibody to the RSV F protein, may be given as a</a:t>
            </a:r>
            <a:br>
              <a:rPr lang="en-US" dirty="0">
                <a:solidFill>
                  <a:schemeClr val="tx1"/>
                </a:solidFill>
              </a:rPr>
            </a:br>
            <a:r>
              <a:rPr lang="en-US" dirty="0">
                <a:solidFill>
                  <a:schemeClr val="tx1"/>
                </a:solidFill>
              </a:rPr>
              <a:t>prophylactic agent</a:t>
            </a:r>
            <a:endParaRPr lang="fa-IR" dirty="0">
              <a:solidFill>
                <a:schemeClr val="tx1"/>
              </a:solidFill>
            </a:endParaRPr>
          </a:p>
        </p:txBody>
      </p:sp>
    </p:spTree>
    <p:extLst>
      <p:ext uri="{BB962C8B-B14F-4D97-AF65-F5344CB8AC3E}">
        <p14:creationId xmlns:p14="http://schemas.microsoft.com/office/powerpoint/2010/main" val="4092039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E6E4-FD45-4637-AD65-868138EC95E3}"/>
              </a:ext>
            </a:extLst>
          </p:cNvPr>
          <p:cNvSpPr>
            <a:spLocks noGrp="1"/>
          </p:cNvSpPr>
          <p:nvPr>
            <p:ph type="title"/>
          </p:nvPr>
        </p:nvSpPr>
        <p:spPr>
          <a:xfrm>
            <a:off x="677334" y="1285461"/>
            <a:ext cx="8596668" cy="4147929"/>
          </a:xfrm>
        </p:spPr>
        <p:txBody>
          <a:bodyPr>
            <a:normAutofit/>
          </a:bodyPr>
          <a:lstStyle/>
          <a:p>
            <a:r>
              <a:rPr lang="en-US" dirty="0">
                <a:solidFill>
                  <a:schemeClr val="tx1"/>
                </a:solidFill>
              </a:rPr>
              <a:t>U.S. guidelines</a:t>
            </a:r>
            <a:br>
              <a:rPr lang="en-US" dirty="0">
                <a:solidFill>
                  <a:schemeClr val="tx1"/>
                </a:solidFill>
              </a:rPr>
            </a:br>
            <a:r>
              <a:rPr lang="en-US" dirty="0">
                <a:solidFill>
                  <a:schemeClr val="tx1"/>
                </a:solidFill>
              </a:rPr>
              <a:t>suggest use for children born at &lt;29-wk completed gestation or those with</a:t>
            </a:r>
            <a:br>
              <a:rPr lang="en-US" dirty="0">
                <a:solidFill>
                  <a:schemeClr val="tx1"/>
                </a:solidFill>
              </a:rPr>
            </a:br>
            <a:r>
              <a:rPr lang="en-US" dirty="0">
                <a:solidFill>
                  <a:schemeClr val="tx1"/>
                </a:solidFill>
              </a:rPr>
              <a:t>significant heart disease or chronic lung disease of prematurity, through the 1st</a:t>
            </a:r>
            <a:br>
              <a:rPr lang="en-US" dirty="0">
                <a:solidFill>
                  <a:schemeClr val="tx1"/>
                </a:solidFill>
              </a:rPr>
            </a:br>
            <a:r>
              <a:rPr lang="en-US" dirty="0">
                <a:solidFill>
                  <a:schemeClr val="tx1"/>
                </a:solidFill>
              </a:rPr>
              <a:t>or 2nd (for those with persistent chronic lung disease of prematurity) </a:t>
            </a:r>
            <a:r>
              <a:rPr lang="en-US" dirty="0" err="1">
                <a:solidFill>
                  <a:schemeClr val="tx1"/>
                </a:solidFill>
              </a:rPr>
              <a:t>yr</a:t>
            </a:r>
            <a:r>
              <a:rPr lang="en-US" dirty="0">
                <a:solidFill>
                  <a:schemeClr val="tx1"/>
                </a:solidFill>
              </a:rPr>
              <a:t> of life</a:t>
            </a:r>
            <a:endParaRPr lang="fa-IR" dirty="0">
              <a:solidFill>
                <a:schemeClr val="tx1"/>
              </a:solidFill>
            </a:endParaRPr>
          </a:p>
        </p:txBody>
      </p:sp>
    </p:spTree>
    <p:extLst>
      <p:ext uri="{BB962C8B-B14F-4D97-AF65-F5344CB8AC3E}">
        <p14:creationId xmlns:p14="http://schemas.microsoft.com/office/powerpoint/2010/main" val="113729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F16CA-2E20-402C-9FC9-48A267A5E011}"/>
              </a:ext>
            </a:extLst>
          </p:cNvPr>
          <p:cNvSpPr>
            <a:spLocks noGrp="1"/>
          </p:cNvSpPr>
          <p:nvPr>
            <p:ph type="title"/>
          </p:nvPr>
        </p:nvSpPr>
        <p:spPr>
          <a:xfrm>
            <a:off x="677334" y="1113183"/>
            <a:ext cx="8596668" cy="4439475"/>
          </a:xfrm>
        </p:spPr>
        <p:txBody>
          <a:bodyPr>
            <a:normAutofit/>
          </a:bodyPr>
          <a:lstStyle/>
          <a:p>
            <a:br>
              <a:rPr lang="en-US" dirty="0"/>
            </a:br>
            <a:endParaRPr lang="fa-IR" dirty="0"/>
          </a:p>
        </p:txBody>
      </p:sp>
      <p:sp>
        <p:nvSpPr>
          <p:cNvPr id="3" name="Rectangle 2">
            <a:extLst>
              <a:ext uri="{FF2B5EF4-FFF2-40B4-BE49-F238E27FC236}">
                <a16:creationId xmlns:a16="http://schemas.microsoft.com/office/drawing/2014/main" id="{D11731D1-AF81-4EA6-972A-52AED4C955DD}"/>
              </a:ext>
            </a:extLst>
          </p:cNvPr>
          <p:cNvSpPr/>
          <p:nvPr/>
        </p:nvSpPr>
        <p:spPr>
          <a:xfrm>
            <a:off x="1338470" y="2690336"/>
            <a:ext cx="7805530" cy="2862322"/>
          </a:xfrm>
          <a:prstGeom prst="rect">
            <a:avLst/>
          </a:prstGeom>
        </p:spPr>
        <p:txBody>
          <a:bodyPr wrap="square">
            <a:spAutoFit/>
          </a:bodyPr>
          <a:lstStyle/>
          <a:p>
            <a:r>
              <a:rPr lang="en-US" sz="3600" dirty="0">
                <a:latin typeface="LiberationSerif"/>
              </a:rPr>
              <a:t>Acute bronchiolitis is a diagnostic term used to describe the clinical picture</a:t>
            </a:r>
          </a:p>
          <a:p>
            <a:r>
              <a:rPr lang="en-US" sz="3600" dirty="0">
                <a:latin typeface="LiberationSerif"/>
              </a:rPr>
              <a:t>produced by several different viral lower respiratory tract infections in infants</a:t>
            </a:r>
          </a:p>
          <a:p>
            <a:r>
              <a:rPr lang="en-US" sz="3600" dirty="0">
                <a:latin typeface="LiberationSerif"/>
              </a:rPr>
              <a:t>and very young children</a:t>
            </a:r>
            <a:endParaRPr lang="fa-IR" sz="3600" dirty="0"/>
          </a:p>
        </p:txBody>
      </p:sp>
    </p:spTree>
    <p:extLst>
      <p:ext uri="{BB962C8B-B14F-4D97-AF65-F5344CB8AC3E}">
        <p14:creationId xmlns:p14="http://schemas.microsoft.com/office/powerpoint/2010/main" val="4161758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C4BB5-C191-4FBA-AA4C-CCE310E9B991}"/>
              </a:ext>
            </a:extLst>
          </p:cNvPr>
          <p:cNvSpPr>
            <a:spLocks noGrp="1"/>
          </p:cNvSpPr>
          <p:nvPr>
            <p:ph type="title"/>
          </p:nvPr>
        </p:nvSpPr>
        <p:spPr>
          <a:xfrm>
            <a:off x="677334" y="1258956"/>
            <a:ext cx="8596668" cy="3763617"/>
          </a:xfrm>
        </p:spPr>
        <p:txBody>
          <a:bodyPr>
            <a:normAutofit/>
          </a:bodyPr>
          <a:lstStyle/>
          <a:p>
            <a:r>
              <a:rPr lang="en-US" sz="4000" dirty="0">
                <a:solidFill>
                  <a:schemeClr val="tx1"/>
                </a:solidFill>
              </a:rPr>
              <a:t>The respiratory findings observed in bronchiolitis include tachypnea, wheezing, crackles, and rhonchi which result from</a:t>
            </a:r>
            <a:br>
              <a:rPr lang="en-US" sz="4000" dirty="0">
                <a:solidFill>
                  <a:schemeClr val="tx1"/>
                </a:solidFill>
              </a:rPr>
            </a:br>
            <a:r>
              <a:rPr lang="en-US" sz="4000" dirty="0">
                <a:solidFill>
                  <a:schemeClr val="tx1"/>
                </a:solidFill>
              </a:rPr>
              <a:t>inflammation of the small airway</a:t>
            </a:r>
            <a:endParaRPr lang="fa-IR" sz="4000" dirty="0">
              <a:solidFill>
                <a:schemeClr val="tx1"/>
              </a:solidFill>
            </a:endParaRPr>
          </a:p>
        </p:txBody>
      </p:sp>
    </p:spTree>
    <p:extLst>
      <p:ext uri="{BB962C8B-B14F-4D97-AF65-F5344CB8AC3E}">
        <p14:creationId xmlns:p14="http://schemas.microsoft.com/office/powerpoint/2010/main" val="126366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7D79E-2548-4E96-9FD9-0DA46E53EBDB}"/>
              </a:ext>
            </a:extLst>
          </p:cNvPr>
          <p:cNvSpPr>
            <a:spLocks noGrp="1"/>
          </p:cNvSpPr>
          <p:nvPr>
            <p:ph type="title"/>
          </p:nvPr>
        </p:nvSpPr>
        <p:spPr>
          <a:xfrm>
            <a:off x="677334" y="1577009"/>
            <a:ext cx="8596668" cy="3260033"/>
          </a:xfrm>
        </p:spPr>
        <p:txBody>
          <a:bodyPr>
            <a:normAutofit/>
          </a:bodyPr>
          <a:lstStyle/>
          <a:p>
            <a:r>
              <a:rPr lang="en-US" dirty="0">
                <a:solidFill>
                  <a:schemeClr val="tx1"/>
                </a:solidFill>
              </a:rPr>
              <a:t>The pathophysiology of acute bronchiolitis is characterized by bronchiolar obstruction with edema, mucus, and cellular debris</a:t>
            </a:r>
            <a:endParaRPr lang="fa-IR" dirty="0">
              <a:solidFill>
                <a:schemeClr val="tx1"/>
              </a:solidFill>
            </a:endParaRPr>
          </a:p>
        </p:txBody>
      </p:sp>
    </p:spTree>
    <p:extLst>
      <p:ext uri="{BB962C8B-B14F-4D97-AF65-F5344CB8AC3E}">
        <p14:creationId xmlns:p14="http://schemas.microsoft.com/office/powerpoint/2010/main" val="179449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EC02-D18F-46FC-8361-5A1AFAACBFBF}"/>
              </a:ext>
            </a:extLst>
          </p:cNvPr>
          <p:cNvSpPr>
            <a:spLocks noGrp="1"/>
          </p:cNvSpPr>
          <p:nvPr>
            <p:ph type="title"/>
          </p:nvPr>
        </p:nvSpPr>
        <p:spPr>
          <a:xfrm>
            <a:off x="677334" y="1550504"/>
            <a:ext cx="8596668" cy="3551582"/>
          </a:xfrm>
        </p:spPr>
        <p:txBody>
          <a:bodyPr>
            <a:normAutofit/>
          </a:bodyPr>
          <a:lstStyle/>
          <a:p>
            <a:r>
              <a:rPr lang="en-US" dirty="0">
                <a:solidFill>
                  <a:schemeClr val="tx1"/>
                </a:solidFill>
              </a:rPr>
              <a:t>Hypoxemia is a consequence of</a:t>
            </a:r>
            <a:br>
              <a:rPr lang="en-US" dirty="0">
                <a:solidFill>
                  <a:schemeClr val="tx1"/>
                </a:solidFill>
              </a:rPr>
            </a:br>
            <a:r>
              <a:rPr lang="en-US" dirty="0">
                <a:solidFill>
                  <a:schemeClr val="tx1"/>
                </a:solidFill>
              </a:rPr>
              <a:t>ventilation-perfusion mismatch. With severe obstructive disease </a:t>
            </a:r>
            <a:r>
              <a:rPr lang="en-US">
                <a:solidFill>
                  <a:schemeClr val="tx1"/>
                </a:solidFill>
              </a:rPr>
              <a:t>hypercapnia can develop</a:t>
            </a:r>
            <a:endParaRPr lang="fa-IR" dirty="0">
              <a:solidFill>
                <a:schemeClr val="tx1"/>
              </a:solidFill>
            </a:endParaRPr>
          </a:p>
        </p:txBody>
      </p:sp>
    </p:spTree>
    <p:extLst>
      <p:ext uri="{BB962C8B-B14F-4D97-AF65-F5344CB8AC3E}">
        <p14:creationId xmlns:p14="http://schemas.microsoft.com/office/powerpoint/2010/main" val="227314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D1FD3-DE38-48CF-90A7-ECD3AC804DC5}"/>
              </a:ext>
            </a:extLst>
          </p:cNvPr>
          <p:cNvSpPr>
            <a:spLocks noGrp="1"/>
          </p:cNvSpPr>
          <p:nvPr>
            <p:ph type="title"/>
          </p:nvPr>
        </p:nvSpPr>
        <p:spPr>
          <a:xfrm>
            <a:off x="677334" y="1404730"/>
            <a:ext cx="8596668" cy="3670852"/>
          </a:xfrm>
        </p:spPr>
        <p:txBody>
          <a:bodyPr>
            <a:normAutofit fontScale="90000"/>
          </a:bodyPr>
          <a:lstStyle/>
          <a:p>
            <a:r>
              <a:rPr lang="en-US" dirty="0">
                <a:solidFill>
                  <a:schemeClr val="tx1"/>
                </a:solidFill>
              </a:rPr>
              <a:t>Respiratory syncytial virus (RSV) is responsible for more than 50% of cases</a:t>
            </a:r>
            <a:br>
              <a:rPr lang="en-US" dirty="0">
                <a:solidFill>
                  <a:schemeClr val="tx1"/>
                </a:solidFill>
              </a:rPr>
            </a:br>
            <a:r>
              <a:rPr lang="en-US" dirty="0">
                <a:solidFill>
                  <a:schemeClr val="tx1"/>
                </a:solidFill>
              </a:rPr>
              <a:t>of bronchiolitis in most reports. Other agents include human metapneumovirus,</a:t>
            </a:r>
            <a:br>
              <a:rPr lang="en-US" dirty="0">
                <a:solidFill>
                  <a:schemeClr val="tx1"/>
                </a:solidFill>
              </a:rPr>
            </a:br>
            <a:r>
              <a:rPr lang="en-US" dirty="0">
                <a:solidFill>
                  <a:schemeClr val="tx1"/>
                </a:solidFill>
              </a:rPr>
              <a:t>rhinovirus, parainfluenza, influenza, bocavirus, and adenovirus</a:t>
            </a:r>
            <a:endParaRPr lang="fa-IR" dirty="0">
              <a:solidFill>
                <a:schemeClr val="tx1"/>
              </a:solidFill>
            </a:endParaRPr>
          </a:p>
        </p:txBody>
      </p:sp>
    </p:spTree>
    <p:extLst>
      <p:ext uri="{BB962C8B-B14F-4D97-AF65-F5344CB8AC3E}">
        <p14:creationId xmlns:p14="http://schemas.microsoft.com/office/powerpoint/2010/main" val="1213662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89ED-C21A-4BFE-92CC-E600A101FC60}"/>
              </a:ext>
            </a:extLst>
          </p:cNvPr>
          <p:cNvSpPr>
            <a:spLocks noGrp="1"/>
          </p:cNvSpPr>
          <p:nvPr>
            <p:ph type="title"/>
          </p:nvPr>
        </p:nvSpPr>
        <p:spPr>
          <a:xfrm>
            <a:off x="677334" y="1007164"/>
            <a:ext cx="8596668" cy="4465983"/>
          </a:xfrm>
        </p:spPr>
        <p:txBody>
          <a:bodyPr>
            <a:normAutofit fontScale="90000"/>
          </a:bodyPr>
          <a:lstStyle/>
          <a:p>
            <a:r>
              <a:rPr lang="en-US" dirty="0">
                <a:solidFill>
                  <a:schemeClr val="tx1"/>
                </a:solidFill>
              </a:rPr>
              <a:t>Bronchiolitis is more common in males, those exposed to second-hand</a:t>
            </a:r>
            <a:br>
              <a:rPr lang="en-US" dirty="0">
                <a:solidFill>
                  <a:schemeClr val="tx1"/>
                </a:solidFill>
              </a:rPr>
            </a:br>
            <a:r>
              <a:rPr lang="en-US" dirty="0">
                <a:solidFill>
                  <a:schemeClr val="tx1"/>
                </a:solidFill>
              </a:rPr>
              <a:t>tobacco smoke, those who have not been breastfed, and those living in crowded</a:t>
            </a:r>
            <a:br>
              <a:rPr lang="en-US" dirty="0">
                <a:solidFill>
                  <a:schemeClr val="tx1"/>
                </a:solidFill>
              </a:rPr>
            </a:br>
            <a:r>
              <a:rPr lang="en-US" dirty="0">
                <a:solidFill>
                  <a:schemeClr val="tx1"/>
                </a:solidFill>
              </a:rPr>
              <a:t>conditions. Risk is also higher for infants with mothers who smoked during</a:t>
            </a:r>
            <a:br>
              <a:rPr lang="en-US" dirty="0">
                <a:solidFill>
                  <a:schemeClr val="tx1"/>
                </a:solidFill>
              </a:rPr>
            </a:br>
            <a:r>
              <a:rPr lang="en-US" dirty="0">
                <a:solidFill>
                  <a:schemeClr val="tx1"/>
                </a:solidFill>
              </a:rPr>
              <a:t>pregnancy</a:t>
            </a:r>
            <a:endParaRPr lang="fa-IR" dirty="0">
              <a:solidFill>
                <a:schemeClr val="tx1"/>
              </a:solidFill>
            </a:endParaRPr>
          </a:p>
        </p:txBody>
      </p:sp>
    </p:spTree>
    <p:extLst>
      <p:ext uri="{BB962C8B-B14F-4D97-AF65-F5344CB8AC3E}">
        <p14:creationId xmlns:p14="http://schemas.microsoft.com/office/powerpoint/2010/main" val="4077458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BAF30-124F-4A13-8227-FCFEC2547F31}"/>
              </a:ext>
            </a:extLst>
          </p:cNvPr>
          <p:cNvSpPr>
            <a:spLocks noGrp="1"/>
          </p:cNvSpPr>
          <p:nvPr>
            <p:ph type="ctrTitle"/>
          </p:nvPr>
        </p:nvSpPr>
        <p:spPr>
          <a:xfrm>
            <a:off x="1507067" y="516835"/>
            <a:ext cx="7766936" cy="874643"/>
          </a:xfrm>
        </p:spPr>
        <p:txBody>
          <a:bodyPr/>
          <a:lstStyle/>
          <a:p>
            <a:r>
              <a:rPr lang="en-US" sz="3600" b="1" dirty="0"/>
              <a:t>History and Physical Examination</a:t>
            </a:r>
            <a:endParaRPr lang="fa-IR" sz="3600" dirty="0"/>
          </a:p>
        </p:txBody>
      </p:sp>
      <p:sp>
        <p:nvSpPr>
          <p:cNvPr id="3" name="Subtitle 2">
            <a:extLst>
              <a:ext uri="{FF2B5EF4-FFF2-40B4-BE49-F238E27FC236}">
                <a16:creationId xmlns:a16="http://schemas.microsoft.com/office/drawing/2014/main" id="{D28423DE-09AF-4CFC-B9BB-FC1CD85D6AA7}"/>
              </a:ext>
            </a:extLst>
          </p:cNvPr>
          <p:cNvSpPr>
            <a:spLocks noGrp="1"/>
          </p:cNvSpPr>
          <p:nvPr>
            <p:ph type="subTitle" idx="1"/>
          </p:nvPr>
        </p:nvSpPr>
        <p:spPr>
          <a:xfrm>
            <a:off x="1507067" y="1868557"/>
            <a:ext cx="7766936" cy="3279175"/>
          </a:xfrm>
        </p:spPr>
        <p:txBody>
          <a:bodyPr>
            <a:noAutofit/>
          </a:bodyPr>
          <a:lstStyle/>
          <a:p>
            <a:pPr algn="l"/>
            <a:r>
              <a:rPr lang="en-US" sz="3200" dirty="0">
                <a:solidFill>
                  <a:schemeClr val="tx1"/>
                </a:solidFill>
              </a:rPr>
              <a:t>The infant first develops signs of upper respiratory tract infection with sneezing and clear rhinorrhea. This may be accompanied by diminished appetite and fever</a:t>
            </a:r>
            <a:endParaRPr lang="fa-IR" sz="3200" dirty="0">
              <a:solidFill>
                <a:schemeClr val="tx1"/>
              </a:solidFill>
            </a:endParaRPr>
          </a:p>
        </p:txBody>
      </p:sp>
    </p:spTree>
    <p:extLst>
      <p:ext uri="{BB962C8B-B14F-4D97-AF65-F5344CB8AC3E}">
        <p14:creationId xmlns:p14="http://schemas.microsoft.com/office/powerpoint/2010/main" val="14688684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81</TotalTime>
  <Words>1090</Words>
  <Application>Microsoft Office PowerPoint</Application>
  <PresentationFormat>Widescreen</PresentationFormat>
  <Paragraphs>28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LiberationSerif</vt:lpstr>
      <vt:lpstr>Trebuchet MS</vt:lpstr>
      <vt:lpstr>Wingdings 3</vt:lpstr>
      <vt:lpstr>Facet</vt:lpstr>
      <vt:lpstr>BRONCHIOLITIS</vt:lpstr>
      <vt:lpstr>DR.ALIREZA ESHGHI PEDIATRIC PULMONOLOGIST</vt:lpstr>
      <vt:lpstr> </vt:lpstr>
      <vt:lpstr>The respiratory findings observed in bronchiolitis include tachypnea, wheezing, crackles, and rhonchi which result from inflammation of the small airway</vt:lpstr>
      <vt:lpstr>The pathophysiology of acute bronchiolitis is characterized by bronchiolar obstruction with edema, mucus, and cellular debris</vt:lpstr>
      <vt:lpstr>Hypoxemia is a consequence of ventilation-perfusion mismatch. With severe obstructive disease hypercapnia can develop</vt:lpstr>
      <vt:lpstr>Respiratory syncytial virus (RSV) is responsible for more than 50% of cases of bronchiolitis in most reports. Other agents include human metapneumovirus, rhinovirus, parainfluenza, influenza, bocavirus, and adenovirus</vt:lpstr>
      <vt:lpstr>Bronchiolitis is more common in males, those exposed to second-hand tobacco smoke, those who have not been breastfed, and those living in crowded conditions. Risk is also higher for infants with mothers who smoked during pregnancy</vt:lpstr>
      <vt:lpstr>History and Physical Examination</vt:lpstr>
      <vt:lpstr>The infant is often tachypneic, which can interfere with feeding. Apnea may precede lower respiratory signs early in the disease, particularly with very young infant</vt:lpstr>
      <vt:lpstr>The diagnosis of acute bronchiolitis is clinical, particularly in a previously healthy infant presenting with a first episode of wheezing following a period of upper respiratory symptoms</vt:lpstr>
      <vt:lpstr>Chest radiography is not routinely indicated in children with suspected bronchiolitis. Areas of atelectasis associated with bronchiolitis are often observed on chest radiographs and may be difficult to distinguish from bacterial pneumonia</vt:lpstr>
      <vt:lpstr>Laboratory testing is also not routinely indicated; the white blood cell and differential counts are usually normal and are not predictive of bacterial superinfection. Viral testing (polymerase chain reaction, or rapid immunofluorescence) is not routinely recommended in the diagnosis of bronchiolitis but may be helpful if such testing prevents more invasive evaluations. Concurrent serious bacterial infection (sepsis, pneumonia, meningitis) is unlikely, although confirmation of viral bronchiolitis may obviate the need for a sepsis evaluation in the young febrile infant. Otitis media may complicate bronchiolitis.</vt:lpstr>
      <vt:lpstr>Children with recurrent or refractory episodes of wheezing in infancy, particularly if associated with failure to thrive, may require evaluation for chronic disorders such as cystic fibrosis or immunodeficiency</vt:lpstr>
      <vt:lpstr>The treatment of children with viral bronchiolitis is supportive management. Those who are experiencing respiratory distress (hypoxia, inability to feed, apnea, extreme tachypnea) should be hospitalized. Risk factors for severe disease include younger age, preterm birth, or underlying comorbidity such as cardiovascular, pulmonary, neurologic, or immunologic disease</vt:lpstr>
      <vt:lpstr>Hypoxemic children should receive supplemental oxygen. There is a developing consensus surrounding target oxygen saturations; national guidelines in the United States propose a threshold of 90%. Oxygen can be administered via a number of delivery devices, and some children with severe disease may require positive pressure ventilation. High-flow nasal cannula is a noninvasive mode of oxygen delivery capable of providing some positive end expiratory pressure, particularly in young children. Some use high flow as rescue therapy in patients who do not</vt:lpstr>
      <vt:lpstr>Some children may also require support with supplemental hydration. Fluid can be administered intravenously or enterally via nasogastric tube, with some preference given to the latter due to an association between better outcomes and continued provision of enteral nutrition</vt:lpstr>
      <vt:lpstr>Frequent suctioning of nasal and oral secretions often provides relief of distress and improves work of breathing and ability to feed, although this should be limited to the nares or oropharynx because deep tracheal suctioning does not provide additional benefit. Chest physiotherapy has been extensively evaluated and provides no benefit to children with bronchiolitis. </vt:lpstr>
      <vt:lpstr>Cochrane reviews have failed to demonstrate any impact on clinical outcomes with use of albuterol or corticosteroids in bronchiolitis; neither are currently recommended for management. Response to bronchodilators is unlikely and unpredictable in children younger than 1 yr, and there is no validated method of assessing response in the clinical setting. The use of inhaled or oral steroids in very young children with wheezing has not been shown to prevent the progression of childhood wheezing or development of asthma. There is debate over the use of hypertonic saline in children with bronchiolitis, although most studies and meta-analyses fail to demonstrate any benefit. Racemic epinephrine has not been found to improve length of stay or clinical outcomes among inpatients with bronchiolitis, although there is some evidence to suggest that it may reduce risk of hospitalization when used in the outpatient setting. Ribavirin, the only currently available antiviral medication targeting RSV, is also not currently recommended, because of minimal impact on disease outcomes, and because it is costly, difficulty to administer, and associated with important toxicities</vt:lpstr>
      <vt:lpstr>Infants with acute bronchiolitis are at highest risk for further respiratory compromise in the first 72 hours after onset of cough and dyspnea. The case fatality rate is &lt;1% in developed countries</vt:lpstr>
      <vt:lpstr>majority of deaths due to bronchiolitis occur in children with complex medical conditions or comorbidities such as bronchopulmonary dysplasia, congenital heart disease, or immunodeficiency</vt:lpstr>
      <vt:lpstr>The median duration of symptoms in ambulatory patients is approximately 14 days; 10% may be symptomatic for 3 wk. Severe lower respiratory tract infection at an early age has been identified as a possible risk factor for the development of asthma</vt:lpstr>
      <vt:lpstr>Meticulous hand hygiene is the best measure to prevent transmission of the viruses responsible for bronchiolitis. For high-risk populations, palivizumab , an intramuscular monoclonal antibody to the RSV F protein, may be given as a prophylactic agent</vt:lpstr>
      <vt:lpstr>U.S. guidelines suggest use for children born at &lt;29-wk completed gestation or those with significant heart disease or chronic lung disease of prematurity, through the 1st or 2nd (for those with persistent chronic lung disease of prematurity) yr of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BRONCHIOLITIS</dc:title>
  <dc:creator>USEr</dc:creator>
  <cp:lastModifiedBy>USEr</cp:lastModifiedBy>
  <cp:revision>21</cp:revision>
  <dcterms:created xsi:type="dcterms:W3CDTF">2020-06-15T16:42:14Z</dcterms:created>
  <dcterms:modified xsi:type="dcterms:W3CDTF">2020-06-17T07:09:09Z</dcterms:modified>
</cp:coreProperties>
</file>