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71" r:id="rId5"/>
    <p:sldId id="258" r:id="rId6"/>
    <p:sldId id="274" r:id="rId7"/>
    <p:sldId id="278" r:id="rId8"/>
    <p:sldId id="279" r:id="rId9"/>
    <p:sldId id="280" r:id="rId10"/>
    <p:sldId id="275" r:id="rId11"/>
    <p:sldId id="281" r:id="rId12"/>
    <p:sldId id="282" r:id="rId13"/>
    <p:sldId id="283" r:id="rId14"/>
    <p:sldId id="284" r:id="rId15"/>
    <p:sldId id="288" r:id="rId16"/>
    <p:sldId id="285" r:id="rId17"/>
    <p:sldId id="289" r:id="rId18"/>
    <p:sldId id="286" r:id="rId19"/>
    <p:sldId id="287" r:id="rId20"/>
    <p:sldId id="290" r:id="rId21"/>
    <p:sldId id="267" r:id="rId22"/>
    <p:sldId id="269" r:id="rId23"/>
    <p:sldId id="272" r:id="rId24"/>
    <p:sldId id="273" r:id="rId25"/>
    <p:sldId id="276" r:id="rId26"/>
    <p:sldId id="277" r:id="rId27"/>
    <p:sldId id="261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8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4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6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09C950-639E-4E96-8B4A-C55B75DEFB0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C7DCD5-8902-48D4-8BB0-8159AC4A7D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79650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Gasteroenteritis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267200"/>
            <a:ext cx="9070848" cy="872063"/>
          </a:xfrm>
        </p:spPr>
        <p:txBody>
          <a:bodyPr>
            <a:normAutofit/>
          </a:bodyPr>
          <a:lstStyle/>
          <a:p>
            <a:r>
              <a:rPr lang="fa-IR" dirty="0">
                <a:cs typeface="2  Nazanin" panose="00000400000000000000" pitchFamily="2" charset="-78"/>
              </a:rPr>
              <a:t>دکتر </a:t>
            </a:r>
            <a:r>
              <a:rPr lang="fa-IR" dirty="0" smtClean="0">
                <a:cs typeface="2  Nazanin" panose="00000400000000000000" pitchFamily="2" charset="-78"/>
              </a:rPr>
              <a:t>سحر همتی</a:t>
            </a:r>
            <a:r>
              <a:rPr lang="fa-IR" dirty="0">
                <a:cs typeface="2  Nazanin" panose="00000400000000000000" pitchFamily="2" charset="-78"/>
              </a:rPr>
              <a:t/>
            </a:r>
            <a:br>
              <a:rPr lang="fa-IR" dirty="0">
                <a:cs typeface="2  Nazanin" panose="00000400000000000000" pitchFamily="2" charset="-78"/>
              </a:rPr>
            </a:br>
            <a:r>
              <a:rPr lang="fa-IR" dirty="0">
                <a:cs typeface="2  Nazanin" panose="00000400000000000000" pitchFamily="2" charset="-78"/>
              </a:rPr>
              <a:t>متخصص کودکان</a:t>
            </a:r>
            <a:br>
              <a:rPr lang="fa-IR" dirty="0">
                <a:cs typeface="2  Nazanin" panose="00000400000000000000" pitchFamily="2" charset="-78"/>
              </a:rPr>
            </a:br>
            <a:r>
              <a:rPr lang="fa-IR" dirty="0">
                <a:cs typeface="2  Nazanin" panose="00000400000000000000" pitchFamily="2" charset="-78"/>
              </a:rPr>
              <a:t>هیات علمی دانشگاه علوم پزشکی ایران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Diarrhea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 &gt;40°C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fecal blood,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vomiting before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onset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stool frequency (&gt;10 per day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464" y="543465"/>
            <a:ext cx="10961148" cy="5874588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Nontyphoidal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Salmonella produces diarrhea by invading the intestinal mucosa.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are transmitted through contact with infected animals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chickens, iguanas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 reptiles, turtles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from contaminated food products, such as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dairy products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eggs, and poultry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inoculum of organisms is required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 is killed by gastric acidity.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gastroenteritis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ranges from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to 72 hours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is usually less than 24 hours.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98" y="560717"/>
            <a:ext cx="10754114" cy="580557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dysenteriae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incubation period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1-7 days.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is spread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person-to-person contact or by the ingestion of contaminated food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10-100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 is selectively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febrile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in addition to diarrhea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18" y="776378"/>
            <a:ext cx="10814499" cy="51758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enterotoxigenic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(ETEC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enterohemorrhagic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(EHEC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Shiga toxin–producing (STEC),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enteroinvasive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(EIEC),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Enteropathogenic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(EPEC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enteroaggregative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(EAEC).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ETEC : heat-labile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choleralike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enterotoxin, heat-stable enterotoxin , or both.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frequent cause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traveler's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99" y="1112807"/>
            <a:ext cx="10745487" cy="50982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EHEC or STEC, especially the E. coli O157:H7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colitis and most cases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associated HUS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food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unpasteurized fruit juices and especially undercooked beef,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present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nonbloody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diarrhea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becomes bloody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no fever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66" y="802257"/>
            <a:ext cx="10417834" cy="52327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EIEC invades the colonic mucosa, producing widespread mucosal damage with acute inflammation similar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EIEC diarrhea is usually watery and is often associated with fever.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EPEC causes mild watery diarrhea but can cause severe dehydration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children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resource-poor countries in sporadic or epidemic patterns.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756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741" y="1345721"/>
            <a:ext cx="10805872" cy="43843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spread by person-to-person contact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contaminated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food, especially poultry, raw milk, and cheese.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 invades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mucosa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jejunum, ileum, and colon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GBS </a:t>
            </a:r>
          </a:p>
        </p:txBody>
      </p:sp>
    </p:spTree>
    <p:extLst>
      <p:ext uri="{BB962C8B-B14F-4D97-AF65-F5344CB8AC3E}">
        <p14:creationId xmlns:p14="http://schemas.microsoft.com/office/powerpoint/2010/main" val="18390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76" y="465827"/>
            <a:ext cx="10621993" cy="587458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Yersinia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enterocolitica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transmitted by pets and contaminated food, especially chitterlings.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and young children characteristically have a diarrheal disease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older children usually have acute lesions of the terminal ileum or acute mesenteric lymphadenitis mimicking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appendicitis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Crohn disease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Post-infectious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arthritis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spondylopathy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develop.</a:t>
            </a:r>
          </a:p>
        </p:txBody>
      </p:sp>
    </p:spTree>
    <p:extLst>
      <p:ext uri="{BB962C8B-B14F-4D97-AF65-F5344CB8AC3E}">
        <p14:creationId xmlns:p14="http://schemas.microsoft.com/office/powerpoint/2010/main" val="375927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6" y="483078"/>
            <a:ext cx="10900763" cy="58142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dificile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diarrhea and/or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colitis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associated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prior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 exposure.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 produces spores that spread from person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person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as fomites on surfaces.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generally hospital-acquired,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made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detection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toxin in the stool.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&lt;12 months of age should not be tested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dificile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frequently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asymptomatically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colonized</a:t>
            </a:r>
          </a:p>
        </p:txBody>
      </p:sp>
    </p:spTree>
    <p:extLst>
      <p:ext uri="{BB962C8B-B14F-4D97-AF65-F5344CB8AC3E}">
        <p14:creationId xmlns:p14="http://schemas.microsoft.com/office/powerpoint/2010/main" val="21024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9" y="500331"/>
            <a:ext cx="10969774" cy="6167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Amebiasis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climates,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histolytica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infects the colon;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amebae may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the bowel wall and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invade the liver, lung, and brain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is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onset,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leukocytes.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536" y="431319"/>
            <a:ext cx="10058400" cy="642668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is the passage of loose or watery stools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three times in a 24 hour period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from the child's usual pattern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raise concern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with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 appearance, the passage of blood or mucus, or dehydration) regardless of the actual number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stools 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water content.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cause of child mortality;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among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younger than 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worldwide,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estimated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to 2 million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annually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</a:p>
        </p:txBody>
      </p:sp>
    </p:spTree>
    <p:extLst>
      <p:ext uri="{BB962C8B-B14F-4D97-AF65-F5344CB8AC3E}">
        <p14:creationId xmlns:p14="http://schemas.microsoft.com/office/powerpoint/2010/main" val="26886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66" y="854015"/>
            <a:ext cx="10886536" cy="55554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lamblia is transmitted through ingestion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adheres to the microvilli of the duodenal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jejunal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epithelium.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Insidious onset of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anorexia, nausea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gaseousness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distention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watery diarrhea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lactose intolerance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characteristic of giardiasis.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Cryptosporidium causes mild, watery diarrhea in immunocompetent persons that resolves without treatment.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produces severe, prolonged diarrhea in persons with acquired immunodeficiency syndrome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2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13" y="383802"/>
            <a:ext cx="10058400" cy="1371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3" y="1587260"/>
            <a:ext cx="10834777" cy="4447780"/>
          </a:xfrm>
        </p:spPr>
        <p:txBody>
          <a:bodyPr>
            <a:no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bacterial infections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emergencies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09196" y="62088"/>
            <a:ext cx="3914796" cy="2424727"/>
          </a:xfrm>
          <a:prstGeom prst="wedgeRectCallout">
            <a:avLst>
              <a:gd name="adj1" fmla="val -92960"/>
              <a:gd name="adj2" fmla="val 6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Measles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Malaria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225341" y="2547380"/>
            <a:ext cx="4563373" cy="2527540"/>
          </a:xfrm>
          <a:prstGeom prst="wedgeRoundRectCallout">
            <a:avLst>
              <a:gd name="adj1" fmla="val -91880"/>
              <a:gd name="adj2" fmla="val 8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tract infection meningitis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Sepsis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TSS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AOM</a:t>
            </a:r>
            <a:endParaRPr lang="en-US" sz="2800" dirty="0"/>
          </a:p>
        </p:txBody>
      </p:sp>
      <p:sp>
        <p:nvSpPr>
          <p:cNvPr id="8" name="Oval Callout 7"/>
          <p:cNvSpPr/>
          <p:nvPr/>
        </p:nvSpPr>
        <p:spPr>
          <a:xfrm>
            <a:off x="6546330" y="5237831"/>
            <a:ext cx="3804249" cy="1354347"/>
          </a:xfrm>
          <a:prstGeom prst="wedgeEllipseCallout">
            <a:avLst>
              <a:gd name="adj1" fmla="val -105796"/>
              <a:gd name="adj2" fmla="val -5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intussusception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appendicitis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30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08" y="785643"/>
            <a:ext cx="10058400" cy="521035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Antibiotic-associated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(AAD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diarrhea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Intoxication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 metal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Laxative-induced diarrhea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: specially cause chronic diarrhea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8084BDE-7D1E-4FBE-8345-6E1D61254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3937" y="1198563"/>
            <a:ext cx="7794075" cy="3932237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E820E31D-962F-426C-837E-432DA3FA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2" y="761206"/>
            <a:ext cx="290887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ahari\Desktop\576821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9" y="199336"/>
            <a:ext cx="5642671" cy="39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ahari\Desktop\dgfbdg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698500"/>
            <a:ext cx="3368675" cy="36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482" y="4464050"/>
            <a:ext cx="2864955" cy="2033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020" y="3270358"/>
            <a:ext cx="2712205" cy="30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674" y="518769"/>
            <a:ext cx="7286625" cy="539244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measurements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function test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 – PBS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culture : fever and/or blood in the stool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who are younger than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immunocompromised,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hemolytic anemia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Other risk factors</a:t>
            </a:r>
          </a:p>
        </p:txBody>
      </p:sp>
    </p:spTree>
    <p:extLst>
      <p:ext uri="{BB962C8B-B14F-4D97-AF65-F5344CB8AC3E}">
        <p14:creationId xmlns:p14="http://schemas.microsoft.com/office/powerpoint/2010/main" val="15667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13" y="645733"/>
            <a:ext cx="7429069" cy="5571802"/>
          </a:xfrm>
        </p:spPr>
      </p:pic>
    </p:spTree>
    <p:extLst>
      <p:ext uri="{BB962C8B-B14F-4D97-AF65-F5344CB8AC3E}">
        <p14:creationId xmlns:p14="http://schemas.microsoft.com/office/powerpoint/2010/main" val="3451114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600200"/>
            <a:ext cx="10639425" cy="44348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WBC &gt;5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histolytica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negative tests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Stool cultures : clinical features predictive of bacterial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moderate or severe disease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immunocompromised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outbreaks with suspected hemolytic-uremic syndrome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878680"/>
            <a:ext cx="9082159" cy="5103019"/>
          </a:xfrm>
        </p:spPr>
      </p:pic>
    </p:spTree>
    <p:extLst>
      <p:ext uri="{BB962C8B-B14F-4D97-AF65-F5344CB8AC3E}">
        <p14:creationId xmlns:p14="http://schemas.microsoft.com/office/powerpoint/2010/main" val="17388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gastroenteritis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systemic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intra-abdominal surgical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657" y="611197"/>
            <a:ext cx="10058400" cy="54790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Inflamatory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infective +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infective + inflammatory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infective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</a:t>
            </a:r>
          </a:p>
        </p:txBody>
      </p:sp>
    </p:spTree>
    <p:extLst>
      <p:ext uri="{BB962C8B-B14F-4D97-AF65-F5344CB8AC3E}">
        <p14:creationId xmlns:p14="http://schemas.microsoft.com/office/powerpoint/2010/main" val="25974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8906"/>
          <a:stretch/>
        </p:blipFill>
        <p:spPr>
          <a:xfrm>
            <a:off x="753264" y="1100667"/>
            <a:ext cx="10761402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160019"/>
            <a:ext cx="10058400" cy="1371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Diarrhea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4" y="1426845"/>
            <a:ext cx="11249025" cy="5050156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with vomiting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frequent passage of watery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nonbloody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stools,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fever in about half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lacks fecal leukocytes,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stools from 20% of cases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 mucus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complete resolution of symptoms generally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within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days.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disaccharide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malabsorption is found 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10–20% of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81" y="491705"/>
            <a:ext cx="10857631" cy="57624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Rotavirus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winter </a:t>
            </a:r>
            <a:r>
              <a:rPr lang="en-US" sz="2800" b="1" dirty="0"/>
              <a:t>months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moderate </a:t>
            </a:r>
            <a:r>
              <a:rPr lang="en-US" sz="2800" dirty="0"/>
              <a:t>to </a:t>
            </a:r>
            <a:r>
              <a:rPr lang="en-US" sz="2800" dirty="0" smtClean="0"/>
              <a:t>severe disease </a:t>
            </a:r>
            <a:r>
              <a:rPr lang="en-US" sz="2800" dirty="0"/>
              <a:t>in infancy but is less severe later in life.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rotavirus </a:t>
            </a:r>
            <a:r>
              <a:rPr lang="en-US" sz="2800" dirty="0" smtClean="0"/>
              <a:t>vaccine</a:t>
            </a:r>
          </a:p>
          <a:p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Norovirus</a:t>
            </a:r>
            <a:r>
              <a:rPr lang="en-US" sz="2800" dirty="0" smtClean="0"/>
              <a:t> </a:t>
            </a:r>
            <a:r>
              <a:rPr lang="en-US" sz="2800" dirty="0"/>
              <a:t>occurs in people of </a:t>
            </a:r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/>
              <a:t>ages, </a:t>
            </a:r>
            <a:endParaRPr lang="en-US" sz="2800" dirty="0" smtClean="0"/>
          </a:p>
          <a:p>
            <a:r>
              <a:rPr lang="en-US" sz="2800" dirty="0" smtClean="0"/>
              <a:t>year round,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most common cause of outbreaks of </a:t>
            </a:r>
            <a:r>
              <a:rPr lang="en-US" sz="2800" b="1" dirty="0" smtClean="0"/>
              <a:t>acute GE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222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45389"/>
            <a:ext cx="10058400" cy="518965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viral causes of acute gastroenteritis include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astroviruses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sapovirus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enteric adenoviruses (serotypes 40 and 41).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9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71" y="897146"/>
            <a:ext cx="10877909" cy="51378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Food-borne diarrhea can also result from ingestion of preformed enterotoxins produced by bacteria,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Staphylococcus aureus and Bacillus cereus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short incubation period, vomiting and cramps are prominent symptoms, and diarrhea may or may not be present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42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594</TotalTime>
  <Words>828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2  Nazanin</vt:lpstr>
      <vt:lpstr>Arial</vt:lpstr>
      <vt:lpstr>Century Gothic</vt:lpstr>
      <vt:lpstr>Times New Roman</vt:lpstr>
      <vt:lpstr>Wingdings</vt:lpstr>
      <vt:lpstr>Savon</vt:lpstr>
      <vt:lpstr>ACUTE Gasteroenteritis </vt:lpstr>
      <vt:lpstr>PowerPoint Presentation</vt:lpstr>
      <vt:lpstr>ETIOLOGY</vt:lpstr>
      <vt:lpstr>PowerPoint Presentation</vt:lpstr>
      <vt:lpstr>PowerPoint Presentation</vt:lpstr>
      <vt:lpstr>Viral Diarrhea</vt:lpstr>
      <vt:lpstr>PowerPoint Presentation</vt:lpstr>
      <vt:lpstr>PowerPoint Presentation</vt:lpstr>
      <vt:lpstr>PowerPoint Presentation</vt:lpstr>
      <vt:lpstr>Bacterial Diarrhea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Associated conditions</vt:lpstr>
      <vt:lpstr>PowerPoint Presentation</vt:lpstr>
      <vt:lpstr>PowerPoint Presentation</vt:lpstr>
      <vt:lpstr>PowerPoint Presentation</vt:lpstr>
      <vt:lpstr>Dx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Gasteroenteritis</dc:title>
  <dc:creator>sahari</dc:creator>
  <cp:lastModifiedBy>sahari</cp:lastModifiedBy>
  <cp:revision>30</cp:revision>
  <dcterms:created xsi:type="dcterms:W3CDTF">2021-12-29T00:29:14Z</dcterms:created>
  <dcterms:modified xsi:type="dcterms:W3CDTF">2022-01-15T00:08:28Z</dcterms:modified>
</cp:coreProperties>
</file>