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sldIdLst>
    <p:sldId id="256" r:id="rId2"/>
    <p:sldId id="303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271" r:id="rId12"/>
    <p:sldId id="313" r:id="rId13"/>
    <p:sldId id="314" r:id="rId14"/>
    <p:sldId id="316" r:id="rId15"/>
    <p:sldId id="315" r:id="rId16"/>
    <p:sldId id="317" r:id="rId17"/>
    <p:sldId id="318" r:id="rId18"/>
    <p:sldId id="319" r:id="rId19"/>
    <p:sldId id="320" r:id="rId20"/>
    <p:sldId id="321" r:id="rId21"/>
    <p:sldId id="322" r:id="rId22"/>
    <p:sldId id="323" r:id="rId23"/>
    <p:sldId id="324" r:id="rId24"/>
    <p:sldId id="325" r:id="rId25"/>
    <p:sldId id="292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0">
                      <a:schemeClr val="tx1"/>
                    </a:gs>
                    <a:gs pos="68000">
                      <a:srgbClr val="F1F1F1"/>
                    </a:gs>
                    <a:gs pos="100000">
                      <a:schemeClr val="bg1">
                        <a:lumMod val="11000"/>
                        <a:lumOff val="89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</a:defRPr>
            </a:lvl1pPr>
          </a:lstStyle>
          <a:p>
            <a:pPr lvl="0" algn="r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</a:lstStyle>
          <a:p>
            <a:pPr marL="0" lvl="0" indent="0" algn="r">
              <a:buNone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3758C-6EC1-4F72-AB00-83E7898286FB}" type="datetimeFigureOut">
              <a:rPr lang="fa-IR" smtClean="0"/>
              <a:t>21/12/1443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2B26-09D7-4B20-A1B2-6AD83B470EF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12339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3758C-6EC1-4F72-AB00-83E7898286FB}" type="datetimeFigureOut">
              <a:rPr lang="fa-IR" smtClean="0"/>
              <a:t>21/12/1443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2B26-09D7-4B20-A1B2-6AD83B470EF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37923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3758C-6EC1-4F72-AB00-83E7898286FB}" type="datetimeFigureOut">
              <a:rPr lang="fa-IR" smtClean="0"/>
              <a:t>21/12/1443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2B26-09D7-4B20-A1B2-6AD83B470EF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074124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3758C-6EC1-4F72-AB00-83E7898286FB}" type="datetimeFigureOut">
              <a:rPr lang="fa-IR" smtClean="0"/>
              <a:t>21/12/1443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2B26-09D7-4B20-A1B2-6AD83B470EFA}" type="slidenum">
              <a:rPr lang="fa-IR" smtClean="0"/>
              <a:t>‹#›</a:t>
            </a:fld>
            <a:endParaRPr lang="fa-IR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127440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3758C-6EC1-4F72-AB00-83E7898286FB}" type="datetimeFigureOut">
              <a:rPr lang="fa-IR" smtClean="0"/>
              <a:t>21/12/1443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2B26-09D7-4B20-A1B2-6AD83B470EF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346863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3758C-6EC1-4F72-AB00-83E7898286FB}" type="datetimeFigureOut">
              <a:rPr lang="fa-IR" smtClean="0"/>
              <a:t>21/12/1443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2B26-09D7-4B20-A1B2-6AD83B470EF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27298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3758C-6EC1-4F72-AB00-83E7898286FB}" type="datetimeFigureOut">
              <a:rPr lang="fa-IR" smtClean="0"/>
              <a:t>21/12/1443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2B26-09D7-4B20-A1B2-6AD83B470EF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959508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3758C-6EC1-4F72-AB00-83E7898286FB}" type="datetimeFigureOut">
              <a:rPr lang="fa-IR" smtClean="0"/>
              <a:t>21/12/1443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2B26-09D7-4B20-A1B2-6AD83B470EF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084026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3758C-6EC1-4F72-AB00-83E7898286FB}" type="datetimeFigureOut">
              <a:rPr lang="fa-IR" smtClean="0"/>
              <a:t>21/12/1443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2B26-09D7-4B20-A1B2-6AD83B470EF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55707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3758C-6EC1-4F72-AB00-83E7898286FB}" type="datetimeFigureOut">
              <a:rPr lang="fa-IR" smtClean="0"/>
              <a:t>21/12/1443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2B26-09D7-4B20-A1B2-6AD83B470EF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34320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32000"/>
                        <a:lumOff val="68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3758C-6EC1-4F72-AB00-83E7898286FB}" type="datetimeFigureOut">
              <a:rPr lang="fa-IR" smtClean="0"/>
              <a:t>21/12/1443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2B26-09D7-4B20-A1B2-6AD83B470EF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49817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3758C-6EC1-4F72-AB00-83E7898286FB}" type="datetimeFigureOut">
              <a:rPr lang="fa-IR" smtClean="0"/>
              <a:t>21/12/1443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2B26-09D7-4B20-A1B2-6AD83B470EF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99107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3758C-6EC1-4F72-AB00-83E7898286FB}" type="datetimeFigureOut">
              <a:rPr lang="fa-IR" smtClean="0"/>
              <a:t>21/12/1443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2B26-09D7-4B20-A1B2-6AD83B470EF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86413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3758C-6EC1-4F72-AB00-83E7898286FB}" type="datetimeFigureOut">
              <a:rPr lang="fa-IR" smtClean="0"/>
              <a:t>21/12/1443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2B26-09D7-4B20-A1B2-6AD83B470EF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64722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3758C-6EC1-4F72-AB00-83E7898286FB}" type="datetimeFigureOut">
              <a:rPr lang="fa-IR" smtClean="0"/>
              <a:t>21/12/1443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2B26-09D7-4B20-A1B2-6AD83B470EF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23684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3758C-6EC1-4F72-AB00-83E7898286FB}" type="datetimeFigureOut">
              <a:rPr lang="fa-IR" smtClean="0"/>
              <a:t>21/12/1443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2B26-09D7-4B20-A1B2-6AD83B470EF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39110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3758C-6EC1-4F72-AB00-83E7898286FB}" type="datetimeFigureOut">
              <a:rPr lang="fa-IR" smtClean="0"/>
              <a:t>21/12/1443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2B26-09D7-4B20-A1B2-6AD83B470EF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9717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9183758C-6EC1-4F72-AB00-83E7898286FB}" type="datetimeFigureOut">
              <a:rPr lang="fa-IR" smtClean="0"/>
              <a:t>21/12/1443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9FC22B26-09D7-4B20-A1B2-6AD83B470EF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498570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  <p:sldLayoutId id="2147483776" r:id="rId13"/>
    <p:sldLayoutId id="2147483777" r:id="rId14"/>
    <p:sldLayoutId id="2147483778" r:id="rId15"/>
    <p:sldLayoutId id="2147483779" r:id="rId16"/>
    <p:sldLayoutId id="2147483780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552932"/>
            <a:ext cx="12192000" cy="1641490"/>
          </a:xfrm>
        </p:spPr>
        <p:txBody>
          <a:bodyPr>
            <a:normAutofit/>
          </a:bodyPr>
          <a:lstStyle/>
          <a:p>
            <a:pPr algn="ctr"/>
            <a:r>
              <a:rPr lang="en-US" sz="8000" b="1" dirty="0"/>
              <a:t>Abdominal Pain</a:t>
            </a:r>
            <a:endParaRPr lang="fa-IR" sz="8000" b="1" dirty="0"/>
          </a:p>
        </p:txBody>
      </p:sp>
    </p:spTree>
    <p:extLst>
      <p:ext uri="{BB962C8B-B14F-4D97-AF65-F5344CB8AC3E}">
        <p14:creationId xmlns:p14="http://schemas.microsoft.com/office/powerpoint/2010/main" val="3838249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691AB-A836-385A-6E4F-0BAC27D89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E921F-080F-0207-CC56-28E3726751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7B3AC6B-B0CD-F4C0-D196-A57D369D9E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925" y="1059458"/>
            <a:ext cx="6076950" cy="5632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4226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6975" y="772854"/>
            <a:ext cx="6524625" cy="543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2701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EE0E4-D323-179B-5C10-B7942C09C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26582C6-D3FD-EE31-476E-D1F4838CD88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675" y="688512"/>
            <a:ext cx="4953000" cy="598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0070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0074B-D304-AE86-95A4-4A4685FBB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07143C3-77B6-CF9D-549E-B217926A13E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925" y="572012"/>
            <a:ext cx="5648325" cy="6009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42184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A0662-77A2-AD7B-FA5E-6B5F2506D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 rtl="1"/>
            <a:br>
              <a:rPr lang="fa-IR" sz="1800" b="1" dirty="0">
                <a:solidFill>
                  <a:schemeClr val="accent2"/>
                </a:solidFill>
              </a:rPr>
            </a:br>
            <a:r>
              <a:rPr lang="fa-IR" sz="2400" b="1" dirty="0">
                <a:solidFill>
                  <a:schemeClr val="accent2"/>
                </a:solidFill>
              </a:rPr>
              <a:t>تشخیص افتراقی ها</a:t>
            </a:r>
            <a:br>
              <a:rPr lang="fa-IR" sz="1800" b="1" dirty="0">
                <a:solidFill>
                  <a:schemeClr val="accent2"/>
                </a:solidFill>
              </a:rPr>
            </a:br>
            <a:br>
              <a:rPr lang="fa-IR" sz="1800" b="1" dirty="0">
                <a:solidFill>
                  <a:schemeClr val="accent2"/>
                </a:solidFill>
              </a:rPr>
            </a:br>
            <a:r>
              <a:rPr lang="fa-IR" sz="1800" b="1" dirty="0">
                <a:solidFill>
                  <a:schemeClr val="accent2"/>
                </a:solidFill>
              </a:rPr>
              <a:t>طیف وسیعی از بیماریهای کریتیکال و تهدید کننده زندگی و موارد اورژانس و یا غیر اورژانس</a:t>
            </a:r>
            <a:br>
              <a:rPr lang="fa-IR" sz="1800" b="1" dirty="0">
                <a:solidFill>
                  <a:schemeClr val="accent2"/>
                </a:solidFill>
              </a:rPr>
            </a:br>
            <a:endParaRPr lang="en-US" sz="1800" dirty="0">
              <a:solidFill>
                <a:schemeClr val="accent2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1D30A7-8C66-7949-EDAA-E040CDFD5F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21700" y="2878931"/>
            <a:ext cx="3335341" cy="823912"/>
          </a:xfrm>
        </p:spPr>
        <p:txBody>
          <a:bodyPr>
            <a:normAutofit/>
          </a:bodyPr>
          <a:lstStyle/>
          <a:p>
            <a:pPr algn="r" rtl="1"/>
            <a:r>
              <a:rPr lang="fa-IR" sz="2000" dirty="0">
                <a:solidFill>
                  <a:schemeClr val="accent2"/>
                </a:solidFill>
              </a:rPr>
              <a:t>علل غیر ابدومینوپلویک</a:t>
            </a:r>
          </a:p>
          <a:p>
            <a:endParaRPr lang="en-US" sz="2000" dirty="0">
              <a:solidFill>
                <a:schemeClr val="accent2"/>
              </a:solidFill>
            </a:endParaRPr>
          </a:p>
          <a:p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52FCE8-44FE-2EE2-36F6-8FA76009B2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52599" y="3429000"/>
            <a:ext cx="4173541" cy="2562226"/>
          </a:xfrm>
        </p:spPr>
        <p:txBody>
          <a:bodyPr/>
          <a:lstStyle/>
          <a:p>
            <a:pPr algn="r" rtl="1">
              <a:buFontTx/>
              <a:buChar char="-"/>
            </a:pPr>
            <a:endParaRPr lang="fa-IR" dirty="0"/>
          </a:p>
          <a:p>
            <a:pPr algn="r" rtl="1">
              <a:buFontTx/>
              <a:buChar char="-"/>
            </a:pPr>
            <a:r>
              <a:rPr lang="fa-IR" sz="2800" dirty="0"/>
              <a:t>پنومونی</a:t>
            </a:r>
          </a:p>
          <a:p>
            <a:pPr algn="r" rtl="1">
              <a:buFontTx/>
              <a:buChar char="-"/>
            </a:pPr>
            <a:r>
              <a:rPr lang="fa-IR" sz="2800" dirty="0"/>
              <a:t>آنفارکتوس میوکارد</a:t>
            </a:r>
          </a:p>
          <a:p>
            <a:pPr algn="r" rtl="1">
              <a:buFontTx/>
              <a:buChar char="-"/>
            </a:pPr>
            <a:r>
              <a:rPr lang="fa-IR" sz="2800" dirty="0"/>
              <a:t>کتواسیدوز دیابتی</a:t>
            </a:r>
            <a:endParaRPr lang="en-US" sz="2800" dirty="0"/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5F1D66-51C2-A11B-3F05-2C11348733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610599" y="2614612"/>
            <a:ext cx="2744788" cy="676275"/>
          </a:xfrm>
        </p:spPr>
        <p:txBody>
          <a:bodyPr>
            <a:noAutofit/>
          </a:bodyPr>
          <a:lstStyle/>
          <a:p>
            <a:pPr algn="r" rtl="1"/>
            <a:endParaRPr lang="en-US" sz="2000" dirty="0">
              <a:solidFill>
                <a:schemeClr val="accent2"/>
              </a:solidFill>
            </a:endParaRPr>
          </a:p>
          <a:p>
            <a:pPr algn="r" rtl="1"/>
            <a:endParaRPr lang="en-US" sz="2000" dirty="0">
              <a:solidFill>
                <a:schemeClr val="accent2"/>
              </a:solidFill>
            </a:endParaRPr>
          </a:p>
          <a:p>
            <a:pPr algn="r" rtl="1"/>
            <a:endParaRPr lang="fa-IR" sz="2000" dirty="0">
              <a:solidFill>
                <a:schemeClr val="accent2"/>
              </a:solidFill>
            </a:endParaRPr>
          </a:p>
          <a:p>
            <a:pPr algn="r" rtl="1"/>
            <a:endParaRPr lang="fa-IR" sz="2000" dirty="0">
              <a:solidFill>
                <a:schemeClr val="accent2"/>
              </a:solidFill>
            </a:endParaRPr>
          </a:p>
          <a:p>
            <a:pPr algn="r" rtl="1"/>
            <a:r>
              <a:rPr lang="fa-IR" sz="2000" dirty="0">
                <a:solidFill>
                  <a:schemeClr val="accent2"/>
                </a:solidFill>
              </a:rPr>
              <a:t>علل ابدومینوپلویک</a:t>
            </a:r>
          </a:p>
          <a:p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5D6F9F-6902-E7CF-BD18-BC3E2E068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686674" y="3333750"/>
            <a:ext cx="3668713" cy="2038350"/>
          </a:xfrm>
        </p:spPr>
        <p:txBody>
          <a:bodyPr/>
          <a:lstStyle/>
          <a:p>
            <a:pPr algn="r" rtl="1">
              <a:buFontTx/>
              <a:buChar char="-"/>
            </a:pPr>
            <a:endParaRPr lang="fa-IR" dirty="0"/>
          </a:p>
          <a:p>
            <a:pPr algn="r" rtl="1">
              <a:buFontTx/>
              <a:buChar char="-"/>
            </a:pPr>
            <a:r>
              <a:rPr lang="fa-IR" sz="2800" dirty="0"/>
              <a:t>آپاندیسیت</a:t>
            </a:r>
          </a:p>
          <a:p>
            <a:pPr algn="r" rtl="1">
              <a:buFontTx/>
              <a:buChar char="-"/>
            </a:pPr>
            <a:r>
              <a:rPr lang="fa-IR" sz="2800" dirty="0"/>
              <a:t>کوله سیستیت</a:t>
            </a:r>
          </a:p>
          <a:p>
            <a:pPr algn="r" rtl="1">
              <a:buFontTx/>
              <a:buChar char="-"/>
            </a:pPr>
            <a:r>
              <a:rPr lang="fa-IR" sz="2800" dirty="0"/>
              <a:t>پانکراتیت</a:t>
            </a:r>
            <a:endParaRPr lang="en-US" sz="2800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908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B0B17-D471-2C72-8361-C912455C5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>
                <a:solidFill>
                  <a:schemeClr val="accent2"/>
                </a:solidFill>
              </a:rPr>
              <a:t>علل تهدید کننده زندگی در درد شکم</a:t>
            </a:r>
            <a:endParaRPr lang="en-US" sz="40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FE7D6-F1A7-13DD-C58F-9EBB0F01F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825625"/>
            <a:ext cx="9090800" cy="4351338"/>
          </a:xfrm>
        </p:spPr>
        <p:txBody>
          <a:bodyPr/>
          <a:lstStyle/>
          <a:p>
            <a:pPr algn="r" rtl="1"/>
            <a:endParaRPr lang="fa-IR" sz="2800" dirty="0"/>
          </a:p>
          <a:p>
            <a:pPr algn="r" rtl="1"/>
            <a:r>
              <a:rPr lang="fa-IR" sz="2800" dirty="0"/>
              <a:t>پارگی حاملگی خارج رحمی</a:t>
            </a:r>
          </a:p>
          <a:p>
            <a:pPr algn="r" rtl="1"/>
            <a:r>
              <a:rPr lang="fa-IR" sz="2800" dirty="0"/>
              <a:t>پارگی آنوریسم آئورت شکمی</a:t>
            </a:r>
          </a:p>
          <a:p>
            <a:pPr algn="r" rtl="1"/>
            <a:r>
              <a:rPr lang="fa-IR" sz="2800" dirty="0"/>
              <a:t>ایسکمی مزانتریک حاد</a:t>
            </a:r>
          </a:p>
          <a:p>
            <a:pPr algn="r" rtl="1"/>
            <a:r>
              <a:rPr lang="fa-IR" sz="2800" dirty="0"/>
              <a:t>پارگی احشاء</a:t>
            </a:r>
          </a:p>
          <a:p>
            <a:pPr algn="r" rtl="1"/>
            <a:r>
              <a:rPr lang="fa-IR" sz="2800" dirty="0"/>
              <a:t>خونریزی گوارشی ماسیو</a:t>
            </a:r>
          </a:p>
          <a:p>
            <a:pPr algn="r" rtl="1"/>
            <a:r>
              <a:rPr lang="fa-IR" sz="2800" dirty="0"/>
              <a:t>آنفارکتوس قلبی حاد</a:t>
            </a:r>
            <a:endParaRPr lang="en-US" sz="2800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3328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42501-8A70-C10B-F311-6B0E1C1E0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800" dirty="0">
                <a:solidFill>
                  <a:schemeClr val="accent2"/>
                </a:solidFill>
              </a:rPr>
              <a:t>علل اورژانس درد شکم </a:t>
            </a:r>
            <a:endParaRPr lang="en-US" sz="48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77D1B-392C-0F58-E4F0-AB83D4A76B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825625"/>
            <a:ext cx="9309875" cy="4351338"/>
          </a:xfrm>
        </p:spPr>
        <p:txBody>
          <a:bodyPr>
            <a:normAutofit lnSpcReduction="10000"/>
          </a:bodyPr>
          <a:lstStyle/>
          <a:p>
            <a:pPr marL="114300" indent="0" algn="r" rtl="1">
              <a:buNone/>
            </a:pPr>
            <a:r>
              <a:rPr lang="fa-IR" sz="2800" dirty="0"/>
              <a:t>التهاب مری، معده و دئودنوم</a:t>
            </a:r>
          </a:p>
          <a:p>
            <a:pPr marL="114300" indent="0" algn="r" rtl="1">
              <a:buNone/>
            </a:pPr>
            <a:r>
              <a:rPr lang="fa-IR" sz="2800" dirty="0"/>
              <a:t>آپاندیسیت حاد</a:t>
            </a:r>
          </a:p>
          <a:p>
            <a:pPr marL="114300" indent="0" algn="r" rtl="1">
              <a:buNone/>
            </a:pPr>
            <a:r>
              <a:rPr lang="fa-IR" sz="2800" dirty="0"/>
              <a:t>بیماریهای سیستم بیلیاری</a:t>
            </a:r>
          </a:p>
          <a:p>
            <a:pPr marL="114300" indent="0" algn="r" rtl="1">
              <a:buNone/>
            </a:pPr>
            <a:r>
              <a:rPr lang="fa-IR" sz="2800" dirty="0"/>
              <a:t>کولیک کلیوی</a:t>
            </a:r>
          </a:p>
          <a:p>
            <a:pPr marL="114300" indent="0" algn="r" rtl="1">
              <a:buNone/>
            </a:pPr>
            <a:r>
              <a:rPr lang="fa-IR" sz="2800" dirty="0"/>
              <a:t>دیورتیکولیت</a:t>
            </a:r>
          </a:p>
          <a:p>
            <a:pPr marL="114300" indent="0" algn="r" rtl="1">
              <a:buNone/>
            </a:pPr>
            <a:r>
              <a:rPr lang="fa-IR" sz="2800" dirty="0"/>
              <a:t>گاستروانتریت حاد</a:t>
            </a:r>
          </a:p>
          <a:p>
            <a:pPr marL="114300" indent="0" algn="r" rtl="1">
              <a:buNone/>
            </a:pPr>
            <a:r>
              <a:rPr lang="fa-IR" sz="2800" dirty="0"/>
              <a:t>یبوست</a:t>
            </a:r>
          </a:p>
          <a:p>
            <a:pPr marL="114300" indent="0" algn="r" rtl="1">
              <a:buNone/>
            </a:pPr>
            <a:r>
              <a:rPr lang="fa-IR" sz="2800" dirty="0"/>
              <a:t>انسداد روده</a:t>
            </a:r>
          </a:p>
          <a:p>
            <a:pPr marL="114300" indent="0" algn="r" rtl="1">
              <a:buNone/>
            </a:pPr>
            <a:r>
              <a:rPr lang="fa-IR" sz="2800" dirty="0"/>
              <a:t>پانکراتیت حاد</a:t>
            </a:r>
          </a:p>
          <a:p>
            <a:pPr marL="114300" indent="0" algn="r" rtl="1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591959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7334A-B10E-C480-CEA2-C5F95EB28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800" dirty="0">
                <a:solidFill>
                  <a:schemeClr val="accent2"/>
                </a:solidFill>
              </a:rPr>
              <a:t>ارزیابی سریع</a:t>
            </a:r>
            <a:endParaRPr lang="en-US" sz="48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C73377-92D5-78B4-EF7A-92157A62C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825625"/>
            <a:ext cx="8871725" cy="4351338"/>
          </a:xfrm>
        </p:spPr>
        <p:txBody>
          <a:bodyPr/>
          <a:lstStyle/>
          <a:p>
            <a:pPr algn="r" rtl="1"/>
            <a:endParaRPr lang="fa-IR" sz="2800" dirty="0"/>
          </a:p>
          <a:p>
            <a:pPr algn="r" rtl="1"/>
            <a:r>
              <a:rPr lang="fa-IR" sz="2800" dirty="0"/>
              <a:t>شرح حال</a:t>
            </a:r>
          </a:p>
          <a:p>
            <a:pPr algn="r" rtl="1"/>
            <a:r>
              <a:rPr lang="fa-IR" sz="2800" dirty="0"/>
              <a:t>معاینه فیزیکی</a:t>
            </a:r>
          </a:p>
          <a:p>
            <a:pPr algn="r" rtl="1"/>
            <a:r>
              <a:rPr lang="fa-IR" sz="2800" dirty="0"/>
              <a:t>تست های آزمایشگاهی</a:t>
            </a:r>
            <a:endParaRPr lang="en-US" sz="2800" dirty="0"/>
          </a:p>
          <a:p>
            <a:pPr algn="r" rtl="1"/>
            <a:r>
              <a:rPr lang="fa-IR" sz="2800" dirty="0"/>
              <a:t>تصویربرداری ها ( گرافی  - سی تی اسکن</a:t>
            </a:r>
            <a:r>
              <a:rPr lang="en-US" sz="2800" dirty="0"/>
              <a:t>(</a:t>
            </a:r>
            <a:endParaRPr lang="fa-IR" sz="2800" dirty="0"/>
          </a:p>
          <a:p>
            <a:pPr algn="r" rtl="1"/>
            <a:r>
              <a:rPr lang="fa-IR" sz="2800" dirty="0"/>
              <a:t>سونوگرافی</a:t>
            </a: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6934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C8E73-A86E-CBB9-F8CD-86B45ABDE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/>
              <a:t>شرح حال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C329F-68A3-FEDC-BC73-1D62C2352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825625"/>
            <a:ext cx="9081275" cy="4351338"/>
          </a:xfrm>
        </p:spPr>
        <p:txBody>
          <a:bodyPr/>
          <a:lstStyle/>
          <a:p>
            <a:pPr marL="0" indent="0" algn="r" rtl="1">
              <a:buNone/>
            </a:pPr>
            <a:endParaRPr lang="fa-IR" sz="2800" dirty="0"/>
          </a:p>
          <a:p>
            <a:pPr marL="0" indent="0" algn="r" rtl="1">
              <a:buNone/>
            </a:pPr>
            <a:r>
              <a:rPr lang="fa-IR" sz="2800" dirty="0"/>
              <a:t>شروع درد شدید شکم و متعاقب آن تهوع و استفراغ</a:t>
            </a:r>
          </a:p>
          <a:p>
            <a:pPr marL="0" indent="0" algn="r" rtl="1">
              <a:buNone/>
            </a:pPr>
            <a:r>
              <a:rPr lang="fa-IR" sz="2800" dirty="0"/>
              <a:t>درد منتشر، شدید و کولیکی...................... </a:t>
            </a:r>
          </a:p>
          <a:p>
            <a:pPr marL="0" indent="0" algn="r" rtl="1">
              <a:buNone/>
            </a:pPr>
            <a:r>
              <a:rPr lang="fa-IR" sz="2800" dirty="0"/>
              <a:t>درد بیش از آنچه شما در معاینه خواهید یافت .....</a:t>
            </a:r>
          </a:p>
          <a:p>
            <a:pPr marL="0" indent="0" algn="r" rtl="1">
              <a:buNone/>
            </a:pPr>
            <a:r>
              <a:rPr lang="fa-IR" sz="2800" dirty="0"/>
              <a:t>درد اپیگاستر به قسمت میانی پشت تیر بکشد....</a:t>
            </a:r>
          </a:p>
          <a:p>
            <a:pPr marL="0" indent="0" algn="r" rtl="1">
              <a:buNone/>
            </a:pPr>
            <a:r>
              <a:rPr lang="fa-IR" sz="2800" dirty="0"/>
              <a:t>شروع درد با سینکوپ ......</a:t>
            </a:r>
          </a:p>
          <a:p>
            <a:pPr marL="0" indent="0" algn="r" rtl="1">
              <a:buNone/>
            </a:pPr>
            <a:r>
              <a:rPr lang="fa-IR" sz="2800" dirty="0"/>
              <a:t>انتشار به قسمت میانی و پشت...</a:t>
            </a:r>
          </a:p>
          <a:p>
            <a:pPr marL="0" indent="0" algn="r" rtl="1">
              <a:buNone/>
            </a:pPr>
            <a:r>
              <a:rPr lang="fa-IR" sz="2800" dirty="0"/>
              <a:t>انتشار به شانه و کتف چپ</a:t>
            </a: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819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E7C01-6B21-E6A4-BDF0-E343F497C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solidFill>
                  <a:schemeClr val="accent2"/>
                </a:solidFill>
              </a:rPr>
              <a:t>معاینه فیزیکی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59D5B-360A-0E17-68DD-321992C09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825625"/>
            <a:ext cx="9109850" cy="4351338"/>
          </a:xfrm>
        </p:spPr>
        <p:txBody>
          <a:bodyPr/>
          <a:lstStyle/>
          <a:p>
            <a:pPr algn="r" rtl="1"/>
            <a:r>
              <a:rPr lang="fa-IR" sz="2800" dirty="0"/>
              <a:t>معاینه فیزیکی با ظاهر کلی و علایم حیاتی شروع </a:t>
            </a:r>
          </a:p>
          <a:p>
            <a:pPr algn="r" rtl="1"/>
            <a:r>
              <a:rPr lang="fa-IR" sz="2800" dirty="0"/>
              <a:t>رنگ پریدگی و ایکتر</a:t>
            </a:r>
          </a:p>
          <a:p>
            <a:pPr algn="r" rtl="1"/>
            <a:r>
              <a:rPr lang="fa-IR" sz="2800" dirty="0"/>
              <a:t>تاکی پنه</a:t>
            </a:r>
          </a:p>
          <a:p>
            <a:pPr algn="r" rtl="1"/>
            <a:r>
              <a:rPr lang="fa-IR" sz="2800" dirty="0"/>
              <a:t>تندرنس شکمی و رژیدیتی</a:t>
            </a:r>
          </a:p>
          <a:p>
            <a:pPr algn="r" rtl="1"/>
            <a:r>
              <a:rPr lang="fa-IR" sz="2800" dirty="0"/>
              <a:t>معاینه رکتال و معاینه لگن</a:t>
            </a:r>
          </a:p>
          <a:p>
            <a:pPr algn="r" rtl="1"/>
            <a:r>
              <a:rPr lang="fa-IR" sz="2800" dirty="0"/>
              <a:t>معاینه بیضه ها</a:t>
            </a:r>
          </a:p>
          <a:p>
            <a:pPr algn="r" rtl="1"/>
            <a:r>
              <a:rPr lang="fa-IR" sz="2800" dirty="0"/>
              <a:t>معاینه پرینه و اینکوئینال</a:t>
            </a:r>
          </a:p>
          <a:p>
            <a:pPr algn="r" rtl="1"/>
            <a:r>
              <a:rPr lang="fa-IR" sz="2800" dirty="0"/>
              <a:t>معاینات سریال شکمی</a:t>
            </a:r>
            <a:endParaRPr lang="en-US" sz="2800" dirty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645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8280" y="2150596"/>
            <a:ext cx="9144000" cy="164149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dirty="0"/>
              <a:t>Mehdi Momeni, MD</a:t>
            </a:r>
            <a:br>
              <a:rPr lang="en-US" sz="4400" dirty="0"/>
            </a:br>
            <a:r>
              <a:rPr lang="en-US" sz="3200" dirty="0"/>
              <a:t>Associate  professor  of   Emergency   Medicine</a:t>
            </a:r>
            <a:br>
              <a:rPr lang="en-US" sz="3200" dirty="0"/>
            </a:br>
            <a:r>
              <a:rPr lang="en-US" sz="3200" dirty="0"/>
              <a:t>TUMS,  Shariati   hospital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427956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A7DBF-DB68-CCF2-0A25-B500B4E7D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solidFill>
                  <a:schemeClr val="accent2"/>
                </a:solidFill>
              </a:rPr>
              <a:t>تست های آزمایشگاهی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98CA9A-711D-1F2B-3A13-DAA195DDC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825625"/>
            <a:ext cx="8900300" cy="4351338"/>
          </a:xfrm>
        </p:spPr>
        <p:txBody>
          <a:bodyPr/>
          <a:lstStyle/>
          <a:p>
            <a:pPr algn="r" rtl="1"/>
            <a:endParaRPr lang="fa-IR" sz="2800" dirty="0"/>
          </a:p>
          <a:p>
            <a:pPr algn="r" rtl="1"/>
            <a:r>
              <a:rPr lang="fa-IR" sz="2800" dirty="0"/>
              <a:t>آزمایش ادرار</a:t>
            </a:r>
          </a:p>
          <a:p>
            <a:pPr algn="r" rtl="1"/>
            <a:r>
              <a:rPr lang="fa-IR" sz="2800" dirty="0"/>
              <a:t>پرگنانسی تست</a:t>
            </a:r>
          </a:p>
          <a:p>
            <a:pPr algn="r" rtl="1"/>
            <a:r>
              <a:rPr lang="fa-IR" sz="2800" dirty="0"/>
              <a:t>گلوکومتری</a:t>
            </a:r>
          </a:p>
          <a:p>
            <a:pPr algn="r" rtl="1"/>
            <a:r>
              <a:rPr lang="en-US" sz="2800" dirty="0"/>
              <a:t>CBC</a:t>
            </a:r>
            <a:endParaRPr lang="fa-IR" sz="2800" dirty="0"/>
          </a:p>
          <a:p>
            <a:pPr algn="r" rtl="1"/>
            <a:r>
              <a:rPr lang="fa-IR" sz="2800" dirty="0"/>
              <a:t>سایر آزمایشات در صورت لزوم</a:t>
            </a:r>
          </a:p>
          <a:p>
            <a:pPr algn="r" rtl="1"/>
            <a:r>
              <a:rPr lang="fa-IR" sz="2800" dirty="0"/>
              <a:t>سطح لیپاز</a:t>
            </a:r>
          </a:p>
          <a:p>
            <a:pPr algn="r" rtl="1"/>
            <a:r>
              <a:rPr lang="fa-IR" sz="2800" dirty="0"/>
              <a:t>سطح لاکتات سرم</a:t>
            </a:r>
          </a:p>
          <a:p>
            <a:pPr algn="r" rtl="1"/>
            <a:endParaRPr lang="en-US" sz="2800" dirty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2972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D8E38-8B9C-9E4F-57E6-C5FC98211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solidFill>
                  <a:schemeClr val="accent2"/>
                </a:solidFill>
              </a:rPr>
              <a:t>تصویر برداری ها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91A0B-8708-8C86-866E-6344FEEEF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825625"/>
            <a:ext cx="9395600" cy="4351338"/>
          </a:xfrm>
        </p:spPr>
        <p:txBody>
          <a:bodyPr/>
          <a:lstStyle/>
          <a:p>
            <a:pPr algn="r" rtl="1"/>
            <a:endParaRPr lang="fa-IR" sz="2800" dirty="0"/>
          </a:p>
          <a:p>
            <a:pPr algn="r" rtl="1"/>
            <a:r>
              <a:rPr lang="fa-IR" sz="2800" dirty="0"/>
              <a:t>گرافی ها</a:t>
            </a:r>
            <a:r>
              <a:rPr lang="en-US" sz="2800" dirty="0"/>
              <a:t> </a:t>
            </a:r>
            <a:r>
              <a:rPr lang="fa-IR" sz="2800" dirty="0"/>
              <a:t>( قفسه سینه – ایستاده و خوابیده شکم)</a:t>
            </a:r>
          </a:p>
          <a:p>
            <a:pPr algn="r" rtl="1"/>
            <a:r>
              <a:rPr lang="fa-IR" sz="2800" b="1" dirty="0"/>
              <a:t>سی تی اسکن </a:t>
            </a:r>
            <a:r>
              <a:rPr lang="fa-IR" sz="2800" dirty="0"/>
              <a:t>( با یا بدون کنتراست)</a:t>
            </a:r>
          </a:p>
          <a:p>
            <a:pPr algn="r" rtl="1"/>
            <a:r>
              <a:rPr lang="fa-IR" sz="2800" dirty="0"/>
              <a:t>سی تی اسکن در سالمندان</a:t>
            </a:r>
          </a:p>
          <a:p>
            <a:pPr algn="r" rtl="1"/>
            <a:r>
              <a:rPr lang="fa-IR" sz="2800" dirty="0"/>
              <a:t>انجام سونوگرافی( تهدید کننده – غیر تهدید کننده زندگی )</a:t>
            </a:r>
          </a:p>
          <a:p>
            <a:pPr algn="r" rtl="1"/>
            <a:r>
              <a:rPr lang="en-US" sz="2800" dirty="0"/>
              <a:t>MRI</a:t>
            </a: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8620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BE8A2-BAC4-2966-DE70-6ABD1B781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solidFill>
                  <a:schemeClr val="accent2"/>
                </a:solidFill>
              </a:rPr>
              <a:t>درمان های امپیریک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D9E42-DC28-53DA-6CE5-51E3CF3B2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825625"/>
            <a:ext cx="9186050" cy="4351338"/>
          </a:xfrm>
        </p:spPr>
        <p:txBody>
          <a:bodyPr/>
          <a:lstStyle/>
          <a:p>
            <a:pPr rtl="1"/>
            <a:r>
              <a:rPr lang="en-US" sz="2800" dirty="0"/>
              <a:t> </a:t>
            </a:r>
          </a:p>
          <a:p>
            <a:pPr algn="r" rtl="1"/>
            <a:r>
              <a:rPr lang="fa-IR" sz="2800" dirty="0"/>
              <a:t>هدف اصلی:</a:t>
            </a:r>
          </a:p>
          <a:p>
            <a:pPr algn="r" rtl="1"/>
            <a:endParaRPr lang="fa-IR" sz="2800" dirty="0"/>
          </a:p>
          <a:p>
            <a:pPr algn="r" rtl="1"/>
            <a:r>
              <a:rPr lang="fa-IR" sz="2800" dirty="0"/>
              <a:t>پایدارسازی فیزیولوژیک</a:t>
            </a:r>
          </a:p>
          <a:p>
            <a:pPr algn="r" rtl="1"/>
            <a:r>
              <a:rPr lang="fa-IR" sz="2800" dirty="0"/>
              <a:t> تخفیف علائم ( کنترل استفراغ- تسکین درد ) </a:t>
            </a:r>
          </a:p>
          <a:p>
            <a:pPr algn="r" rtl="1"/>
            <a:r>
              <a:rPr lang="fa-IR" sz="2800" dirty="0"/>
              <a:t> تشخیص سریع و درست </a:t>
            </a:r>
          </a:p>
          <a:p>
            <a:pPr algn="r" rtl="1"/>
            <a:r>
              <a:rPr lang="fa-IR" sz="2800" dirty="0"/>
              <a:t> مشاوره فوری در صورت لزوم </a:t>
            </a:r>
            <a:endParaRPr lang="en-US" sz="2800" dirty="0"/>
          </a:p>
          <a:p>
            <a:pPr algn="r"/>
            <a:endParaRPr lang="en-US" sz="2800" dirty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6154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A5B9F-96B5-E453-4FEB-59F52F1D5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solidFill>
                  <a:schemeClr val="accent2"/>
                </a:solidFill>
              </a:rPr>
              <a:t>آیا مسکن می خواهد ؟ .....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CC975C-1E3C-A468-1E34-33EC17858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825625"/>
            <a:ext cx="9309875" cy="4351338"/>
          </a:xfrm>
        </p:spPr>
        <p:txBody>
          <a:bodyPr/>
          <a:lstStyle/>
          <a:p>
            <a:pPr marL="0" indent="0" algn="just" rtl="1">
              <a:buNone/>
            </a:pPr>
            <a:endParaRPr lang="fa-IR" sz="2800" dirty="0"/>
          </a:p>
          <a:p>
            <a:pPr marL="0" indent="0" algn="just" rtl="1">
              <a:buNone/>
            </a:pPr>
            <a:r>
              <a:rPr lang="fa-IR" sz="2400" dirty="0"/>
              <a:t>هیچ مدرکی دال بر امتناع از تجویز مسکن برای تسکین درد وجود ندارد </a:t>
            </a:r>
          </a:p>
          <a:p>
            <a:pPr marL="0" indent="0" algn="just" rtl="1">
              <a:buNone/>
            </a:pPr>
            <a:endParaRPr lang="fa-IR" sz="2800" dirty="0"/>
          </a:p>
          <a:p>
            <a:pPr algn="just" rtl="1"/>
            <a:r>
              <a:rPr lang="fa-IR" sz="2800" dirty="0"/>
              <a:t> مرفین وریدی ( 2 تا 5 میلیگرم)</a:t>
            </a:r>
          </a:p>
          <a:p>
            <a:pPr algn="just" rtl="1"/>
            <a:r>
              <a:rPr lang="fa-IR" sz="2800" dirty="0"/>
              <a:t>فنتانیل وریدی در نارسایی کلیه ارجح</a:t>
            </a:r>
          </a:p>
          <a:p>
            <a:pPr algn="just" rtl="1"/>
            <a:r>
              <a:rPr lang="fa-IR" dirty="0"/>
              <a:t>کتورولاک وریدی</a:t>
            </a:r>
            <a:endParaRPr lang="fa-IR" sz="2800" dirty="0"/>
          </a:p>
          <a:p>
            <a:pPr algn="just" rtl="1"/>
            <a:r>
              <a:rPr lang="fa-IR" sz="2800" dirty="0"/>
              <a:t>سایر درمانها ...</a:t>
            </a:r>
          </a:p>
          <a:p>
            <a:pPr algn="just" rtl="1"/>
            <a:endParaRPr lang="en-US" sz="2800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0444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17608-3F6F-7918-4F10-591B38384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solidFill>
                  <a:schemeClr val="accent2"/>
                </a:solidFill>
              </a:rPr>
              <a:t>آنتی بیوتیک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9737D-78CB-71D9-A395-80558FA11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825625"/>
            <a:ext cx="9186050" cy="4351338"/>
          </a:xfrm>
        </p:spPr>
        <p:txBody>
          <a:bodyPr/>
          <a:lstStyle/>
          <a:p>
            <a:pPr algn="r" rtl="1"/>
            <a:endParaRPr lang="fa-IR" sz="2800" dirty="0"/>
          </a:p>
          <a:p>
            <a:pPr algn="r" rtl="1"/>
            <a:r>
              <a:rPr lang="fa-IR" sz="2800" dirty="0"/>
              <a:t>در صورت شک به عفونت داخل شکمی، آنتی بیوتیک وسیع الطیف با پوشش خوب برای :</a:t>
            </a:r>
          </a:p>
          <a:p>
            <a:pPr algn="r" rtl="1"/>
            <a:r>
              <a:rPr lang="fa-IR" sz="2800" dirty="0"/>
              <a:t> هوازی های گرم مثبت و منفی و بی هوازی ها</a:t>
            </a:r>
          </a:p>
          <a:p>
            <a:pPr algn="r" rtl="1"/>
            <a:endParaRPr lang="fa-IR" sz="2800" dirty="0"/>
          </a:p>
          <a:p>
            <a:pPr algn="r" rtl="1"/>
            <a:r>
              <a:rPr lang="fa-IR" sz="2000" dirty="0"/>
              <a:t>بیماران نقص ایمنی ممکن است پوشش ضد قارچ هم نیاز داشته باشند</a:t>
            </a:r>
            <a:endParaRPr lang="en-US" sz="2000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5008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3" descr="C:\Users\momeni\Pictures\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66674" y="-472027"/>
            <a:ext cx="12258674" cy="7330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B7DAF33-A5E2-74C4-FE3A-1BF6D7337B4F}"/>
              </a:ext>
            </a:extLst>
          </p:cNvPr>
          <p:cNvSpPr txBox="1"/>
          <p:nvPr/>
        </p:nvSpPr>
        <p:spPr>
          <a:xfrm>
            <a:off x="2805906" y="4207223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1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</a:p>
          <a:p>
            <a:pPr marL="0" indent="0" algn="ctr">
              <a:buNone/>
            </a:pPr>
            <a:r>
              <a:rPr lang="en-US" sz="1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</a:t>
            </a:r>
          </a:p>
          <a:p>
            <a:pPr marL="0" indent="0" algn="ctr">
              <a:buNone/>
            </a:pPr>
            <a:r>
              <a:rPr lang="en-US" sz="1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ATTENTION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D57820A-E450-A357-CCB4-646BFB2C6000}"/>
              </a:ext>
            </a:extLst>
          </p:cNvPr>
          <p:cNvSpPr txBox="1"/>
          <p:nvPr/>
        </p:nvSpPr>
        <p:spPr>
          <a:xfrm>
            <a:off x="5414382" y="506169"/>
            <a:ext cx="6096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4800" b="1" dirty="0">
                <a:solidFill>
                  <a:srgbClr val="FFFF00"/>
                </a:solidFill>
              </a:rPr>
              <a:t>QUESTION???</a:t>
            </a:r>
            <a:endParaRPr lang="fa-IR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14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8199F-8433-EEA7-5C9C-20E37A088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b="1" dirty="0">
                <a:solidFill>
                  <a:srgbClr val="FFC000"/>
                </a:solidFill>
              </a:rPr>
              <a:t>اپیدمیولوژی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A604E-6444-8487-8805-0C17FEBDA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r" rtl="1">
              <a:buNone/>
            </a:pPr>
            <a:r>
              <a:rPr lang="fa-IR" sz="2800" dirty="0"/>
              <a:t>از شایعترین تظاهرات اورژانس است</a:t>
            </a:r>
          </a:p>
          <a:p>
            <a:pPr marL="114300" indent="0" algn="r" rtl="1">
              <a:buNone/>
            </a:pPr>
            <a:r>
              <a:rPr lang="fa-IR" sz="2800" dirty="0"/>
              <a:t>اغلب خوش خیم است</a:t>
            </a:r>
          </a:p>
          <a:p>
            <a:pPr marL="0" indent="0" algn="r" rtl="1">
              <a:buNone/>
            </a:pPr>
            <a:r>
              <a:rPr lang="fa-IR" sz="2800" dirty="0"/>
              <a:t>میتواند پیامد فاجعه بار داشته باشد</a:t>
            </a:r>
          </a:p>
          <a:p>
            <a:pPr marL="0" indent="0" algn="r" rtl="1">
              <a:buNone/>
            </a:pPr>
            <a:r>
              <a:rPr lang="fa-IR" sz="2800" dirty="0"/>
              <a:t>از نقطه نظر آناتومیک بیشتر </a:t>
            </a:r>
            <a:r>
              <a:rPr lang="en-US" sz="2800" dirty="0"/>
              <a:t>GI </a:t>
            </a:r>
            <a:r>
              <a:rPr lang="fa-IR" sz="2800" dirty="0"/>
              <a:t> و </a:t>
            </a:r>
            <a:r>
              <a:rPr lang="en-US" sz="2800" dirty="0"/>
              <a:t> GU </a:t>
            </a:r>
            <a:r>
              <a:rPr lang="fa-IR" sz="2800" dirty="0"/>
              <a:t> منشا این بیماریها هستند</a:t>
            </a:r>
            <a:endParaRPr lang="en-US" sz="2800" dirty="0"/>
          </a:p>
          <a:p>
            <a:pPr algn="r" rtl="1"/>
            <a:endParaRPr lang="en-US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237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FDA26-F8AF-CBD5-5A57-BA7E266D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solidFill>
                  <a:srgbClr val="FFC000"/>
                </a:solidFill>
              </a:rPr>
              <a:t>پاتوفیزیولوژی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34D25-ED35-81F8-055A-EE91DAD58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825625"/>
            <a:ext cx="8786000" cy="4351338"/>
          </a:xfrm>
        </p:spPr>
        <p:txBody>
          <a:bodyPr/>
          <a:lstStyle/>
          <a:p>
            <a:pPr marL="0" indent="0" algn="r" rtl="1">
              <a:buNone/>
            </a:pPr>
            <a:r>
              <a:rPr lang="fa-IR" sz="2800" b="1" dirty="0"/>
              <a:t> </a:t>
            </a:r>
          </a:p>
          <a:p>
            <a:pPr marL="0" indent="0" algn="r" rtl="1">
              <a:buNone/>
            </a:pPr>
            <a:r>
              <a:rPr lang="fa-IR" sz="2800" b="1" dirty="0"/>
              <a:t>سه نوع </a:t>
            </a:r>
            <a:r>
              <a:rPr lang="fa-IR" sz="2800" dirty="0"/>
              <a:t>:</a:t>
            </a:r>
          </a:p>
          <a:p>
            <a:pPr marL="0" indent="0" algn="r" rtl="1">
              <a:buNone/>
            </a:pPr>
            <a:endParaRPr lang="fa-IR" sz="2800" dirty="0"/>
          </a:p>
          <a:p>
            <a:pPr algn="r" rtl="1"/>
            <a:r>
              <a:rPr lang="fa-IR" sz="2800" dirty="0"/>
              <a:t>ویسرال</a:t>
            </a:r>
          </a:p>
          <a:p>
            <a:pPr algn="r" rtl="1"/>
            <a:r>
              <a:rPr lang="fa-IR" sz="2800" dirty="0"/>
              <a:t>سوماتیک </a:t>
            </a:r>
          </a:p>
          <a:p>
            <a:pPr algn="r" rtl="1"/>
            <a:r>
              <a:rPr lang="fa-IR" sz="2800" dirty="0"/>
              <a:t>ریفرال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657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60652-FDA6-4262-F51D-08DB00E92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solidFill>
                  <a:srgbClr val="FFC000"/>
                </a:solidFill>
              </a:rPr>
              <a:t>دردهای ویسرال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26A7E-B9AD-8C1A-5298-C7DC3D7289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fa-IR" sz="3200" dirty="0"/>
              <a:t>دردهای ویسرال از منشا امبریونیک هستند  </a:t>
            </a:r>
            <a:endParaRPr lang="en-US" sz="3200" dirty="0"/>
          </a:p>
          <a:p>
            <a:pPr marL="114300" indent="0" algn="r" rtl="1">
              <a:buNone/>
            </a:pPr>
            <a:r>
              <a:rPr lang="fa-IR" b="1" dirty="0">
                <a:solidFill>
                  <a:schemeClr val="accent5"/>
                </a:solidFill>
              </a:rPr>
              <a:t>ساختمانهای فورگات</a:t>
            </a:r>
            <a:r>
              <a:rPr lang="fa-IR" dirty="0"/>
              <a:t>: معده- دئودنوم- کبد و پانکراس ...</a:t>
            </a:r>
          </a:p>
          <a:p>
            <a:pPr marL="114300" indent="0" algn="r" rtl="1">
              <a:buNone/>
            </a:pPr>
            <a:r>
              <a:rPr lang="fa-IR" dirty="0"/>
              <a:t>         که درد در قسمت بالای شکم حس میشود</a:t>
            </a:r>
          </a:p>
          <a:p>
            <a:pPr marL="114300" indent="0" algn="r" rtl="1">
              <a:buNone/>
            </a:pPr>
            <a:endParaRPr lang="en-US" dirty="0"/>
          </a:p>
          <a:p>
            <a:pPr marL="114300" indent="0" algn="r" rtl="1">
              <a:buNone/>
            </a:pPr>
            <a:r>
              <a:rPr lang="fa-IR" dirty="0"/>
              <a:t> </a:t>
            </a:r>
            <a:r>
              <a:rPr lang="fa-IR" b="1" dirty="0">
                <a:solidFill>
                  <a:schemeClr val="accent5"/>
                </a:solidFill>
              </a:rPr>
              <a:t>ساختمانهای میدگات</a:t>
            </a:r>
            <a:r>
              <a:rPr lang="fa-IR" dirty="0"/>
              <a:t>: روده باریک-پروگزیمال کولون-آپاندیس   ..  </a:t>
            </a:r>
          </a:p>
          <a:p>
            <a:pPr marL="114300" indent="0" algn="r" rtl="1">
              <a:buNone/>
            </a:pPr>
            <a:r>
              <a:rPr lang="fa-IR" dirty="0"/>
              <a:t>       که درد پری امبلیکال میدهد</a:t>
            </a:r>
          </a:p>
          <a:p>
            <a:pPr marL="114300" indent="0" algn="r" rtl="1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114300" indent="0" algn="r" rtl="1">
              <a:buNone/>
            </a:pPr>
            <a:r>
              <a:rPr lang="fa-IR" b="1" dirty="0">
                <a:solidFill>
                  <a:schemeClr val="accent5"/>
                </a:solidFill>
              </a:rPr>
              <a:t>ساختمانهای هیندگات</a:t>
            </a:r>
            <a:r>
              <a:rPr lang="fa-IR" b="1" dirty="0"/>
              <a:t>: </a:t>
            </a:r>
            <a:r>
              <a:rPr lang="fa-IR" dirty="0"/>
              <a:t>دیستال کولون و ژنیتویوریناری   ... </a:t>
            </a:r>
          </a:p>
          <a:p>
            <a:pPr marL="114300" indent="0" algn="r" rtl="1">
              <a:buNone/>
            </a:pPr>
            <a:r>
              <a:rPr lang="fa-IR" dirty="0"/>
              <a:t>       که درد تحتانی شکم میدهد</a:t>
            </a:r>
            <a:endParaRPr lang="en-US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740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61A7F-6CAB-6159-347D-69B02585E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b="1" dirty="0">
                <a:solidFill>
                  <a:srgbClr val="FFC000"/>
                </a:solidFill>
              </a:rPr>
              <a:t>دردهای سوماتیک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A67D9-29D8-F1DC-AB08-87657EFD9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825625"/>
            <a:ext cx="8671700" cy="4351338"/>
          </a:xfrm>
        </p:spPr>
        <p:txBody>
          <a:bodyPr/>
          <a:lstStyle/>
          <a:p>
            <a:pPr marL="0" indent="0" algn="r" rtl="1">
              <a:buNone/>
            </a:pPr>
            <a:r>
              <a:rPr lang="fa-IR" sz="2800" dirty="0"/>
              <a:t> </a:t>
            </a:r>
          </a:p>
          <a:p>
            <a:pPr marL="0" indent="0" algn="r" rtl="1">
              <a:buNone/>
            </a:pPr>
            <a:r>
              <a:rPr lang="fa-IR" sz="2800" dirty="0"/>
              <a:t>از تحریک پریتوان پاریتال منشا میگیرد</a:t>
            </a:r>
          </a:p>
          <a:p>
            <a:pPr marL="0" indent="0" algn="r" rtl="1">
              <a:buNone/>
            </a:pPr>
            <a:r>
              <a:rPr lang="fa-IR" sz="2800" dirty="0"/>
              <a:t> عفونت </a:t>
            </a:r>
          </a:p>
          <a:p>
            <a:pPr marL="114300" indent="0" algn="r" rtl="1">
              <a:buNone/>
            </a:pPr>
            <a:r>
              <a:rPr lang="fa-IR" sz="2800" dirty="0"/>
              <a:t>تحریک کمیکال</a:t>
            </a:r>
          </a:p>
          <a:p>
            <a:pPr marL="114300" indent="0" algn="r" rtl="1">
              <a:buNone/>
            </a:pPr>
            <a:r>
              <a:rPr lang="fa-IR" sz="2800" dirty="0"/>
              <a:t>یا هر فرایند التهابی دیگر</a:t>
            </a:r>
            <a:endParaRPr lang="en-US" sz="2800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564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23BF5-0914-8DED-F554-FD8CB74BA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rtl="1"/>
            <a:br>
              <a:rPr lang="fa-IR" sz="2800" dirty="0">
                <a:solidFill>
                  <a:srgbClr val="FFC000"/>
                </a:solidFill>
              </a:rPr>
            </a:br>
            <a:r>
              <a:rPr lang="fa-IR" sz="4000" dirty="0">
                <a:solidFill>
                  <a:srgbClr val="FFC000"/>
                </a:solidFill>
              </a:rPr>
              <a:t>دردهای ریفرال</a:t>
            </a:r>
            <a:br>
              <a:rPr lang="fa-IR" sz="2800" dirty="0">
                <a:solidFill>
                  <a:srgbClr val="FFC000"/>
                </a:solidFill>
              </a:rPr>
            </a:br>
            <a:r>
              <a:rPr lang="fa-IR" sz="2400" b="1" dirty="0">
                <a:solidFill>
                  <a:schemeClr val="accent2"/>
                </a:solidFill>
              </a:rPr>
              <a:t>دردهایی که از نقاطی دورتر از منشا اصلی احساس میشوند</a:t>
            </a:r>
            <a:br>
              <a:rPr lang="en-US" sz="2800" dirty="0">
                <a:solidFill>
                  <a:srgbClr val="FFC000"/>
                </a:solidFill>
              </a:rPr>
            </a:br>
            <a:endParaRPr lang="en-US" sz="2800" dirty="0">
              <a:solidFill>
                <a:srgbClr val="FFC000"/>
              </a:solidFill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1F761D6-7441-AFFD-A2AA-58861F0878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8558" y="1690688"/>
            <a:ext cx="5034884" cy="4969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86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467BA-743D-87BE-3AC3-29F6E6428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High Risk</a:t>
            </a:r>
            <a:r>
              <a:rPr lang="fa-IR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</a:rPr>
              <a:t> Papulations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017CB45-E621-3936-E53E-2991E312B6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90750" y="1681689"/>
            <a:ext cx="8077199" cy="4630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735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C31D3-54E3-E6D6-7CF5-54BEBD1F6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1E90D9A-B24D-9C02-EFA3-800BCB1C905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011464"/>
            <a:ext cx="6177513" cy="5656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1096011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3016C5A4-E631-4977-A608-ACFB4755262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1098</TotalTime>
  <Words>518</Words>
  <Application>Microsoft Office PowerPoint</Application>
  <PresentationFormat>Widescreen</PresentationFormat>
  <Paragraphs>132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Corbel</vt:lpstr>
      <vt:lpstr>Depth</vt:lpstr>
      <vt:lpstr>Abdominal Pain</vt:lpstr>
      <vt:lpstr>Mehdi Momeni, MD Associate  professor  of   Emergency   Medicine TUMS,  Shariati   hospital</vt:lpstr>
      <vt:lpstr>اپیدمیولوژی</vt:lpstr>
      <vt:lpstr>پاتوفیزیولوژی</vt:lpstr>
      <vt:lpstr>دردهای ویسرال</vt:lpstr>
      <vt:lpstr>دردهای سوماتیک</vt:lpstr>
      <vt:lpstr> دردهای ریفرال دردهایی که از نقاطی دورتر از منشا اصلی احساس میشوند </vt:lpstr>
      <vt:lpstr>High Risk  Papulations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تشخیص افتراقی ها  طیف وسیعی از بیماریهای کریتیکال و تهدید کننده زندگی و موارد اورژانس و یا غیر اورژانس </vt:lpstr>
      <vt:lpstr>علل تهدید کننده زندگی در درد شکم</vt:lpstr>
      <vt:lpstr>علل اورژانس درد شکم </vt:lpstr>
      <vt:lpstr>ارزیابی سریع</vt:lpstr>
      <vt:lpstr>شرح حال</vt:lpstr>
      <vt:lpstr>معاینه فیزیکی</vt:lpstr>
      <vt:lpstr>تست های آزمایشگاهی</vt:lpstr>
      <vt:lpstr>تصویر برداری ها</vt:lpstr>
      <vt:lpstr>درمان های امپیریک</vt:lpstr>
      <vt:lpstr>آیا مسکن می خواهد ؟ .....</vt:lpstr>
      <vt:lpstr>آنتی بیوتیک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Gastrointestinal Bleeding</dc:title>
  <dc:creator>کاربر سیستم</dc:creator>
  <cp:lastModifiedBy>ashkan momeni</cp:lastModifiedBy>
  <cp:revision>41</cp:revision>
  <dcterms:created xsi:type="dcterms:W3CDTF">2022-07-09T15:22:01Z</dcterms:created>
  <dcterms:modified xsi:type="dcterms:W3CDTF">2022-07-20T09:54:11Z</dcterms:modified>
</cp:coreProperties>
</file>