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sldIdLst>
    <p:sldId id="256" r:id="rId2"/>
    <p:sldId id="303" r:id="rId3"/>
    <p:sldId id="257" r:id="rId4"/>
    <p:sldId id="258" r:id="rId5"/>
    <p:sldId id="259" r:id="rId6"/>
    <p:sldId id="260" r:id="rId7"/>
    <p:sldId id="280" r:id="rId8"/>
    <p:sldId id="261" r:id="rId9"/>
    <p:sldId id="284" r:id="rId10"/>
    <p:sldId id="285" r:id="rId11"/>
    <p:sldId id="286" r:id="rId12"/>
    <p:sldId id="262" r:id="rId13"/>
    <p:sldId id="287" r:id="rId14"/>
    <p:sldId id="288" r:id="rId15"/>
    <p:sldId id="263" r:id="rId16"/>
    <p:sldId id="289" r:id="rId17"/>
    <p:sldId id="264" r:id="rId18"/>
    <p:sldId id="265" r:id="rId19"/>
    <p:sldId id="266" r:id="rId20"/>
    <p:sldId id="290" r:id="rId21"/>
    <p:sldId id="291" r:id="rId22"/>
    <p:sldId id="292" r:id="rId23"/>
    <p:sldId id="267" r:id="rId24"/>
    <p:sldId id="293" r:id="rId25"/>
    <p:sldId id="294" r:id="rId26"/>
    <p:sldId id="268" r:id="rId27"/>
    <p:sldId id="269" r:id="rId28"/>
    <p:sldId id="295" r:id="rId29"/>
    <p:sldId id="270" r:id="rId30"/>
    <p:sldId id="281" r:id="rId31"/>
    <p:sldId id="282" r:id="rId32"/>
    <p:sldId id="283" r:id="rId33"/>
    <p:sldId id="296" r:id="rId34"/>
    <p:sldId id="297" r:id="rId35"/>
    <p:sldId id="271" r:id="rId36"/>
    <p:sldId id="298" r:id="rId37"/>
    <p:sldId id="299" r:id="rId38"/>
    <p:sldId id="300" r:id="rId39"/>
    <p:sldId id="301" r:id="rId40"/>
    <p:sldId id="272" r:id="rId41"/>
    <p:sldId id="273" r:id="rId42"/>
    <p:sldId id="274" r:id="rId43"/>
    <p:sldId id="304"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53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0">
                      <a:schemeClr val="tx1"/>
                    </a:gs>
                    <a:gs pos="68000">
                      <a:srgbClr val="F1F1F1"/>
                    </a:gs>
                    <a:gs pos="100000">
                      <a:schemeClr val="bg1">
                        <a:lumMod val="11000"/>
                        <a:lumOff val="89000"/>
                      </a:schemeClr>
                    </a:gs>
                  </a:gsLst>
                  <a:lin ang="5400000" scaled="1"/>
                  <a:tileRect/>
                </a:gradFill>
                <a:effectLst>
                  <a:outerShdw blurRad="469900" dist="342900" dir="5400000" sy="-20000" rotWithShape="0">
                    <a:prstClr val="black">
                      <a:alpha val="66000"/>
                    </a:prstClr>
                  </a:outerShdw>
                </a:effectLst>
              </a:defRPr>
            </a:lvl1pPr>
          </a:lstStyle>
          <a:p>
            <a:pPr lvl="0" algn="r"/>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vert="horz" lIns="91440" tIns="45720" rIns="91440" bIns="45720" rtlCol="0"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stStyle>
          <a:p>
            <a:pPr marL="0" lvl="0" indent="0" algn="r">
              <a:buNone/>
            </a:pPr>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183758C-6EC1-4F72-AB00-83E7898286FB}" type="datetimeFigureOut">
              <a:rPr lang="fa-IR" smtClean="0"/>
              <a:t>16/12/1443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1512339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83758C-6EC1-4F72-AB00-83E7898286FB}" type="datetimeFigureOut">
              <a:rPr lang="fa-IR" smtClean="0"/>
              <a:t>16/12/1443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4237923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83758C-6EC1-4F72-AB00-83E7898286FB}" type="datetimeFigureOut">
              <a:rPr lang="fa-IR" smtClean="0"/>
              <a:t>16/12/1443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607412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83758C-6EC1-4F72-AB00-83E7898286FB}" type="datetimeFigureOut">
              <a:rPr lang="fa-IR" smtClean="0"/>
              <a:t>16/12/1443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FC22B26-09D7-4B20-A1B2-6AD83B470EFA}" type="slidenum">
              <a:rPr lang="fa-IR" smtClean="0"/>
              <a:t>‹#›</a:t>
            </a:fld>
            <a:endParaRPr lang="fa-IR"/>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12744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83758C-6EC1-4F72-AB00-83E7898286FB}" type="datetimeFigureOut">
              <a:rPr lang="fa-IR" smtClean="0"/>
              <a:t>16/12/1443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11346863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183758C-6EC1-4F72-AB00-83E7898286FB}" type="datetimeFigureOut">
              <a:rPr lang="fa-IR" smtClean="0"/>
              <a:t>16/12/1443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2627298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183758C-6EC1-4F72-AB00-83E7898286FB}" type="datetimeFigureOut">
              <a:rPr lang="fa-IR" smtClean="0"/>
              <a:t>16/12/1443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895950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83758C-6EC1-4F72-AB00-83E7898286FB}" type="datetimeFigureOut">
              <a:rPr lang="fa-IR" smtClean="0"/>
              <a:t>16/12/1443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28084026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83758C-6EC1-4F72-AB00-83E7898286FB}" type="datetimeFigureOut">
              <a:rPr lang="fa-IR" smtClean="0"/>
              <a:t>16/12/1443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215570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83758C-6EC1-4F72-AB00-83E7898286FB}" type="datetimeFigureOut">
              <a:rPr lang="fa-IR" smtClean="0"/>
              <a:t>16/12/1443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2034320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32000"/>
                        <a:lumOff val="68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183758C-6EC1-4F72-AB00-83E7898286FB}" type="datetimeFigureOut">
              <a:rPr lang="fa-IR" smtClean="0"/>
              <a:t>16/12/1443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274981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183758C-6EC1-4F72-AB00-83E7898286FB}" type="datetimeFigureOut">
              <a:rPr lang="fa-IR" smtClean="0"/>
              <a:t>16/12/1443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349910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83758C-6EC1-4F72-AB00-83E7898286FB}" type="datetimeFigureOut">
              <a:rPr lang="fa-IR" smtClean="0"/>
              <a:t>16/12/1443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2586413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183758C-6EC1-4F72-AB00-83E7898286FB}" type="datetimeFigureOut">
              <a:rPr lang="fa-IR" smtClean="0"/>
              <a:t>16/12/1443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564722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83758C-6EC1-4F72-AB00-83E7898286FB}" type="datetimeFigureOut">
              <a:rPr lang="fa-IR" smtClean="0"/>
              <a:t>16/12/1443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3223684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83758C-6EC1-4F72-AB00-83E7898286FB}" type="datetimeFigureOut">
              <a:rPr lang="fa-IR" smtClean="0"/>
              <a:t>16/12/1443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1639110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83758C-6EC1-4F72-AB00-83E7898286FB}" type="datetimeFigureOut">
              <a:rPr lang="fa-IR" smtClean="0"/>
              <a:t>16/12/1443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FC22B26-09D7-4B20-A1B2-6AD83B470EFA}" type="slidenum">
              <a:rPr lang="fa-IR" smtClean="0"/>
              <a:t>‹#›</a:t>
            </a:fld>
            <a:endParaRPr lang="fa-IR"/>
          </a:p>
        </p:txBody>
      </p:sp>
    </p:spTree>
    <p:extLst>
      <p:ext uri="{BB962C8B-B14F-4D97-AF65-F5344CB8AC3E}">
        <p14:creationId xmlns:p14="http://schemas.microsoft.com/office/powerpoint/2010/main" val="279717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9183758C-6EC1-4F72-AB00-83E7898286FB}" type="datetimeFigureOut">
              <a:rPr lang="fa-IR" smtClean="0"/>
              <a:t>16/12/1443</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9FC22B26-09D7-4B20-A1B2-6AD83B470EFA}" type="slidenum">
              <a:rPr lang="fa-IR" smtClean="0"/>
              <a:t>‹#›</a:t>
            </a:fld>
            <a:endParaRPr lang="fa-IR"/>
          </a:p>
        </p:txBody>
      </p:sp>
    </p:spTree>
    <p:extLst>
      <p:ext uri="{BB962C8B-B14F-4D97-AF65-F5344CB8AC3E}">
        <p14:creationId xmlns:p14="http://schemas.microsoft.com/office/powerpoint/2010/main" val="2349857056"/>
      </p:ext>
    </p:extLst>
  </p:cSld>
  <p:clrMap bg1="dk1" tx1="lt1" bg2="dk2" tx2="lt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 id="2147483777" r:id="rId14"/>
    <p:sldLayoutId id="2147483778" r:id="rId15"/>
    <p:sldLayoutId id="2147483779" r:id="rId16"/>
    <p:sldLayoutId id="2147483780"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13000"/>
                  <a:lumOff val="87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552932"/>
            <a:ext cx="9144000" cy="1641490"/>
          </a:xfrm>
        </p:spPr>
        <p:txBody>
          <a:bodyPr>
            <a:normAutofit/>
          </a:bodyPr>
          <a:lstStyle/>
          <a:p>
            <a:r>
              <a:rPr lang="en-US" sz="8000" b="1" dirty="0" smtClean="0"/>
              <a:t>Gastrointestinal Bleeding</a:t>
            </a:r>
            <a:endParaRPr lang="fa-IR" sz="8000" b="1" dirty="0"/>
          </a:p>
        </p:txBody>
      </p:sp>
    </p:spTree>
    <p:extLst>
      <p:ext uri="{BB962C8B-B14F-4D97-AF65-F5344CB8AC3E}">
        <p14:creationId xmlns:p14="http://schemas.microsoft.com/office/powerpoint/2010/main" val="3838249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00" y="1143000"/>
            <a:ext cx="10233800" cy="5033963"/>
          </a:xfrm>
        </p:spPr>
        <p:txBody>
          <a:bodyPr/>
          <a:lstStyle/>
          <a:p>
            <a:pPr>
              <a:lnSpc>
                <a:spcPct val="150000"/>
              </a:lnSpc>
            </a:pPr>
            <a:r>
              <a:rPr lang="en-US" dirty="0"/>
              <a:t>Epigastric pain may indicate PUD</a:t>
            </a:r>
            <a:r>
              <a:rPr lang="en-US" dirty="0" smtClean="0"/>
              <a:t>.</a:t>
            </a:r>
          </a:p>
          <a:p>
            <a:pPr>
              <a:lnSpc>
                <a:spcPct val="150000"/>
              </a:lnSpc>
            </a:pPr>
            <a:r>
              <a:rPr lang="en-US" dirty="0" smtClean="0"/>
              <a:t> </a:t>
            </a:r>
            <a:r>
              <a:rPr lang="en-US" dirty="0"/>
              <a:t>Hematemesis </a:t>
            </a:r>
            <a:r>
              <a:rPr lang="en-US" dirty="0" smtClean="0"/>
              <a:t>that occurs </a:t>
            </a:r>
            <a:r>
              <a:rPr lang="en-US" dirty="0" err="1"/>
              <a:t>afer</a:t>
            </a:r>
            <a:r>
              <a:rPr lang="en-US" dirty="0"/>
              <a:t> vomiting or retching is seen with esophageal tears. </a:t>
            </a:r>
            <a:endParaRPr lang="en-US" dirty="0" smtClean="0"/>
          </a:p>
          <a:p>
            <a:pPr>
              <a:lnSpc>
                <a:spcPct val="150000"/>
              </a:lnSpc>
            </a:pPr>
            <a:r>
              <a:rPr lang="en-US" dirty="0" smtClean="0"/>
              <a:t>Unexplained </a:t>
            </a:r>
            <a:r>
              <a:rPr lang="en-US" dirty="0"/>
              <a:t>weight loss is suggestive of malignancy. </a:t>
            </a:r>
            <a:endParaRPr lang="en-US" dirty="0" smtClean="0"/>
          </a:p>
          <a:p>
            <a:pPr>
              <a:lnSpc>
                <a:spcPct val="150000"/>
              </a:lnSpc>
            </a:pPr>
            <a:r>
              <a:rPr lang="en-US" dirty="0" smtClean="0"/>
              <a:t>Constipation </a:t>
            </a:r>
            <a:r>
              <a:rPr lang="en-US" dirty="0"/>
              <a:t>or painful bowel movements may precede bleeding from hemorrhoids or </a:t>
            </a:r>
            <a:r>
              <a:rPr lang="en-US" dirty="0" smtClean="0"/>
              <a:t>an anal </a:t>
            </a:r>
            <a:r>
              <a:rPr lang="en-US" dirty="0" err="1"/>
              <a:t>fssure</a:t>
            </a:r>
            <a:r>
              <a:rPr lang="en-US" dirty="0"/>
              <a:t>, respectively. </a:t>
            </a:r>
          </a:p>
        </p:txBody>
      </p:sp>
    </p:spTree>
    <p:extLst>
      <p:ext uri="{BB962C8B-B14F-4D97-AF65-F5344CB8AC3E}">
        <p14:creationId xmlns:p14="http://schemas.microsoft.com/office/powerpoint/2010/main" val="340828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7432" y="1386713"/>
            <a:ext cx="10233800" cy="4351338"/>
          </a:xfrm>
        </p:spPr>
        <p:txBody>
          <a:bodyPr>
            <a:normAutofit fontScale="92500" lnSpcReduction="10000"/>
          </a:bodyPr>
          <a:lstStyle/>
          <a:p>
            <a:pPr>
              <a:lnSpc>
                <a:spcPct val="150000"/>
              </a:lnSpc>
            </a:pPr>
            <a:r>
              <a:rPr lang="en-US" dirty="0"/>
              <a:t>Symptoms indicative of cerebral </a:t>
            </a:r>
            <a:r>
              <a:rPr lang="en-US" dirty="0" err="1" smtClean="0"/>
              <a:t>hypoperfusion</a:t>
            </a:r>
            <a:r>
              <a:rPr lang="en-US" dirty="0" smtClean="0"/>
              <a:t>, such </a:t>
            </a:r>
            <a:r>
              <a:rPr lang="en-US" dirty="0"/>
              <a:t>as lightheadedness, are predictive of more severe </a:t>
            </a:r>
            <a:r>
              <a:rPr lang="en-US" dirty="0" smtClean="0"/>
              <a:t>hemorrhage</a:t>
            </a:r>
            <a:endParaRPr lang="en-US" dirty="0"/>
          </a:p>
          <a:p>
            <a:pPr>
              <a:lnSpc>
                <a:spcPct val="150000"/>
              </a:lnSpc>
            </a:pPr>
            <a:r>
              <a:rPr lang="en-US" dirty="0"/>
              <a:t>Susceptible patients with </a:t>
            </a:r>
            <a:r>
              <a:rPr lang="en-US" dirty="0" err="1"/>
              <a:t>signifcant</a:t>
            </a:r>
            <a:r>
              <a:rPr lang="en-US" dirty="0"/>
              <a:t> blood loss may develop acute coronary syndrome (ACS</a:t>
            </a:r>
            <a:r>
              <a:rPr lang="en-US" dirty="0" smtClean="0"/>
              <a:t>)</a:t>
            </a:r>
          </a:p>
          <a:p>
            <a:pPr>
              <a:lnSpc>
                <a:spcPct val="150000"/>
              </a:lnSpc>
            </a:pPr>
            <a:r>
              <a:rPr lang="en-US" dirty="0" smtClean="0"/>
              <a:t> </a:t>
            </a:r>
            <a:r>
              <a:rPr lang="en-US" dirty="0"/>
              <a:t>Patients with </a:t>
            </a:r>
            <a:r>
              <a:rPr lang="en-US" dirty="0" err="1"/>
              <a:t>signifcant</a:t>
            </a:r>
            <a:r>
              <a:rPr lang="en-US" dirty="0"/>
              <a:t> blood loss </a:t>
            </a:r>
            <a:r>
              <a:rPr lang="en-US" dirty="0" smtClean="0"/>
              <a:t>should be </a:t>
            </a:r>
            <a:r>
              <a:rPr lang="en-US" dirty="0"/>
              <a:t>queried for a history of coronary disease, but typical symptoms </a:t>
            </a:r>
            <a:r>
              <a:rPr lang="en-US" dirty="0" smtClean="0"/>
              <a:t>of ACS</a:t>
            </a:r>
            <a:r>
              <a:rPr lang="en-US" dirty="0"/>
              <a:t>, such as chest pain or shortness of breath, may not be present </a:t>
            </a:r>
            <a:r>
              <a:rPr lang="en-US" dirty="0" smtClean="0"/>
              <a:t>in UGIB patients</a:t>
            </a:r>
            <a:endParaRPr lang="en-US" dirty="0"/>
          </a:p>
        </p:txBody>
      </p:sp>
    </p:spTree>
    <p:extLst>
      <p:ext uri="{BB962C8B-B14F-4D97-AF65-F5344CB8AC3E}">
        <p14:creationId xmlns:p14="http://schemas.microsoft.com/office/powerpoint/2010/main" val="623698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F0"/>
                </a:solidFill>
              </a:rPr>
              <a:t>Signs</a:t>
            </a:r>
            <a:endParaRPr lang="fa-IR" b="1" dirty="0">
              <a:solidFill>
                <a:srgbClr val="00B0F0"/>
              </a:solidFill>
            </a:endParaRPr>
          </a:p>
        </p:txBody>
      </p:sp>
      <p:sp>
        <p:nvSpPr>
          <p:cNvPr id="3" name="Content Placeholder 2"/>
          <p:cNvSpPr>
            <a:spLocks noGrp="1"/>
          </p:cNvSpPr>
          <p:nvPr>
            <p:ph idx="1"/>
          </p:nvPr>
        </p:nvSpPr>
        <p:spPr>
          <a:xfrm>
            <a:off x="838200" y="1862201"/>
            <a:ext cx="10515600" cy="4351338"/>
          </a:xfrm>
        </p:spPr>
        <p:txBody>
          <a:bodyPr>
            <a:normAutofit/>
          </a:bodyPr>
          <a:lstStyle/>
          <a:p>
            <a:r>
              <a:rPr lang="en-US" sz="3200" dirty="0"/>
              <a:t>Patients with acute GI bleeding should be assessed for signs of </a:t>
            </a:r>
            <a:r>
              <a:rPr lang="en-US" sz="3200" dirty="0" smtClean="0"/>
              <a:t>shock, which </a:t>
            </a:r>
            <a:r>
              <a:rPr lang="en-US" sz="3200" dirty="0"/>
              <a:t>increases risk for </a:t>
            </a:r>
            <a:r>
              <a:rPr lang="en-US" sz="3200" dirty="0" smtClean="0"/>
              <a:t>death.</a:t>
            </a:r>
          </a:p>
          <a:p>
            <a:pPr marL="0" indent="0">
              <a:buNone/>
            </a:pPr>
            <a:endParaRPr lang="en-US" sz="3200" dirty="0" smtClean="0"/>
          </a:p>
          <a:p>
            <a:r>
              <a:rPr lang="en-US" sz="3200" dirty="0" smtClean="0"/>
              <a:t> </a:t>
            </a:r>
            <a:r>
              <a:rPr lang="en-US" sz="3200" dirty="0"/>
              <a:t>Tachycardia and hypotension are predictive of a severe </a:t>
            </a:r>
            <a:r>
              <a:rPr lang="en-US" sz="3200" dirty="0" smtClean="0"/>
              <a:t>bleed.</a:t>
            </a:r>
          </a:p>
          <a:p>
            <a:pPr marL="0" indent="0">
              <a:buNone/>
            </a:pPr>
            <a:endParaRPr lang="en-US" sz="3200" dirty="0" smtClean="0"/>
          </a:p>
          <a:p>
            <a:r>
              <a:rPr lang="en-US" sz="3200" dirty="0" smtClean="0"/>
              <a:t>A </a:t>
            </a:r>
            <a:r>
              <a:rPr lang="en-US" sz="3200" dirty="0"/>
              <a:t>shock index (heart rate divided by </a:t>
            </a:r>
            <a:r>
              <a:rPr lang="en-US" sz="3200" dirty="0" smtClean="0"/>
              <a:t>systolic blood </a:t>
            </a:r>
            <a:r>
              <a:rPr lang="en-US" sz="3200" dirty="0"/>
              <a:t>pressure) can be used to guide resuscitation </a:t>
            </a:r>
            <a:endParaRPr lang="fa-IR" sz="3200" dirty="0"/>
          </a:p>
        </p:txBody>
      </p:sp>
    </p:spTree>
    <p:extLst>
      <p:ext uri="{BB962C8B-B14F-4D97-AF65-F5344CB8AC3E}">
        <p14:creationId xmlns:p14="http://schemas.microsoft.com/office/powerpoint/2010/main" val="753624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4280" y="1386713"/>
            <a:ext cx="10233800" cy="4351338"/>
          </a:xfrm>
        </p:spPr>
        <p:txBody>
          <a:bodyPr>
            <a:normAutofit fontScale="92500"/>
          </a:bodyPr>
          <a:lstStyle/>
          <a:p>
            <a:pPr>
              <a:lnSpc>
                <a:spcPct val="150000"/>
              </a:lnSpc>
            </a:pPr>
            <a:r>
              <a:rPr lang="en-US" dirty="0"/>
              <a:t>On physical examination, patients with PUD or severe </a:t>
            </a:r>
            <a:r>
              <a:rPr lang="en-US" dirty="0" smtClean="0"/>
              <a:t>gastritis may </a:t>
            </a:r>
            <a:r>
              <a:rPr lang="en-US" dirty="0"/>
              <a:t>have tenderness in the </a:t>
            </a:r>
            <a:r>
              <a:rPr lang="en-US" dirty="0" err="1"/>
              <a:t>lef</a:t>
            </a:r>
            <a:r>
              <a:rPr lang="en-US" dirty="0"/>
              <a:t> upper quadrant. </a:t>
            </a:r>
            <a:endParaRPr lang="en-US" dirty="0" smtClean="0"/>
          </a:p>
          <a:p>
            <a:pPr marL="0" indent="0">
              <a:lnSpc>
                <a:spcPct val="150000"/>
              </a:lnSpc>
              <a:buNone/>
            </a:pPr>
            <a:endParaRPr lang="en-US" dirty="0" smtClean="0"/>
          </a:p>
          <a:p>
            <a:pPr>
              <a:lnSpc>
                <a:spcPct val="150000"/>
              </a:lnSpc>
            </a:pPr>
            <a:r>
              <a:rPr lang="en-US" dirty="0" smtClean="0"/>
              <a:t>The </a:t>
            </a:r>
            <a:r>
              <a:rPr lang="en-US" dirty="0"/>
              <a:t>presence of </a:t>
            </a:r>
            <a:r>
              <a:rPr lang="en-US" dirty="0" smtClean="0"/>
              <a:t>ascites may </a:t>
            </a:r>
            <a:r>
              <a:rPr lang="en-US" dirty="0"/>
              <a:t>indicate portal hypertension, increasing the likelihood of esophageal varices. In such cases, rectal examination may identify varices </a:t>
            </a:r>
            <a:r>
              <a:rPr lang="en-US" dirty="0" smtClean="0"/>
              <a:t>or dense </a:t>
            </a:r>
            <a:r>
              <a:rPr lang="en-US" dirty="0"/>
              <a:t>collateral veins around the anus and rectum</a:t>
            </a:r>
            <a:r>
              <a:rPr lang="en-US" dirty="0" smtClean="0"/>
              <a:t>.</a:t>
            </a:r>
          </a:p>
          <a:p>
            <a:pPr marL="0" indent="0">
              <a:lnSpc>
                <a:spcPct val="150000"/>
              </a:lnSpc>
              <a:buNone/>
            </a:pPr>
            <a:endParaRPr lang="en-US" dirty="0"/>
          </a:p>
        </p:txBody>
      </p:sp>
    </p:spTree>
    <p:extLst>
      <p:ext uri="{BB962C8B-B14F-4D97-AF65-F5344CB8AC3E}">
        <p14:creationId xmlns:p14="http://schemas.microsoft.com/office/powerpoint/2010/main" val="699138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0856" y="1432433"/>
            <a:ext cx="10233800" cy="4351338"/>
          </a:xfrm>
        </p:spPr>
        <p:txBody>
          <a:bodyPr>
            <a:normAutofit/>
          </a:bodyPr>
          <a:lstStyle/>
          <a:p>
            <a:r>
              <a:rPr lang="en-US" sz="3200" dirty="0" smtClean="0"/>
              <a:t>Diﬀuse abdominal </a:t>
            </a:r>
            <a:r>
              <a:rPr lang="en-US" sz="3200" dirty="0"/>
              <a:t>tenderness may indicate GI perforation or bowel ischemia</a:t>
            </a:r>
            <a:r>
              <a:rPr lang="en-US" sz="3200" dirty="0" smtClean="0"/>
              <a:t>.</a:t>
            </a:r>
          </a:p>
          <a:p>
            <a:pPr marL="0" indent="0">
              <a:buNone/>
            </a:pPr>
            <a:r>
              <a:rPr lang="en-US" sz="3200" dirty="0"/>
              <a:t> </a:t>
            </a:r>
          </a:p>
          <a:p>
            <a:r>
              <a:rPr lang="en-US" sz="3200" dirty="0"/>
              <a:t>A digital rectal exam can help in elucidating the type or severity </a:t>
            </a:r>
            <a:r>
              <a:rPr lang="en-US" sz="3200" dirty="0" smtClean="0"/>
              <a:t>of bleeding</a:t>
            </a:r>
          </a:p>
          <a:p>
            <a:pPr marL="0" indent="0">
              <a:buNone/>
            </a:pPr>
            <a:endParaRPr lang="en-US" sz="3200" dirty="0" smtClean="0"/>
          </a:p>
          <a:p>
            <a:r>
              <a:rPr lang="en-US" sz="3200" dirty="0" smtClean="0"/>
              <a:t>Hemorrhoids </a:t>
            </a:r>
            <a:r>
              <a:rPr lang="en-US" sz="3200" dirty="0"/>
              <a:t>or anal </a:t>
            </a:r>
            <a:r>
              <a:rPr lang="en-US" sz="3200" dirty="0" err="1"/>
              <a:t>fssures</a:t>
            </a:r>
            <a:r>
              <a:rPr lang="en-US" sz="3200" dirty="0"/>
              <a:t> may be apparent on rectal exam. </a:t>
            </a:r>
          </a:p>
        </p:txBody>
      </p:sp>
    </p:spTree>
    <p:extLst>
      <p:ext uri="{BB962C8B-B14F-4D97-AF65-F5344CB8AC3E}">
        <p14:creationId xmlns:p14="http://schemas.microsoft.com/office/powerpoint/2010/main" val="1652063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F0"/>
                </a:solidFill>
              </a:rPr>
              <a:t>Laboratory Testing</a:t>
            </a:r>
            <a:endParaRPr lang="fa-IR" b="1" dirty="0">
              <a:solidFill>
                <a:srgbClr val="00B0F0"/>
              </a:solidFill>
            </a:endParaRPr>
          </a:p>
        </p:txBody>
      </p:sp>
      <p:sp>
        <p:nvSpPr>
          <p:cNvPr id="3" name="Content Placeholder 2"/>
          <p:cNvSpPr>
            <a:spLocks noGrp="1"/>
          </p:cNvSpPr>
          <p:nvPr>
            <p:ph idx="1"/>
          </p:nvPr>
        </p:nvSpPr>
        <p:spPr>
          <a:xfrm>
            <a:off x="1120000" y="1825624"/>
            <a:ext cx="10233800" cy="4867783"/>
          </a:xfrm>
        </p:spPr>
        <p:txBody>
          <a:bodyPr>
            <a:normAutofit fontScale="92500" lnSpcReduction="20000"/>
          </a:bodyPr>
          <a:lstStyle/>
          <a:p>
            <a:pPr>
              <a:lnSpc>
                <a:spcPct val="150000"/>
              </a:lnSpc>
            </a:pPr>
            <a:r>
              <a:rPr lang="en-US" dirty="0" smtClean="0"/>
              <a:t>focused </a:t>
            </a:r>
            <a:r>
              <a:rPr lang="en-US" dirty="0"/>
              <a:t>on risk </a:t>
            </a:r>
            <a:r>
              <a:rPr lang="en-US" dirty="0" smtClean="0"/>
              <a:t>stratification </a:t>
            </a:r>
          </a:p>
          <a:p>
            <a:pPr>
              <a:lnSpc>
                <a:spcPct val="150000"/>
              </a:lnSpc>
            </a:pPr>
            <a:r>
              <a:rPr lang="en-US" dirty="0" smtClean="0"/>
              <a:t>Patients with </a:t>
            </a:r>
            <a:r>
              <a:rPr lang="en-US" dirty="0"/>
              <a:t>hemodynamic instability require rapid resuscitation before laboratory results become available. </a:t>
            </a:r>
            <a:endParaRPr lang="en-US" dirty="0" smtClean="0"/>
          </a:p>
          <a:p>
            <a:pPr>
              <a:lnSpc>
                <a:spcPct val="150000"/>
              </a:lnSpc>
            </a:pPr>
            <a:r>
              <a:rPr lang="en-US" dirty="0" smtClean="0"/>
              <a:t> </a:t>
            </a:r>
            <a:r>
              <a:rPr lang="en-US" dirty="0"/>
              <a:t>An initial </a:t>
            </a:r>
            <a:r>
              <a:rPr lang="en-US" b="1" dirty="0" smtClean="0">
                <a:solidFill>
                  <a:srgbClr val="FFFF00"/>
                </a:solidFill>
              </a:rPr>
              <a:t>lactate</a:t>
            </a:r>
            <a:r>
              <a:rPr lang="en-US" dirty="0" smtClean="0"/>
              <a:t> level </a:t>
            </a:r>
            <a:r>
              <a:rPr lang="en-US" dirty="0"/>
              <a:t>greater than 2.5 </a:t>
            </a:r>
            <a:r>
              <a:rPr lang="en-US" dirty="0" err="1"/>
              <a:t>mmol</a:t>
            </a:r>
            <a:r>
              <a:rPr lang="en-US" dirty="0"/>
              <a:t>/L is associated with the development of </a:t>
            </a:r>
            <a:r>
              <a:rPr lang="en-US" dirty="0" err="1"/>
              <a:t>inhospital</a:t>
            </a:r>
            <a:r>
              <a:rPr lang="en-US" dirty="0"/>
              <a:t> hypotension and increased 30-day </a:t>
            </a:r>
            <a:r>
              <a:rPr lang="en-US" dirty="0" smtClean="0"/>
              <a:t>mortality.</a:t>
            </a:r>
          </a:p>
          <a:p>
            <a:pPr>
              <a:lnSpc>
                <a:spcPct val="150000"/>
              </a:lnSpc>
            </a:pPr>
            <a:r>
              <a:rPr lang="en-US" dirty="0" smtClean="0"/>
              <a:t>An </a:t>
            </a:r>
            <a:r>
              <a:rPr lang="en-US" dirty="0"/>
              <a:t>initial international normalized ratio (</a:t>
            </a:r>
            <a:r>
              <a:rPr lang="en-US" b="1" dirty="0">
                <a:solidFill>
                  <a:srgbClr val="FFFF00"/>
                </a:solidFill>
              </a:rPr>
              <a:t>INR</a:t>
            </a:r>
            <a:r>
              <a:rPr lang="en-US" dirty="0"/>
              <a:t>) greater than 1.5 or a </a:t>
            </a:r>
            <a:r>
              <a:rPr lang="en-US" b="1" dirty="0">
                <a:solidFill>
                  <a:srgbClr val="FFFF00"/>
                </a:solidFill>
              </a:rPr>
              <a:t>hemoglobin</a:t>
            </a:r>
            <a:r>
              <a:rPr lang="en-US" dirty="0"/>
              <a:t> </a:t>
            </a:r>
            <a:r>
              <a:rPr lang="en-US" dirty="0" smtClean="0"/>
              <a:t>less than </a:t>
            </a:r>
            <a:r>
              <a:rPr lang="en-US" dirty="0"/>
              <a:t>10 g/</a:t>
            </a:r>
            <a:r>
              <a:rPr lang="en-US" dirty="0" err="1"/>
              <a:t>dL</a:t>
            </a:r>
            <a:r>
              <a:rPr lang="en-US" dirty="0"/>
              <a:t> is predictive of increased inpatient mortality and the </a:t>
            </a:r>
            <a:r>
              <a:rPr lang="en-US" dirty="0" smtClean="0"/>
              <a:t>need for </a:t>
            </a:r>
            <a:r>
              <a:rPr lang="en-US" dirty="0"/>
              <a:t>intensive care unit (ICU) </a:t>
            </a:r>
            <a:r>
              <a:rPr lang="en-US" dirty="0" smtClean="0"/>
              <a:t>admission. </a:t>
            </a:r>
            <a:endParaRPr lang="fa-IR" dirty="0"/>
          </a:p>
        </p:txBody>
      </p:sp>
    </p:spTree>
    <p:extLst>
      <p:ext uri="{BB962C8B-B14F-4D97-AF65-F5344CB8AC3E}">
        <p14:creationId xmlns:p14="http://schemas.microsoft.com/office/powerpoint/2010/main" val="1100346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00" y="731520"/>
            <a:ext cx="10233800" cy="5445443"/>
          </a:xfrm>
        </p:spPr>
        <p:txBody>
          <a:bodyPr>
            <a:normAutofit fontScale="92500"/>
          </a:bodyPr>
          <a:lstStyle/>
          <a:p>
            <a:pPr>
              <a:lnSpc>
                <a:spcPct val="150000"/>
              </a:lnSpc>
            </a:pPr>
            <a:r>
              <a:rPr lang="en-US" dirty="0" smtClean="0"/>
              <a:t>Isolated </a:t>
            </a:r>
            <a:r>
              <a:rPr lang="en-US" dirty="0"/>
              <a:t>azotemia is </a:t>
            </a:r>
            <a:r>
              <a:rPr lang="en-US" dirty="0" err="1"/>
              <a:t>ofen</a:t>
            </a:r>
            <a:r>
              <a:rPr lang="en-US" dirty="0"/>
              <a:t> seen in patients with </a:t>
            </a:r>
            <a:r>
              <a:rPr lang="en-US" dirty="0" smtClean="0"/>
              <a:t>UGIB</a:t>
            </a:r>
          </a:p>
          <a:p>
            <a:pPr>
              <a:lnSpc>
                <a:spcPct val="150000"/>
              </a:lnSpc>
            </a:pPr>
            <a:r>
              <a:rPr lang="en-US" dirty="0" smtClean="0"/>
              <a:t>A </a:t>
            </a:r>
            <a:r>
              <a:rPr lang="en-US" dirty="0"/>
              <a:t>blood urea nitrogen to creatinine </a:t>
            </a:r>
            <a:r>
              <a:rPr lang="en-US" b="1" dirty="0">
                <a:solidFill>
                  <a:srgbClr val="FFFF00"/>
                </a:solidFill>
              </a:rPr>
              <a:t>(</a:t>
            </a:r>
            <a:r>
              <a:rPr lang="en-US" b="1" dirty="0" err="1">
                <a:solidFill>
                  <a:srgbClr val="FFFF00"/>
                </a:solidFill>
              </a:rPr>
              <a:t>BUN:Cr</a:t>
            </a:r>
            <a:r>
              <a:rPr lang="en-US" b="1" dirty="0">
                <a:solidFill>
                  <a:srgbClr val="FFFF00"/>
                </a:solidFill>
              </a:rPr>
              <a:t>) </a:t>
            </a:r>
            <a:r>
              <a:rPr lang="en-US" b="1" dirty="0" smtClean="0">
                <a:solidFill>
                  <a:srgbClr val="FFFF00"/>
                </a:solidFill>
              </a:rPr>
              <a:t>ratio </a:t>
            </a:r>
            <a:r>
              <a:rPr lang="en-US" dirty="0" smtClean="0"/>
              <a:t>higher </a:t>
            </a:r>
            <a:r>
              <a:rPr lang="en-US" dirty="0"/>
              <a:t>than 35 is 90% </a:t>
            </a:r>
            <a:r>
              <a:rPr lang="en-US" dirty="0" err="1"/>
              <a:t>specifc</a:t>
            </a:r>
            <a:r>
              <a:rPr lang="en-US" dirty="0"/>
              <a:t> in identifying </a:t>
            </a:r>
            <a:r>
              <a:rPr lang="en-US" dirty="0" smtClean="0"/>
              <a:t>UGIB. </a:t>
            </a:r>
          </a:p>
          <a:p>
            <a:pPr>
              <a:lnSpc>
                <a:spcPct val="150000"/>
              </a:lnSpc>
            </a:pPr>
            <a:r>
              <a:rPr lang="en-US" dirty="0" err="1" smtClean="0"/>
              <a:t>BUN:Cr</a:t>
            </a:r>
            <a:r>
              <a:rPr lang="en-US" dirty="0" smtClean="0"/>
              <a:t> </a:t>
            </a:r>
            <a:r>
              <a:rPr lang="en-US" dirty="0"/>
              <a:t>ratio is </a:t>
            </a:r>
            <a:r>
              <a:rPr lang="en-US" u="sng" dirty="0"/>
              <a:t>poorly sensitive </a:t>
            </a:r>
            <a:r>
              <a:rPr lang="en-US" dirty="0"/>
              <a:t>and not useful in excluding an UGIB.</a:t>
            </a:r>
          </a:p>
          <a:p>
            <a:pPr>
              <a:lnSpc>
                <a:spcPct val="150000"/>
              </a:lnSpc>
            </a:pPr>
            <a:r>
              <a:rPr lang="en-US" dirty="0"/>
              <a:t>Blood is typed and screened for stable patients and </a:t>
            </a:r>
            <a:r>
              <a:rPr lang="en-US" dirty="0" err="1" smtClean="0"/>
              <a:t>crossmatched</a:t>
            </a:r>
            <a:r>
              <a:rPr lang="en-US" dirty="0" smtClean="0"/>
              <a:t> for </a:t>
            </a:r>
            <a:r>
              <a:rPr lang="en-US" dirty="0"/>
              <a:t>unstable patients. </a:t>
            </a:r>
            <a:endParaRPr lang="en-US" dirty="0" smtClean="0"/>
          </a:p>
          <a:p>
            <a:pPr>
              <a:lnSpc>
                <a:spcPct val="150000"/>
              </a:lnSpc>
            </a:pPr>
            <a:r>
              <a:rPr lang="en-US" dirty="0" smtClean="0"/>
              <a:t>Use </a:t>
            </a:r>
            <a:r>
              <a:rPr lang="en-US" dirty="0" err="1"/>
              <a:t>uncrossmatched</a:t>
            </a:r>
            <a:r>
              <a:rPr lang="en-US" dirty="0"/>
              <a:t> blood product </a:t>
            </a:r>
            <a:r>
              <a:rPr lang="en-US" dirty="0" smtClean="0"/>
              <a:t>transfusion for </a:t>
            </a:r>
            <a:r>
              <a:rPr lang="en-US" dirty="0"/>
              <a:t>patients with ongoing brisk hemorrhage requiring rapid </a:t>
            </a:r>
            <a:r>
              <a:rPr lang="en-US" dirty="0" smtClean="0"/>
              <a:t>resuscitation</a:t>
            </a:r>
            <a:endParaRPr lang="en-US" dirty="0"/>
          </a:p>
        </p:txBody>
      </p:sp>
    </p:spTree>
    <p:extLst>
      <p:ext uri="{BB962C8B-B14F-4D97-AF65-F5344CB8AC3E}">
        <p14:creationId xmlns:p14="http://schemas.microsoft.com/office/powerpoint/2010/main" val="1455697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50"/>
                </a:solidFill>
              </a:rPr>
              <a:t>Electrocardiogram</a:t>
            </a:r>
            <a:endParaRPr lang="fa-IR" b="1" dirty="0">
              <a:solidFill>
                <a:srgbClr val="00B050"/>
              </a:solidFill>
            </a:endParaRPr>
          </a:p>
        </p:txBody>
      </p:sp>
      <p:sp>
        <p:nvSpPr>
          <p:cNvPr id="3" name="Content Placeholder 2"/>
          <p:cNvSpPr>
            <a:spLocks noGrp="1"/>
          </p:cNvSpPr>
          <p:nvPr>
            <p:ph idx="1"/>
          </p:nvPr>
        </p:nvSpPr>
        <p:spPr/>
        <p:txBody>
          <a:bodyPr>
            <a:normAutofit/>
          </a:bodyPr>
          <a:lstStyle/>
          <a:p>
            <a:r>
              <a:rPr lang="en-US" sz="3200" dirty="0" smtClean="0"/>
              <a:t>screening electrocardiogram (ECG):</a:t>
            </a:r>
          </a:p>
          <a:p>
            <a:pPr>
              <a:buFontTx/>
              <a:buChar char="-"/>
            </a:pPr>
            <a:r>
              <a:rPr lang="en-US" sz="3200" dirty="0" smtClean="0"/>
              <a:t>patients older than the age of 35 years </a:t>
            </a:r>
            <a:endParaRPr lang="en-US" sz="3200" dirty="0"/>
          </a:p>
          <a:p>
            <a:pPr>
              <a:buFontTx/>
              <a:buChar char="-"/>
            </a:pPr>
            <a:r>
              <a:rPr lang="en-US" sz="3200" dirty="0" smtClean="0"/>
              <a:t>those with cardiac risk factors.</a:t>
            </a:r>
          </a:p>
          <a:p>
            <a:pPr marL="0" indent="0">
              <a:buNone/>
            </a:pPr>
            <a:r>
              <a:rPr lang="en-US" sz="3200" dirty="0" smtClean="0"/>
              <a:t> </a:t>
            </a:r>
          </a:p>
          <a:p>
            <a:r>
              <a:rPr lang="en-US" sz="3200" dirty="0" smtClean="0"/>
              <a:t>A history of diabetes, tobacco use, liver cirrhosis, anemia (hemoglobin &lt;9 g/</a:t>
            </a:r>
            <a:r>
              <a:rPr lang="en-US" sz="3200" dirty="0" err="1" smtClean="0"/>
              <a:t>dL</a:t>
            </a:r>
            <a:r>
              <a:rPr lang="en-US" sz="3200" dirty="0" smtClean="0"/>
              <a:t>), or prior episodes of ACS are risk factors</a:t>
            </a:r>
            <a:endParaRPr lang="fa-IR" sz="3200" dirty="0"/>
          </a:p>
        </p:txBody>
      </p:sp>
    </p:spTree>
    <p:extLst>
      <p:ext uri="{BB962C8B-B14F-4D97-AF65-F5344CB8AC3E}">
        <p14:creationId xmlns:p14="http://schemas.microsoft.com/office/powerpoint/2010/main" val="1472937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50"/>
                </a:solidFill>
              </a:rPr>
              <a:t>Nasogastric Aspirate Testing</a:t>
            </a:r>
            <a:endParaRPr lang="fa-IR" b="1" dirty="0">
              <a:solidFill>
                <a:srgbClr val="00B050"/>
              </a:solidFill>
            </a:endParaRPr>
          </a:p>
        </p:txBody>
      </p:sp>
      <p:sp>
        <p:nvSpPr>
          <p:cNvPr id="3" name="Content Placeholder 2"/>
          <p:cNvSpPr>
            <a:spLocks noGrp="1"/>
          </p:cNvSpPr>
          <p:nvPr>
            <p:ph idx="1"/>
          </p:nvPr>
        </p:nvSpPr>
        <p:spPr/>
        <p:txBody>
          <a:bodyPr>
            <a:normAutofit/>
          </a:bodyPr>
          <a:lstStyle/>
          <a:p>
            <a:r>
              <a:rPr lang="en-US" sz="3200" dirty="0" smtClean="0"/>
              <a:t>We </a:t>
            </a:r>
            <a:r>
              <a:rPr lang="en-US" sz="3200" b="1" dirty="0" smtClean="0">
                <a:solidFill>
                  <a:srgbClr val="FFFF00"/>
                </a:solidFill>
              </a:rPr>
              <a:t>do not recommend </a:t>
            </a:r>
            <a:r>
              <a:rPr lang="en-US" sz="3200" dirty="0" smtClean="0"/>
              <a:t>the routine placement of a nasogastric tube (NGT)</a:t>
            </a:r>
          </a:p>
          <a:p>
            <a:pPr marL="0" indent="0">
              <a:buNone/>
            </a:pPr>
            <a:endParaRPr lang="en-US" sz="3200" dirty="0" smtClean="0"/>
          </a:p>
          <a:p>
            <a:r>
              <a:rPr lang="en-US" sz="3200" dirty="0" smtClean="0"/>
              <a:t>The procedure is both uncomfortable and potentially time-consuming</a:t>
            </a:r>
          </a:p>
          <a:p>
            <a:pPr marL="0" indent="0">
              <a:buNone/>
            </a:pPr>
            <a:endParaRPr lang="fa-IR" sz="3200" dirty="0" smtClean="0"/>
          </a:p>
          <a:p>
            <a:r>
              <a:rPr lang="en-US" sz="3200" dirty="0" smtClean="0"/>
              <a:t>NGT lavage performed before endoscopy should be left to the </a:t>
            </a:r>
            <a:r>
              <a:rPr lang="en-US" sz="3200" dirty="0" err="1" smtClean="0"/>
              <a:t>endoscopist</a:t>
            </a:r>
            <a:r>
              <a:rPr lang="en-US" sz="3200" dirty="0" smtClean="0"/>
              <a:t> and performed as part of that procedure.</a:t>
            </a:r>
            <a:endParaRPr lang="fa-IR" sz="3200" dirty="0"/>
          </a:p>
        </p:txBody>
      </p:sp>
    </p:spTree>
    <p:extLst>
      <p:ext uri="{BB962C8B-B14F-4D97-AF65-F5344CB8AC3E}">
        <p14:creationId xmlns:p14="http://schemas.microsoft.com/office/powerpoint/2010/main" val="1354855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rPr>
              <a:t>Imaging</a:t>
            </a:r>
            <a:endParaRPr lang="fa-IR" b="1" dirty="0">
              <a:solidFill>
                <a:srgbClr val="FFFF00"/>
              </a:solidFill>
            </a:endParaRPr>
          </a:p>
        </p:txBody>
      </p:sp>
      <p:sp>
        <p:nvSpPr>
          <p:cNvPr id="3" name="Content Placeholder 2"/>
          <p:cNvSpPr>
            <a:spLocks noGrp="1"/>
          </p:cNvSpPr>
          <p:nvPr>
            <p:ph idx="1"/>
          </p:nvPr>
        </p:nvSpPr>
        <p:spPr/>
        <p:txBody>
          <a:bodyPr/>
          <a:lstStyle/>
          <a:p>
            <a:pPr>
              <a:lnSpc>
                <a:spcPct val="150000"/>
              </a:lnSpc>
            </a:pPr>
            <a:r>
              <a:rPr lang="en-US" dirty="0"/>
              <a:t>Bedside ultrasound can </a:t>
            </a:r>
            <a:r>
              <a:rPr lang="en-US" dirty="0" err="1"/>
              <a:t>confrm</a:t>
            </a:r>
            <a:r>
              <a:rPr lang="en-US" dirty="0"/>
              <a:t> </a:t>
            </a:r>
            <a:r>
              <a:rPr lang="en-US" dirty="0" smtClean="0"/>
              <a:t>the presence </a:t>
            </a:r>
            <a:r>
              <a:rPr lang="en-US" dirty="0"/>
              <a:t>of ascites, increasing the likelihood that esophageal varices </a:t>
            </a:r>
            <a:r>
              <a:rPr lang="en-US" dirty="0" smtClean="0"/>
              <a:t>are the </a:t>
            </a:r>
            <a:r>
              <a:rPr lang="en-US" dirty="0"/>
              <a:t>cause of UGIB. </a:t>
            </a:r>
            <a:endParaRPr lang="en-US" dirty="0" smtClean="0"/>
          </a:p>
          <a:p>
            <a:pPr>
              <a:lnSpc>
                <a:spcPct val="150000"/>
              </a:lnSpc>
            </a:pPr>
            <a:endParaRPr lang="en-US" dirty="0"/>
          </a:p>
          <a:p>
            <a:pPr>
              <a:lnSpc>
                <a:spcPct val="150000"/>
              </a:lnSpc>
            </a:pPr>
            <a:r>
              <a:rPr lang="en-US" dirty="0" smtClean="0"/>
              <a:t>The </a:t>
            </a:r>
            <a:r>
              <a:rPr lang="en-US" dirty="0"/>
              <a:t>American College of Radiology (ACR) Appropriateness Criteria state that endoscopy is preferred before </a:t>
            </a:r>
            <a:r>
              <a:rPr lang="en-US" dirty="0" smtClean="0"/>
              <a:t>radiologic imaging </a:t>
            </a:r>
            <a:r>
              <a:rPr lang="en-US" dirty="0"/>
              <a:t>for patients with </a:t>
            </a:r>
            <a:r>
              <a:rPr lang="en-US" dirty="0" err="1"/>
              <a:t>signifcant</a:t>
            </a:r>
            <a:r>
              <a:rPr lang="en-US" dirty="0"/>
              <a:t> UGIB</a:t>
            </a:r>
            <a:endParaRPr lang="fa-IR" dirty="0"/>
          </a:p>
        </p:txBody>
      </p:sp>
    </p:spTree>
    <p:extLst>
      <p:ext uri="{BB962C8B-B14F-4D97-AF65-F5344CB8AC3E}">
        <p14:creationId xmlns:p14="http://schemas.microsoft.com/office/powerpoint/2010/main" val="3420418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8280" y="2150596"/>
            <a:ext cx="9144000" cy="1641490"/>
          </a:xfrm>
        </p:spPr>
        <p:txBody>
          <a:bodyPr>
            <a:noAutofit/>
          </a:bodyPr>
          <a:lstStyle/>
          <a:p>
            <a:pPr algn="ctr">
              <a:lnSpc>
                <a:spcPct val="150000"/>
              </a:lnSpc>
            </a:pPr>
            <a:r>
              <a:rPr lang="en-US" sz="4400" b="1" dirty="0" smtClean="0"/>
              <a:t>Hojat Vahedi, MD</a:t>
            </a:r>
            <a:r>
              <a:rPr lang="en-US" sz="4400" dirty="0" smtClean="0"/>
              <a:t/>
            </a:r>
            <a:br>
              <a:rPr lang="en-US" sz="4400" dirty="0" smtClean="0"/>
            </a:br>
            <a:r>
              <a:rPr lang="en-US" sz="3200" dirty="0" smtClean="0"/>
              <a:t>Associate  professor  of   Emergency   Medicine</a:t>
            </a:r>
            <a:br>
              <a:rPr lang="en-US" sz="3200" dirty="0" smtClean="0"/>
            </a:br>
            <a:r>
              <a:rPr lang="en-US" sz="3200" dirty="0" smtClean="0"/>
              <a:t>TUMS,  </a:t>
            </a:r>
            <a:r>
              <a:rPr lang="en-US" sz="3200" dirty="0" err="1" smtClean="0"/>
              <a:t>Shariati</a:t>
            </a:r>
            <a:r>
              <a:rPr lang="en-US" sz="3200" dirty="0" smtClean="0"/>
              <a:t>   hospital</a:t>
            </a:r>
            <a:endParaRPr lang="en-US" sz="4400" dirty="0"/>
          </a:p>
        </p:txBody>
      </p:sp>
    </p:spTree>
    <p:extLst>
      <p:ext uri="{BB962C8B-B14F-4D97-AF65-F5344CB8AC3E}">
        <p14:creationId xmlns:p14="http://schemas.microsoft.com/office/powerpoint/2010/main" val="1427956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50000"/>
              </a:lnSpc>
            </a:pPr>
            <a:r>
              <a:rPr lang="en-US" sz="3200" dirty="0" smtClean="0"/>
              <a:t>The ACR </a:t>
            </a:r>
            <a:r>
              <a:rPr lang="en-US" sz="3200" dirty="0"/>
              <a:t>recommends </a:t>
            </a:r>
            <a:r>
              <a:rPr lang="en-US" sz="3200" b="1" dirty="0">
                <a:solidFill>
                  <a:srgbClr val="FFFF00"/>
                </a:solidFill>
              </a:rPr>
              <a:t>angiography</a:t>
            </a:r>
            <a:r>
              <a:rPr lang="en-US" sz="3200" dirty="0"/>
              <a:t> as an appropriate alternative in unstable patients with suspected LGIB, because this modality can </a:t>
            </a:r>
            <a:r>
              <a:rPr lang="en-US" sz="3200" dirty="0" smtClean="0"/>
              <a:t>potentially be </a:t>
            </a:r>
            <a:r>
              <a:rPr lang="en-US" sz="3200" dirty="0"/>
              <a:t>used to both localize and </a:t>
            </a:r>
            <a:r>
              <a:rPr lang="en-US" sz="3200" dirty="0" err="1"/>
              <a:t>embolize</a:t>
            </a:r>
            <a:r>
              <a:rPr lang="en-US" sz="3200" dirty="0"/>
              <a:t> bleeding sources</a:t>
            </a:r>
            <a:r>
              <a:rPr lang="en-US" sz="3200" dirty="0" smtClean="0"/>
              <a:t>.</a:t>
            </a:r>
            <a:endParaRPr lang="en-US" sz="3200" dirty="0"/>
          </a:p>
        </p:txBody>
      </p:sp>
    </p:spTree>
    <p:extLst>
      <p:ext uri="{BB962C8B-B14F-4D97-AF65-F5344CB8AC3E}">
        <p14:creationId xmlns:p14="http://schemas.microsoft.com/office/powerpoint/2010/main" val="1058560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00" y="1414145"/>
            <a:ext cx="10233800" cy="4351338"/>
          </a:xfrm>
        </p:spPr>
        <p:txBody>
          <a:bodyPr/>
          <a:lstStyle/>
          <a:p>
            <a:pPr>
              <a:lnSpc>
                <a:spcPct val="150000"/>
              </a:lnSpc>
            </a:pPr>
            <a:r>
              <a:rPr lang="en-US" b="1" dirty="0">
                <a:solidFill>
                  <a:srgbClr val="FFFF00"/>
                </a:solidFill>
              </a:rPr>
              <a:t>CTA</a:t>
            </a:r>
            <a:r>
              <a:rPr lang="en-US" dirty="0"/>
              <a:t> is capable of detecting bleeding as slow as 0.3 mL/min. </a:t>
            </a:r>
            <a:endParaRPr lang="en-US" dirty="0" smtClean="0"/>
          </a:p>
          <a:p>
            <a:pPr marL="0" indent="0">
              <a:lnSpc>
                <a:spcPct val="150000"/>
              </a:lnSpc>
              <a:buNone/>
            </a:pPr>
            <a:endParaRPr lang="en-US" dirty="0" smtClean="0"/>
          </a:p>
          <a:p>
            <a:pPr>
              <a:lnSpc>
                <a:spcPct val="150000"/>
              </a:lnSpc>
            </a:pPr>
            <a:r>
              <a:rPr lang="en-US" dirty="0" smtClean="0"/>
              <a:t>It is useful </a:t>
            </a:r>
            <a:r>
              <a:rPr lang="en-US" dirty="0"/>
              <a:t>if endoscopic localization of the hemorrhage is not possible </a:t>
            </a:r>
            <a:r>
              <a:rPr lang="en-US" dirty="0" smtClean="0"/>
              <a:t>or unsuccessful</a:t>
            </a:r>
            <a:r>
              <a:rPr lang="en-US" dirty="0"/>
              <a:t>. CTA should be considered, in consultation with gastroenterology, for stable patients with LGIB to assist in identifying </a:t>
            </a:r>
            <a:r>
              <a:rPr lang="en-US" dirty="0" smtClean="0"/>
              <a:t>the hemorrhage </a:t>
            </a:r>
            <a:r>
              <a:rPr lang="en-US" dirty="0"/>
              <a:t>location</a:t>
            </a:r>
          </a:p>
        </p:txBody>
      </p:sp>
    </p:spTree>
    <p:extLst>
      <p:ext uri="{BB962C8B-B14F-4D97-AF65-F5344CB8AC3E}">
        <p14:creationId xmlns:p14="http://schemas.microsoft.com/office/powerpoint/2010/main" val="30999083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pPr>
            <a:r>
              <a:rPr lang="en-US" b="1" dirty="0">
                <a:solidFill>
                  <a:schemeClr val="accent4">
                    <a:lumMod val="60000"/>
                    <a:lumOff val="40000"/>
                  </a:schemeClr>
                </a:solidFill>
              </a:rPr>
              <a:t>CTA is not </a:t>
            </a:r>
            <a:r>
              <a:rPr lang="en-US" b="1" dirty="0" smtClean="0">
                <a:solidFill>
                  <a:schemeClr val="accent4">
                    <a:lumMod val="60000"/>
                    <a:lumOff val="40000"/>
                  </a:schemeClr>
                </a:solidFill>
              </a:rPr>
              <a:t>optimal in </a:t>
            </a:r>
            <a:r>
              <a:rPr lang="en-US" b="1" dirty="0">
                <a:solidFill>
                  <a:schemeClr val="accent4">
                    <a:lumMod val="60000"/>
                    <a:lumOff val="40000"/>
                  </a:schemeClr>
                </a:solidFill>
              </a:rPr>
              <a:t>hemodynamically unstable patients </a:t>
            </a:r>
            <a:r>
              <a:rPr lang="en-US" dirty="0"/>
              <a:t>with suspected LGIB, </a:t>
            </a:r>
            <a:r>
              <a:rPr lang="en-US" dirty="0" smtClean="0"/>
              <a:t>because it </a:t>
            </a:r>
            <a:r>
              <a:rPr lang="en-US" dirty="0"/>
              <a:t>may delay management</a:t>
            </a:r>
            <a:r>
              <a:rPr lang="en-US" dirty="0" smtClean="0"/>
              <a:t>.</a:t>
            </a:r>
          </a:p>
          <a:p>
            <a:pPr>
              <a:lnSpc>
                <a:spcPct val="150000"/>
              </a:lnSpc>
            </a:pPr>
            <a:r>
              <a:rPr lang="en-US" dirty="0" smtClean="0"/>
              <a:t> </a:t>
            </a:r>
            <a:r>
              <a:rPr lang="en-US" b="1" dirty="0">
                <a:solidFill>
                  <a:srgbClr val="FFFF00"/>
                </a:solidFill>
              </a:rPr>
              <a:t>Immediate conventional angiography </a:t>
            </a:r>
            <a:r>
              <a:rPr lang="en-US" dirty="0"/>
              <a:t>(</a:t>
            </a:r>
            <a:r>
              <a:rPr lang="en-US" dirty="0" smtClean="0"/>
              <a:t>with potential </a:t>
            </a:r>
            <a:r>
              <a:rPr lang="en-US" dirty="0"/>
              <a:t>embolization) is the preferable strategy for these </a:t>
            </a:r>
            <a:r>
              <a:rPr lang="en-US" dirty="0" smtClean="0"/>
              <a:t>patients.</a:t>
            </a:r>
            <a:endParaRPr lang="en-US" dirty="0"/>
          </a:p>
        </p:txBody>
      </p:sp>
    </p:spTree>
    <p:extLst>
      <p:ext uri="{BB962C8B-B14F-4D97-AF65-F5344CB8AC3E}">
        <p14:creationId xmlns:p14="http://schemas.microsoft.com/office/powerpoint/2010/main" val="2798694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92034" y="192024"/>
            <a:ext cx="10925446" cy="6332411"/>
          </a:xfrm>
          <a:prstGeom prst="rect">
            <a:avLst/>
          </a:prstGeom>
        </p:spPr>
      </p:pic>
    </p:spTree>
    <p:extLst>
      <p:ext uri="{BB962C8B-B14F-4D97-AF65-F5344CB8AC3E}">
        <p14:creationId xmlns:p14="http://schemas.microsoft.com/office/powerpoint/2010/main" val="1175121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327" y="5449189"/>
            <a:ext cx="10515600" cy="1325563"/>
          </a:xfrm>
        </p:spPr>
        <p:txBody>
          <a:bodyPr>
            <a:noAutofit/>
          </a:bodyPr>
          <a:lstStyle/>
          <a:p>
            <a:r>
              <a:rPr lang="en-US" sz="1400" dirty="0"/>
              <a:t> Concerning history includes:</a:t>
            </a:r>
            <a:br>
              <a:rPr lang="en-US" sz="1400" dirty="0"/>
            </a:br>
            <a:r>
              <a:rPr lang="en-US" sz="1400" dirty="0"/>
              <a:t>• Estimated blood loss &gt;500 mL as suggested by symptoms of hypovolemia: dizziness, lightheadedness, syncope, confusion,</a:t>
            </a:r>
            <a:br>
              <a:rPr lang="en-US" sz="1400" dirty="0"/>
            </a:br>
            <a:r>
              <a:rPr lang="en-US" sz="1400" dirty="0"/>
              <a:t>and weakness</a:t>
            </a:r>
            <a:br>
              <a:rPr lang="en-US" sz="1400" dirty="0"/>
            </a:br>
            <a:r>
              <a:rPr lang="en-US" sz="1400" dirty="0"/>
              <a:t>• History of previous abdominal vascular surgeries</a:t>
            </a:r>
            <a:br>
              <a:rPr lang="en-US" sz="1400" dirty="0"/>
            </a:br>
            <a:r>
              <a:rPr lang="en-US" sz="1400" dirty="0"/>
              <a:t>• Use of anti-coagulants</a:t>
            </a:r>
            <a:br>
              <a:rPr lang="en-US" sz="1400" dirty="0"/>
            </a:br>
            <a:r>
              <a:rPr lang="en-US" sz="1400" dirty="0"/>
              <a:t>• Initial lactate &gt;4</a:t>
            </a:r>
            <a:br>
              <a:rPr lang="en-US" sz="1400" dirty="0"/>
            </a:br>
            <a:r>
              <a:rPr lang="en-US" sz="1400" dirty="0"/>
              <a:t>• Hemoglobin &lt;10 or decrease &gt;1 from baseline</a:t>
            </a:r>
          </a:p>
        </p:txBody>
      </p:sp>
      <p:pic>
        <p:nvPicPr>
          <p:cNvPr id="4" name="Content Placeholder 3"/>
          <p:cNvPicPr>
            <a:picLocks noGrp="1" noChangeAspect="1"/>
          </p:cNvPicPr>
          <p:nvPr>
            <p:ph idx="1"/>
          </p:nvPr>
        </p:nvPicPr>
        <p:blipFill>
          <a:blip r:embed="rId2"/>
          <a:stretch>
            <a:fillRect/>
          </a:stretch>
        </p:blipFill>
        <p:spPr>
          <a:xfrm>
            <a:off x="1819656" y="182879"/>
            <a:ext cx="7470647" cy="5084065"/>
          </a:xfrm>
          <a:prstGeom prst="rect">
            <a:avLst/>
          </a:prstGeom>
        </p:spPr>
      </p:pic>
    </p:spTree>
    <p:extLst>
      <p:ext uri="{BB962C8B-B14F-4D97-AF65-F5344CB8AC3E}">
        <p14:creationId xmlns:p14="http://schemas.microsoft.com/office/powerpoint/2010/main" val="2526993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97864" y="201168"/>
            <a:ext cx="9546335" cy="6533579"/>
          </a:xfrm>
          <a:prstGeom prst="rect">
            <a:avLst/>
          </a:prstGeom>
        </p:spPr>
      </p:pic>
    </p:spTree>
    <p:extLst>
      <p:ext uri="{BB962C8B-B14F-4D97-AF65-F5344CB8AC3E}">
        <p14:creationId xmlns:p14="http://schemas.microsoft.com/office/powerpoint/2010/main" val="1409775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rPr>
              <a:t>MANAGEMENT</a:t>
            </a:r>
            <a:endParaRPr lang="fa-IR" b="1"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pPr marL="571500" indent="-571500">
              <a:lnSpc>
                <a:spcPct val="150000"/>
              </a:lnSpc>
              <a:buFont typeface="+mj-lt"/>
              <a:buAutoNum type="romanUcPeriod"/>
            </a:pPr>
            <a:r>
              <a:rPr lang="en-US" b="1" dirty="0" smtClean="0">
                <a:solidFill>
                  <a:srgbClr val="00B0F0"/>
                </a:solidFill>
              </a:rPr>
              <a:t>prompt resuscitation</a:t>
            </a:r>
          </a:p>
          <a:p>
            <a:pPr marL="571500" indent="-571500">
              <a:lnSpc>
                <a:spcPct val="150000"/>
              </a:lnSpc>
              <a:buFont typeface="+mj-lt"/>
              <a:buAutoNum type="romanUcPeriod"/>
            </a:pPr>
            <a:r>
              <a:rPr lang="en-US" b="1" dirty="0" smtClean="0">
                <a:solidFill>
                  <a:srgbClr val="00B0F0"/>
                </a:solidFill>
              </a:rPr>
              <a:t>consideration of blood or platelet transfusion</a:t>
            </a:r>
          </a:p>
          <a:p>
            <a:pPr marL="571500" indent="-571500">
              <a:lnSpc>
                <a:spcPct val="150000"/>
              </a:lnSpc>
              <a:buFont typeface="+mj-lt"/>
              <a:buAutoNum type="romanUcPeriod"/>
            </a:pPr>
            <a:r>
              <a:rPr lang="en-US" b="1" dirty="0" smtClean="0">
                <a:solidFill>
                  <a:srgbClr val="00B0F0"/>
                </a:solidFill>
              </a:rPr>
              <a:t>pharmacologic therapy</a:t>
            </a:r>
          </a:p>
          <a:p>
            <a:pPr marL="571500" indent="-571500">
              <a:lnSpc>
                <a:spcPct val="150000"/>
              </a:lnSpc>
              <a:buFont typeface="+mj-lt"/>
              <a:buAutoNum type="romanUcPeriod"/>
            </a:pPr>
            <a:r>
              <a:rPr lang="en-US" b="1" dirty="0" smtClean="0">
                <a:solidFill>
                  <a:srgbClr val="00B0F0"/>
                </a:solidFill>
              </a:rPr>
              <a:t>early consultation with gastroenterology, interventional radiology, or surgery</a:t>
            </a:r>
            <a:r>
              <a:rPr lang="en-US" b="1" dirty="0">
                <a:solidFill>
                  <a:srgbClr val="00B0F0"/>
                </a:solidFill>
              </a:rPr>
              <a:t> </a:t>
            </a:r>
            <a:endParaRPr lang="en-US" b="1" dirty="0" smtClean="0">
              <a:solidFill>
                <a:srgbClr val="00B0F0"/>
              </a:solidFill>
            </a:endParaRPr>
          </a:p>
          <a:p>
            <a:pPr>
              <a:lnSpc>
                <a:spcPct val="150000"/>
              </a:lnSpc>
            </a:pPr>
            <a:r>
              <a:rPr lang="en-US" b="1" dirty="0" smtClean="0">
                <a:solidFill>
                  <a:schemeClr val="accent2">
                    <a:lumMod val="60000"/>
                    <a:lumOff val="40000"/>
                  </a:schemeClr>
                </a:solidFill>
              </a:rPr>
              <a:t>For</a:t>
            </a:r>
            <a:r>
              <a:rPr lang="en-US" b="1" dirty="0">
                <a:solidFill>
                  <a:schemeClr val="accent2">
                    <a:lumMod val="60000"/>
                    <a:lumOff val="40000"/>
                  </a:schemeClr>
                </a:solidFill>
              </a:rPr>
              <a:t> </a:t>
            </a:r>
            <a:r>
              <a:rPr lang="en-US" b="1" dirty="0" smtClean="0">
                <a:solidFill>
                  <a:schemeClr val="accent2">
                    <a:lumMod val="60000"/>
                    <a:lumOff val="40000"/>
                  </a:schemeClr>
                </a:solidFill>
              </a:rPr>
              <a:t>patients with massive UGIB, early attention to airway protection and intubation</a:t>
            </a:r>
            <a:endParaRPr lang="fa-IR" b="1" dirty="0">
              <a:solidFill>
                <a:schemeClr val="accent2">
                  <a:lumMod val="60000"/>
                  <a:lumOff val="40000"/>
                </a:schemeClr>
              </a:solidFill>
            </a:endParaRPr>
          </a:p>
        </p:txBody>
      </p:sp>
    </p:spTree>
    <p:extLst>
      <p:ext uri="{BB962C8B-B14F-4D97-AF65-F5344CB8AC3E}">
        <p14:creationId xmlns:p14="http://schemas.microsoft.com/office/powerpoint/2010/main" val="1070785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2">
                    <a:lumMod val="60000"/>
                    <a:lumOff val="40000"/>
                  </a:schemeClr>
                </a:solidFill>
              </a:rPr>
              <a:t>Resuscitation</a:t>
            </a:r>
            <a:endParaRPr lang="fa-IR" b="1" dirty="0">
              <a:solidFill>
                <a:schemeClr val="accent2">
                  <a:lumMod val="60000"/>
                  <a:lumOff val="40000"/>
                </a:schemeClr>
              </a:solidFill>
            </a:endParaRPr>
          </a:p>
        </p:txBody>
      </p:sp>
      <p:sp>
        <p:nvSpPr>
          <p:cNvPr id="3" name="Content Placeholder 2"/>
          <p:cNvSpPr>
            <a:spLocks noGrp="1"/>
          </p:cNvSpPr>
          <p:nvPr>
            <p:ph idx="1"/>
          </p:nvPr>
        </p:nvSpPr>
        <p:spPr>
          <a:xfrm>
            <a:off x="838200" y="1825624"/>
            <a:ext cx="11030712" cy="5032375"/>
          </a:xfrm>
        </p:spPr>
        <p:txBody>
          <a:bodyPr>
            <a:normAutofit fontScale="92500"/>
          </a:bodyPr>
          <a:lstStyle/>
          <a:p>
            <a:pPr>
              <a:lnSpc>
                <a:spcPct val="150000"/>
              </a:lnSpc>
            </a:pPr>
            <a:r>
              <a:rPr lang="en-US" dirty="0" smtClean="0"/>
              <a:t>All </a:t>
            </a:r>
            <a:r>
              <a:rPr lang="en-US" dirty="0"/>
              <a:t>patients who present with an acute GI </a:t>
            </a:r>
            <a:r>
              <a:rPr lang="en-US" dirty="0" smtClean="0"/>
              <a:t>bleed have </a:t>
            </a:r>
            <a:r>
              <a:rPr lang="en-US" dirty="0"/>
              <a:t>a minimum of two large bore IV catheters placed</a:t>
            </a:r>
            <a:r>
              <a:rPr lang="en-US" dirty="0" smtClean="0"/>
              <a:t>.</a:t>
            </a:r>
          </a:p>
          <a:p>
            <a:pPr>
              <a:lnSpc>
                <a:spcPct val="150000"/>
              </a:lnSpc>
            </a:pPr>
            <a:r>
              <a:rPr lang="en-US" dirty="0" smtClean="0"/>
              <a:t> </a:t>
            </a:r>
            <a:r>
              <a:rPr lang="en-US" dirty="0"/>
              <a:t>Patients </a:t>
            </a:r>
            <a:r>
              <a:rPr lang="en-US" dirty="0" smtClean="0"/>
              <a:t>with signs </a:t>
            </a:r>
            <a:r>
              <a:rPr lang="en-US" dirty="0"/>
              <a:t>of impending hemodynamic compromise (tachycardia, hypotension, diminished mental status) should have crystalloid </a:t>
            </a:r>
            <a:r>
              <a:rPr lang="en-US" dirty="0" smtClean="0"/>
              <a:t>ﬂuids rapidly </a:t>
            </a:r>
            <a:r>
              <a:rPr lang="en-US" dirty="0"/>
              <a:t>infused, with a goal of delivering 2 L over the </a:t>
            </a:r>
            <a:r>
              <a:rPr lang="en-US" dirty="0" err="1"/>
              <a:t>frst</a:t>
            </a:r>
            <a:r>
              <a:rPr lang="en-US" dirty="0"/>
              <a:t> 30 minutes.</a:t>
            </a:r>
          </a:p>
          <a:p>
            <a:pPr>
              <a:lnSpc>
                <a:spcPct val="150000"/>
              </a:lnSpc>
            </a:pPr>
            <a:r>
              <a:rPr lang="en-US" dirty="0" smtClean="0"/>
              <a:t>patients </a:t>
            </a:r>
            <a:r>
              <a:rPr lang="en-US" dirty="0"/>
              <a:t>with a massive bleed (active hematemesis or hematochezia with a shock index &gt;0.9) should receive </a:t>
            </a:r>
            <a:r>
              <a:rPr lang="en-US" dirty="0" smtClean="0"/>
              <a:t>an immediate </a:t>
            </a:r>
            <a:r>
              <a:rPr lang="en-US" dirty="0"/>
              <a:t>transfusion of PRBCs</a:t>
            </a:r>
            <a:endParaRPr lang="fa-IR" dirty="0"/>
          </a:p>
        </p:txBody>
      </p:sp>
    </p:spTree>
    <p:extLst>
      <p:ext uri="{BB962C8B-B14F-4D97-AF65-F5344CB8AC3E}">
        <p14:creationId xmlns:p14="http://schemas.microsoft.com/office/powerpoint/2010/main" val="871362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00" y="1115568"/>
            <a:ext cx="10233800" cy="5061395"/>
          </a:xfrm>
        </p:spPr>
        <p:txBody>
          <a:bodyPr>
            <a:normAutofit/>
          </a:bodyPr>
          <a:lstStyle/>
          <a:p>
            <a:pPr>
              <a:lnSpc>
                <a:spcPct val="150000"/>
              </a:lnSpc>
            </a:pPr>
            <a:r>
              <a:rPr lang="en-US" sz="3200" dirty="0"/>
              <a:t>Patients with massive UGIB </a:t>
            </a:r>
            <a:r>
              <a:rPr lang="en-US" sz="3200" dirty="0" smtClean="0"/>
              <a:t>with uncontrollable </a:t>
            </a:r>
            <a:r>
              <a:rPr lang="en-US" sz="3200" dirty="0"/>
              <a:t>hematemesis, respiratory distress, or severe </a:t>
            </a:r>
            <a:r>
              <a:rPr lang="en-US" sz="3200" dirty="0" smtClean="0"/>
              <a:t>shock limiting </a:t>
            </a:r>
            <a:r>
              <a:rPr lang="en-US" sz="3200" dirty="0"/>
              <a:t>their ability to protect the airway or cooperate with treatment should be </a:t>
            </a:r>
            <a:r>
              <a:rPr lang="en-US" sz="3200" b="1" dirty="0">
                <a:solidFill>
                  <a:srgbClr val="FFFF00"/>
                </a:solidFill>
              </a:rPr>
              <a:t>intubated early </a:t>
            </a:r>
            <a:r>
              <a:rPr lang="en-US" sz="3200" dirty="0"/>
              <a:t>in their resuscitative course, </a:t>
            </a:r>
            <a:r>
              <a:rPr lang="en-US" sz="3200" dirty="0" smtClean="0"/>
              <a:t>unless they </a:t>
            </a:r>
            <a:r>
              <a:rPr lang="en-US" sz="3200" dirty="0"/>
              <a:t>respond rapidly to treatment</a:t>
            </a:r>
          </a:p>
        </p:txBody>
      </p:sp>
    </p:spTree>
    <p:extLst>
      <p:ext uri="{BB962C8B-B14F-4D97-AF65-F5344CB8AC3E}">
        <p14:creationId xmlns:p14="http://schemas.microsoft.com/office/powerpoint/2010/main" val="4125784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rPr>
              <a:t>Blood Product Transfusion</a:t>
            </a:r>
            <a:endParaRPr lang="fa-IR" b="1" dirty="0">
              <a:solidFill>
                <a:srgbClr val="FFFF00"/>
              </a:solidFill>
            </a:endParaRPr>
          </a:p>
        </p:txBody>
      </p:sp>
      <p:sp>
        <p:nvSpPr>
          <p:cNvPr id="3" name="Content Placeholder 2"/>
          <p:cNvSpPr>
            <a:spLocks noGrp="1"/>
          </p:cNvSpPr>
          <p:nvPr>
            <p:ph idx="1"/>
          </p:nvPr>
        </p:nvSpPr>
        <p:spPr>
          <a:xfrm>
            <a:off x="1120000" y="1825624"/>
            <a:ext cx="10233800" cy="4922647"/>
          </a:xfrm>
        </p:spPr>
        <p:txBody>
          <a:bodyPr>
            <a:normAutofit/>
          </a:bodyPr>
          <a:lstStyle/>
          <a:p>
            <a:r>
              <a:rPr lang="en-US" dirty="0" smtClean="0"/>
              <a:t>stable patients with an UGIB without known coronary artery disease (CAD) should receive transfusion of red blood cells to restore their hemoglobin to at least 8 g/</a:t>
            </a:r>
            <a:r>
              <a:rPr lang="en-US" dirty="0" err="1" smtClean="0"/>
              <a:t>dL</a:t>
            </a:r>
            <a:endParaRPr lang="en-US" dirty="0" smtClean="0"/>
          </a:p>
          <a:p>
            <a:pPr marL="0" indent="0">
              <a:buNone/>
            </a:pPr>
            <a:endParaRPr lang="en-US" dirty="0"/>
          </a:p>
          <a:p>
            <a:r>
              <a:rPr lang="en-US" dirty="0" smtClean="0"/>
              <a:t> A higher hemoglobin target is appropriate for patients with known CAD who are at increased risk of adverse outcomes from anemia.</a:t>
            </a:r>
          </a:p>
          <a:p>
            <a:pPr marL="0" indent="0">
              <a:buNone/>
            </a:pPr>
            <a:endParaRPr lang="en-US" dirty="0" smtClean="0"/>
          </a:p>
          <a:p>
            <a:r>
              <a:rPr lang="en-US" dirty="0" smtClean="0"/>
              <a:t>transfusion to a minimum hemoglobin greater than 9 g/</a:t>
            </a:r>
            <a:r>
              <a:rPr lang="en-US" dirty="0" err="1" smtClean="0"/>
              <a:t>dL</a:t>
            </a:r>
            <a:r>
              <a:rPr lang="en-US" dirty="0" smtClean="0"/>
              <a:t> for patients with known or symptomatic CAD or to the level necessary to resolve cardiac ischemia</a:t>
            </a:r>
            <a:endParaRPr lang="fa-IR" dirty="0"/>
          </a:p>
        </p:txBody>
      </p:sp>
    </p:spTree>
    <p:extLst>
      <p:ext uri="{BB962C8B-B14F-4D97-AF65-F5344CB8AC3E}">
        <p14:creationId xmlns:p14="http://schemas.microsoft.com/office/powerpoint/2010/main" val="1512701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00" y="694944"/>
            <a:ext cx="10233800" cy="5482019"/>
          </a:xfrm>
        </p:spPr>
        <p:txBody>
          <a:bodyPr>
            <a:normAutofit fontScale="92500" lnSpcReduction="10000"/>
          </a:bodyPr>
          <a:lstStyle/>
          <a:p>
            <a:pPr>
              <a:lnSpc>
                <a:spcPct val="150000"/>
              </a:lnSpc>
            </a:pPr>
            <a:r>
              <a:rPr lang="en-US" dirty="0" smtClean="0"/>
              <a:t>Acute gastrointestinal (GI) bleeding is a potentially life-threatening condition that requires prompt recognition and treatment. </a:t>
            </a:r>
          </a:p>
          <a:p>
            <a:pPr>
              <a:lnSpc>
                <a:spcPct val="150000"/>
              </a:lnSpc>
            </a:pPr>
            <a:r>
              <a:rPr lang="en-US" b="1" dirty="0" smtClean="0">
                <a:solidFill>
                  <a:srgbClr val="FFFF00"/>
                </a:solidFill>
              </a:rPr>
              <a:t>Upper GI bleeding </a:t>
            </a:r>
            <a:r>
              <a:rPr lang="en-US" dirty="0" smtClean="0"/>
              <a:t>(UGIB) usually presents as:</a:t>
            </a:r>
          </a:p>
          <a:p>
            <a:pPr>
              <a:lnSpc>
                <a:spcPct val="150000"/>
              </a:lnSpc>
              <a:buFontTx/>
              <a:buChar char="-"/>
            </a:pPr>
            <a:r>
              <a:rPr lang="en-US" dirty="0" smtClean="0"/>
              <a:t>hematemesis (blood or coffee-ground emesis) </a:t>
            </a:r>
          </a:p>
          <a:p>
            <a:pPr>
              <a:lnSpc>
                <a:spcPct val="150000"/>
              </a:lnSpc>
              <a:buFontTx/>
              <a:buChar char="-"/>
            </a:pPr>
            <a:r>
              <a:rPr lang="en-US" dirty="0" smtClean="0"/>
              <a:t>melena (black, tarry stool).</a:t>
            </a:r>
          </a:p>
          <a:p>
            <a:pPr>
              <a:lnSpc>
                <a:spcPct val="150000"/>
              </a:lnSpc>
            </a:pPr>
            <a:r>
              <a:rPr lang="en-US" b="1" dirty="0" smtClean="0">
                <a:solidFill>
                  <a:srgbClr val="FFFF00"/>
                </a:solidFill>
              </a:rPr>
              <a:t> Lower GI bleeding </a:t>
            </a:r>
            <a:r>
              <a:rPr lang="en-US" dirty="0" smtClean="0"/>
              <a:t>(LGIB) most frequently presents as:</a:t>
            </a:r>
          </a:p>
          <a:p>
            <a:pPr>
              <a:lnSpc>
                <a:spcPct val="150000"/>
              </a:lnSpc>
              <a:buFontTx/>
              <a:buChar char="-"/>
            </a:pPr>
            <a:r>
              <a:rPr lang="en-US" dirty="0" smtClean="0"/>
              <a:t>hematochezia (frank blood per rectum)</a:t>
            </a:r>
          </a:p>
          <a:p>
            <a:pPr>
              <a:lnSpc>
                <a:spcPct val="150000"/>
              </a:lnSpc>
              <a:buFontTx/>
              <a:buChar char="-"/>
            </a:pPr>
            <a:r>
              <a:rPr lang="en-US" dirty="0" smtClean="0"/>
              <a:t>red or maroon-colored stool</a:t>
            </a:r>
            <a:endParaRPr lang="fa-IR" dirty="0"/>
          </a:p>
        </p:txBody>
      </p:sp>
    </p:spTree>
    <p:extLst>
      <p:ext uri="{BB962C8B-B14F-4D97-AF65-F5344CB8AC3E}">
        <p14:creationId xmlns:p14="http://schemas.microsoft.com/office/powerpoint/2010/main" val="26773799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lnSpc>
                <a:spcPct val="200000"/>
              </a:lnSpc>
              <a:buNone/>
            </a:pPr>
            <a:r>
              <a:rPr lang="en-US" sz="3600" dirty="0" smtClean="0"/>
              <a:t>For patients with suspected portal hypertension  </a:t>
            </a:r>
            <a:r>
              <a:rPr lang="en-US" sz="3600" dirty="0" err="1" smtClean="0"/>
              <a:t>overtransfusion</a:t>
            </a:r>
            <a:r>
              <a:rPr lang="en-US" sz="3600" dirty="0" smtClean="0"/>
              <a:t> may worsen portal hypertension and increase bleeding</a:t>
            </a:r>
            <a:endParaRPr lang="fa-IR" sz="3600" dirty="0"/>
          </a:p>
        </p:txBody>
      </p:sp>
    </p:spTree>
    <p:extLst>
      <p:ext uri="{BB962C8B-B14F-4D97-AF65-F5344CB8AC3E}">
        <p14:creationId xmlns:p14="http://schemas.microsoft.com/office/powerpoint/2010/main" val="12861377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pPr>
            <a:r>
              <a:rPr lang="en-US" dirty="0" smtClean="0"/>
              <a:t>Maintaining a platelet count of greater than 50,000 platelets/</a:t>
            </a:r>
            <a:r>
              <a:rPr lang="en-US" dirty="0" err="1" smtClean="0"/>
              <a:t>μL</a:t>
            </a:r>
            <a:r>
              <a:rPr lang="en-US" dirty="0" smtClean="0"/>
              <a:t>.</a:t>
            </a:r>
          </a:p>
          <a:p>
            <a:pPr marL="0" indent="0">
              <a:lnSpc>
                <a:spcPct val="150000"/>
              </a:lnSpc>
              <a:buNone/>
            </a:pPr>
            <a:endParaRPr lang="en-US" dirty="0" smtClean="0"/>
          </a:p>
          <a:p>
            <a:pPr>
              <a:lnSpc>
                <a:spcPct val="150000"/>
              </a:lnSpc>
            </a:pPr>
            <a:r>
              <a:rPr lang="en-US" dirty="0" smtClean="0"/>
              <a:t>Empiric</a:t>
            </a:r>
            <a:r>
              <a:rPr lang="en-US" dirty="0"/>
              <a:t> </a:t>
            </a:r>
            <a:r>
              <a:rPr lang="en-US" dirty="0" smtClean="0"/>
              <a:t>platelet transfusion for patients on antiplatelet medications who are not thrombocytopenic is unlikely to be of benefit and therefore not recommended.</a:t>
            </a:r>
            <a:endParaRPr lang="fa-IR" dirty="0"/>
          </a:p>
        </p:txBody>
      </p:sp>
    </p:spTree>
    <p:extLst>
      <p:ext uri="{BB962C8B-B14F-4D97-AF65-F5344CB8AC3E}">
        <p14:creationId xmlns:p14="http://schemas.microsoft.com/office/powerpoint/2010/main" val="973838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00" y="877824"/>
            <a:ext cx="10233800" cy="5299139"/>
          </a:xfrm>
        </p:spPr>
        <p:txBody>
          <a:bodyPr>
            <a:normAutofit lnSpcReduction="10000"/>
          </a:bodyPr>
          <a:lstStyle/>
          <a:p>
            <a:pPr>
              <a:lnSpc>
                <a:spcPct val="150000"/>
              </a:lnSpc>
            </a:pPr>
            <a:r>
              <a:rPr lang="en-US" dirty="0" smtClean="0"/>
              <a:t>In patients requiring </a:t>
            </a:r>
            <a:r>
              <a:rPr lang="en-US" b="1" dirty="0" smtClean="0">
                <a:solidFill>
                  <a:srgbClr val="FFFF00"/>
                </a:solidFill>
              </a:rPr>
              <a:t>massive transfusion </a:t>
            </a:r>
            <a:r>
              <a:rPr lang="en-US" dirty="0" smtClean="0"/>
              <a:t>(more than 4 units of PRBCs), we recommend a </a:t>
            </a:r>
            <a:r>
              <a:rPr lang="en-US" b="1" dirty="0" smtClean="0">
                <a:solidFill>
                  <a:srgbClr val="FFFF00"/>
                </a:solidFill>
              </a:rPr>
              <a:t>balanced transfusion </a:t>
            </a:r>
            <a:r>
              <a:rPr lang="en-US" dirty="0" smtClean="0"/>
              <a:t>approach of 1:1:1 </a:t>
            </a:r>
            <a:r>
              <a:rPr lang="en-US" dirty="0" err="1" smtClean="0"/>
              <a:t>PRBC:platelets:FFP</a:t>
            </a:r>
            <a:endParaRPr lang="en-US" dirty="0" smtClean="0"/>
          </a:p>
          <a:p>
            <a:pPr marL="0" indent="0">
              <a:lnSpc>
                <a:spcPct val="150000"/>
              </a:lnSpc>
              <a:buNone/>
            </a:pPr>
            <a:endParaRPr lang="en-US" dirty="0" smtClean="0"/>
          </a:p>
          <a:p>
            <a:pPr>
              <a:lnSpc>
                <a:spcPct val="150000"/>
              </a:lnSpc>
            </a:pPr>
            <a:r>
              <a:rPr lang="en-US" dirty="0" smtClean="0"/>
              <a:t>The administration of FFP and PCC may increase the rate of thrombotic events, so their routine use in patients with liver failure and acute GI bleeding is not recommended unless receiving massive transfusion.</a:t>
            </a:r>
            <a:endParaRPr lang="fa-IR" dirty="0"/>
          </a:p>
        </p:txBody>
      </p:sp>
    </p:spTree>
    <p:extLst>
      <p:ext uri="{BB962C8B-B14F-4D97-AF65-F5344CB8AC3E}">
        <p14:creationId xmlns:p14="http://schemas.microsoft.com/office/powerpoint/2010/main" val="9357259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lnSpc>
                <a:spcPct val="200000"/>
              </a:lnSpc>
              <a:buNone/>
            </a:pPr>
            <a:r>
              <a:rPr lang="en-US" b="1" dirty="0"/>
              <a:t>known </a:t>
            </a:r>
            <a:r>
              <a:rPr lang="en-US" b="1" dirty="0" smtClean="0"/>
              <a:t>benefits </a:t>
            </a:r>
            <a:r>
              <a:rPr lang="en-US" b="1" dirty="0"/>
              <a:t>of early endoscopy for acute UGIB, endoscopy should </a:t>
            </a:r>
            <a:r>
              <a:rPr lang="en-US" b="1" dirty="0" smtClean="0"/>
              <a:t>generally </a:t>
            </a:r>
            <a:r>
              <a:rPr lang="en-US" b="1" dirty="0" smtClean="0">
                <a:solidFill>
                  <a:srgbClr val="FFFF00"/>
                </a:solidFill>
              </a:rPr>
              <a:t>not </a:t>
            </a:r>
            <a:r>
              <a:rPr lang="en-US" b="1" dirty="0">
                <a:solidFill>
                  <a:srgbClr val="FFFF00"/>
                </a:solidFill>
              </a:rPr>
              <a:t>be postponed </a:t>
            </a:r>
            <a:r>
              <a:rPr lang="en-US" b="1" dirty="0"/>
              <a:t>while awaiting correction of coagulopathy</a:t>
            </a:r>
          </a:p>
        </p:txBody>
      </p:sp>
    </p:spTree>
    <p:extLst>
      <p:ext uri="{BB962C8B-B14F-4D97-AF65-F5344CB8AC3E}">
        <p14:creationId xmlns:p14="http://schemas.microsoft.com/office/powerpoint/2010/main" val="29097019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00" y="530352"/>
            <a:ext cx="10233800" cy="5600891"/>
          </a:xfrm>
        </p:spPr>
        <p:txBody>
          <a:bodyPr>
            <a:normAutofit/>
          </a:bodyPr>
          <a:lstStyle/>
          <a:p>
            <a:pPr>
              <a:lnSpc>
                <a:spcPct val="150000"/>
              </a:lnSpc>
            </a:pPr>
            <a:r>
              <a:rPr lang="en-US" dirty="0"/>
              <a:t>INR, PT, and PTT </a:t>
            </a:r>
            <a:r>
              <a:rPr lang="en-US" dirty="0" smtClean="0"/>
              <a:t>have less </a:t>
            </a:r>
            <a:r>
              <a:rPr lang="en-US" dirty="0"/>
              <a:t>of a role in the management of GI bleeding in patients on </a:t>
            </a:r>
            <a:r>
              <a:rPr lang="en-US" dirty="0" smtClean="0"/>
              <a:t>direct oral </a:t>
            </a:r>
            <a:r>
              <a:rPr lang="en-US" dirty="0"/>
              <a:t>anticoagulants such as dabigatran or factor </a:t>
            </a:r>
            <a:r>
              <a:rPr lang="en-US" dirty="0" err="1"/>
              <a:t>Xa</a:t>
            </a:r>
            <a:r>
              <a:rPr lang="en-US" dirty="0"/>
              <a:t> inhibitors (</a:t>
            </a:r>
            <a:r>
              <a:rPr lang="en-US" dirty="0" err="1"/>
              <a:t>apixaban</a:t>
            </a:r>
            <a:r>
              <a:rPr lang="en-US" dirty="0"/>
              <a:t>, </a:t>
            </a:r>
            <a:r>
              <a:rPr lang="en-US" dirty="0" err="1"/>
              <a:t>rivaroxaban</a:t>
            </a:r>
            <a:r>
              <a:rPr lang="en-US" dirty="0"/>
              <a:t>, </a:t>
            </a:r>
            <a:r>
              <a:rPr lang="en-US" dirty="0" err="1"/>
              <a:t>edoxaban</a:t>
            </a:r>
            <a:r>
              <a:rPr lang="en-US" dirty="0"/>
              <a:t>). </a:t>
            </a:r>
            <a:endParaRPr lang="en-US" dirty="0" smtClean="0"/>
          </a:p>
          <a:p>
            <a:pPr>
              <a:lnSpc>
                <a:spcPct val="150000"/>
              </a:lnSpc>
            </a:pPr>
            <a:r>
              <a:rPr lang="en-US" dirty="0" smtClean="0"/>
              <a:t>Reversal </a:t>
            </a:r>
            <a:r>
              <a:rPr lang="en-US" dirty="0"/>
              <a:t>agents may be used in </a:t>
            </a:r>
            <a:r>
              <a:rPr lang="en-US" dirty="0" smtClean="0"/>
              <a:t>unstable patients.</a:t>
            </a:r>
          </a:p>
          <a:p>
            <a:pPr>
              <a:lnSpc>
                <a:spcPct val="150000"/>
              </a:lnSpc>
            </a:pPr>
            <a:r>
              <a:rPr lang="en-US" dirty="0" err="1" smtClean="0"/>
              <a:t>Idarucizumab</a:t>
            </a:r>
            <a:r>
              <a:rPr lang="en-US" dirty="0" smtClean="0"/>
              <a:t> </a:t>
            </a:r>
            <a:r>
              <a:rPr lang="en-US" dirty="0"/>
              <a:t>can be utilized to reverse dabigatran. </a:t>
            </a:r>
            <a:endParaRPr lang="en-US" dirty="0" smtClean="0"/>
          </a:p>
          <a:p>
            <a:pPr>
              <a:lnSpc>
                <a:spcPct val="150000"/>
              </a:lnSpc>
            </a:pPr>
            <a:r>
              <a:rPr lang="en-US" dirty="0" smtClean="0"/>
              <a:t>PCC or coagulation </a:t>
            </a:r>
            <a:r>
              <a:rPr lang="en-US" dirty="0"/>
              <a:t>factor </a:t>
            </a:r>
            <a:r>
              <a:rPr lang="en-US" dirty="0" err="1"/>
              <a:t>Xa</a:t>
            </a:r>
            <a:r>
              <a:rPr lang="en-US" dirty="0"/>
              <a:t> [recombinant], inactivated-</a:t>
            </a:r>
            <a:r>
              <a:rPr lang="en-US" dirty="0" err="1"/>
              <a:t>zhzo</a:t>
            </a:r>
            <a:r>
              <a:rPr lang="en-US" dirty="0"/>
              <a:t> may be used </a:t>
            </a:r>
            <a:r>
              <a:rPr lang="en-US" dirty="0" smtClean="0"/>
              <a:t>to reverse </a:t>
            </a:r>
            <a:r>
              <a:rPr lang="en-US" dirty="0"/>
              <a:t>factor </a:t>
            </a:r>
            <a:r>
              <a:rPr lang="en-US" dirty="0" err="1"/>
              <a:t>Xa</a:t>
            </a:r>
            <a:r>
              <a:rPr lang="en-US" dirty="0"/>
              <a:t> inhibitors</a:t>
            </a:r>
          </a:p>
        </p:txBody>
      </p:sp>
    </p:spTree>
    <p:extLst>
      <p:ext uri="{BB962C8B-B14F-4D97-AF65-F5344CB8AC3E}">
        <p14:creationId xmlns:p14="http://schemas.microsoft.com/office/powerpoint/2010/main" val="11507178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rPr>
              <a:t>Pharmacologic Therapy</a:t>
            </a:r>
            <a:endParaRPr lang="fa-IR" b="1" dirty="0">
              <a:solidFill>
                <a:srgbClr val="FFFF00"/>
              </a:solidFill>
            </a:endParaRPr>
          </a:p>
        </p:txBody>
      </p:sp>
      <p:sp>
        <p:nvSpPr>
          <p:cNvPr id="3" name="Content Placeholder 2"/>
          <p:cNvSpPr>
            <a:spLocks noGrp="1"/>
          </p:cNvSpPr>
          <p:nvPr>
            <p:ph idx="1"/>
          </p:nvPr>
        </p:nvSpPr>
        <p:spPr>
          <a:xfrm>
            <a:off x="1120000" y="1825624"/>
            <a:ext cx="10233800" cy="5032375"/>
          </a:xfrm>
        </p:spPr>
        <p:txBody>
          <a:bodyPr>
            <a:normAutofit fontScale="92500" lnSpcReduction="20000"/>
          </a:bodyPr>
          <a:lstStyle/>
          <a:p>
            <a:pPr>
              <a:lnSpc>
                <a:spcPct val="150000"/>
              </a:lnSpc>
            </a:pPr>
            <a:r>
              <a:rPr lang="en-US" dirty="0"/>
              <a:t>treatment with a high-dose, continuous PPI infusion has been shown to decrease </a:t>
            </a:r>
            <a:r>
              <a:rPr lang="en-US" dirty="0" err="1"/>
              <a:t>rebleeding</a:t>
            </a:r>
            <a:r>
              <a:rPr lang="en-US" dirty="0"/>
              <a:t>, </a:t>
            </a:r>
            <a:r>
              <a:rPr lang="en-US" dirty="0" smtClean="0"/>
              <a:t>surgery, and </a:t>
            </a:r>
            <a:r>
              <a:rPr lang="en-US" dirty="0"/>
              <a:t>mortality in patients with bleeding </a:t>
            </a:r>
            <a:r>
              <a:rPr lang="en-US" dirty="0" smtClean="0"/>
              <a:t>ulcers</a:t>
            </a:r>
          </a:p>
          <a:p>
            <a:pPr marL="0" indent="0">
              <a:lnSpc>
                <a:spcPct val="150000"/>
              </a:lnSpc>
              <a:buNone/>
            </a:pPr>
            <a:endParaRPr lang="en-US" dirty="0" smtClean="0"/>
          </a:p>
          <a:p>
            <a:pPr>
              <a:lnSpc>
                <a:spcPct val="150000"/>
              </a:lnSpc>
            </a:pPr>
            <a:r>
              <a:rPr lang="en-US" dirty="0"/>
              <a:t>a single dose of IV omeprazole 80 mg as a cost-eﬀective and less time-consuming </a:t>
            </a:r>
            <a:r>
              <a:rPr lang="en-US" dirty="0" smtClean="0"/>
              <a:t>treatment option.</a:t>
            </a:r>
          </a:p>
          <a:p>
            <a:pPr marL="0" indent="0">
              <a:lnSpc>
                <a:spcPct val="150000"/>
              </a:lnSpc>
              <a:buNone/>
            </a:pPr>
            <a:endParaRPr lang="en-US" dirty="0" smtClean="0"/>
          </a:p>
          <a:p>
            <a:pPr>
              <a:lnSpc>
                <a:spcPct val="150000"/>
              </a:lnSpc>
            </a:pPr>
            <a:r>
              <a:rPr lang="en-US" dirty="0" smtClean="0"/>
              <a:t> This </a:t>
            </a:r>
            <a:r>
              <a:rPr lang="en-US" dirty="0"/>
              <a:t>is followed by subsequent doses of 40 mg every 12 hours</a:t>
            </a:r>
            <a:endParaRPr lang="fa-IR" dirty="0"/>
          </a:p>
        </p:txBody>
      </p:sp>
    </p:spTree>
    <p:extLst>
      <p:ext uri="{BB962C8B-B14F-4D97-AF65-F5344CB8AC3E}">
        <p14:creationId xmlns:p14="http://schemas.microsoft.com/office/powerpoint/2010/main" val="31904626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088" y="640080"/>
            <a:ext cx="10867784" cy="5907024"/>
          </a:xfrm>
        </p:spPr>
        <p:txBody>
          <a:bodyPr>
            <a:normAutofit fontScale="92500" lnSpcReduction="20000"/>
          </a:bodyPr>
          <a:lstStyle/>
          <a:p>
            <a:pPr>
              <a:lnSpc>
                <a:spcPct val="150000"/>
              </a:lnSpc>
            </a:pPr>
            <a:r>
              <a:rPr lang="en-US" dirty="0"/>
              <a:t>Splanchnic vasoconstrictors such as </a:t>
            </a:r>
            <a:r>
              <a:rPr lang="en-US" b="1" dirty="0">
                <a:solidFill>
                  <a:srgbClr val="FFFF00"/>
                </a:solidFill>
              </a:rPr>
              <a:t>somatostatin</a:t>
            </a:r>
            <a:r>
              <a:rPr lang="en-US" dirty="0"/>
              <a:t> and </a:t>
            </a:r>
            <a:r>
              <a:rPr lang="en-US" b="1" dirty="0" smtClean="0">
                <a:solidFill>
                  <a:srgbClr val="FFFF00"/>
                </a:solidFill>
              </a:rPr>
              <a:t>octreotide</a:t>
            </a:r>
            <a:r>
              <a:rPr lang="en-US" dirty="0" smtClean="0"/>
              <a:t> reduce </a:t>
            </a:r>
            <a:r>
              <a:rPr lang="en-US" dirty="0"/>
              <a:t>portal hypertension and decrease risks of bleeding and transfusion requirements in patients with </a:t>
            </a:r>
            <a:r>
              <a:rPr lang="en-US" dirty="0" err="1"/>
              <a:t>variceal</a:t>
            </a:r>
            <a:r>
              <a:rPr lang="en-US" dirty="0"/>
              <a:t> bleeding</a:t>
            </a:r>
            <a:r>
              <a:rPr lang="en-US" dirty="0" smtClean="0"/>
              <a:t>.</a:t>
            </a:r>
          </a:p>
          <a:p>
            <a:pPr marL="0" indent="0">
              <a:lnSpc>
                <a:spcPct val="150000"/>
              </a:lnSpc>
              <a:buNone/>
            </a:pPr>
            <a:endParaRPr lang="en-US" dirty="0"/>
          </a:p>
          <a:p>
            <a:pPr>
              <a:lnSpc>
                <a:spcPct val="150000"/>
              </a:lnSpc>
            </a:pPr>
            <a:r>
              <a:rPr lang="en-US" dirty="0"/>
              <a:t>octreotide 50 </a:t>
            </a:r>
            <a:r>
              <a:rPr lang="en-US" dirty="0" err="1"/>
              <a:t>μg</a:t>
            </a:r>
            <a:r>
              <a:rPr lang="en-US" dirty="0"/>
              <a:t> IV bolus (or an equivalent agent), followed by 50 </a:t>
            </a:r>
            <a:r>
              <a:rPr lang="en-US" dirty="0" err="1" smtClean="0"/>
              <a:t>μg</a:t>
            </a:r>
            <a:r>
              <a:rPr lang="en-US" dirty="0" smtClean="0"/>
              <a:t>/h continuous </a:t>
            </a:r>
            <a:r>
              <a:rPr lang="en-US" dirty="0"/>
              <a:t>infusion for patients with acute UGIB and known liver disease, </a:t>
            </a:r>
            <a:r>
              <a:rPr lang="en-US" dirty="0" err="1"/>
              <a:t>variceal</a:t>
            </a:r>
            <a:r>
              <a:rPr lang="en-US" dirty="0"/>
              <a:t> bleeding, alcoholism, or abnormal liver function </a:t>
            </a:r>
            <a:r>
              <a:rPr lang="en-US" dirty="0" smtClean="0"/>
              <a:t>tests</a:t>
            </a:r>
          </a:p>
          <a:p>
            <a:pPr marL="0" indent="0">
              <a:lnSpc>
                <a:spcPct val="150000"/>
              </a:lnSpc>
              <a:buNone/>
            </a:pPr>
            <a:endParaRPr lang="en-US" dirty="0"/>
          </a:p>
          <a:p>
            <a:pPr>
              <a:lnSpc>
                <a:spcPct val="150000"/>
              </a:lnSpc>
            </a:pPr>
            <a:r>
              <a:rPr lang="en-US" dirty="0" smtClean="0"/>
              <a:t>There </a:t>
            </a:r>
            <a:r>
              <a:rPr lang="en-US" dirty="0"/>
              <a:t>is no rationale for the routine administration of these agents </a:t>
            </a:r>
            <a:r>
              <a:rPr lang="en-US" dirty="0" smtClean="0"/>
              <a:t>in patients </a:t>
            </a:r>
            <a:r>
              <a:rPr lang="en-US" dirty="0"/>
              <a:t>with presumed </a:t>
            </a:r>
            <a:r>
              <a:rPr lang="en-US" dirty="0" err="1"/>
              <a:t>nonvariceal</a:t>
            </a:r>
            <a:r>
              <a:rPr lang="en-US" dirty="0"/>
              <a:t> bleeding.</a:t>
            </a:r>
          </a:p>
        </p:txBody>
      </p:sp>
    </p:spTree>
    <p:extLst>
      <p:ext uri="{BB962C8B-B14F-4D97-AF65-F5344CB8AC3E}">
        <p14:creationId xmlns:p14="http://schemas.microsoft.com/office/powerpoint/2010/main" val="38811083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00" y="923544"/>
            <a:ext cx="10233800" cy="5253419"/>
          </a:xfrm>
        </p:spPr>
        <p:txBody>
          <a:bodyPr>
            <a:normAutofit lnSpcReduction="10000"/>
          </a:bodyPr>
          <a:lstStyle/>
          <a:p>
            <a:pPr>
              <a:lnSpc>
                <a:spcPct val="150000"/>
              </a:lnSpc>
            </a:pPr>
            <a:r>
              <a:rPr lang="en-US" b="1" dirty="0" err="1">
                <a:solidFill>
                  <a:srgbClr val="FFFF00"/>
                </a:solidFill>
              </a:rPr>
              <a:t>Prokinetic</a:t>
            </a:r>
            <a:r>
              <a:rPr lang="en-US" dirty="0"/>
              <a:t> agents such as </a:t>
            </a:r>
            <a:r>
              <a:rPr lang="en-US" b="1" dirty="0">
                <a:solidFill>
                  <a:srgbClr val="FFFF00"/>
                </a:solidFill>
              </a:rPr>
              <a:t>erythromycin</a:t>
            </a:r>
            <a:r>
              <a:rPr lang="en-US" dirty="0"/>
              <a:t> administered prior </a:t>
            </a:r>
            <a:r>
              <a:rPr lang="en-US" dirty="0" smtClean="0"/>
              <a:t>to endoscopy </a:t>
            </a:r>
            <a:r>
              <a:rPr lang="en-US" dirty="0"/>
              <a:t>improve visualization, limit the need for </a:t>
            </a:r>
            <a:r>
              <a:rPr lang="en-US" dirty="0" smtClean="0"/>
              <a:t>repeat esophagogastroduodenoscopy </a:t>
            </a:r>
            <a:r>
              <a:rPr lang="en-US" dirty="0"/>
              <a:t>(EGD), decrease blood transfusion </a:t>
            </a:r>
            <a:r>
              <a:rPr lang="en-US" dirty="0" smtClean="0"/>
              <a:t>requirements, and </a:t>
            </a:r>
            <a:r>
              <a:rPr lang="en-US" dirty="0"/>
              <a:t>decrease hospital length of stay for patients with severe or </a:t>
            </a:r>
            <a:r>
              <a:rPr lang="en-US" dirty="0" smtClean="0"/>
              <a:t>active UGIB.</a:t>
            </a:r>
          </a:p>
          <a:p>
            <a:pPr>
              <a:lnSpc>
                <a:spcPct val="150000"/>
              </a:lnSpc>
            </a:pPr>
            <a:r>
              <a:rPr lang="en-US" dirty="0" smtClean="0"/>
              <a:t>For </a:t>
            </a:r>
            <a:r>
              <a:rPr lang="en-US" dirty="0"/>
              <a:t>patients going directly for EGD from the ED, a single </a:t>
            </a:r>
            <a:r>
              <a:rPr lang="en-US" dirty="0" smtClean="0"/>
              <a:t>dose of </a:t>
            </a:r>
            <a:r>
              <a:rPr lang="en-US" dirty="0"/>
              <a:t>erythromycin 250 mg IV should be administered 30 to 120 </a:t>
            </a:r>
            <a:r>
              <a:rPr lang="en-US" dirty="0" smtClean="0"/>
              <a:t>minutes prior </a:t>
            </a:r>
            <a:r>
              <a:rPr lang="en-US" dirty="0"/>
              <a:t>to EGD.</a:t>
            </a:r>
          </a:p>
        </p:txBody>
      </p:sp>
    </p:spTree>
    <p:extLst>
      <p:ext uri="{BB962C8B-B14F-4D97-AF65-F5344CB8AC3E}">
        <p14:creationId xmlns:p14="http://schemas.microsoft.com/office/powerpoint/2010/main" val="33471806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00" y="1225296"/>
            <a:ext cx="10233800" cy="4951667"/>
          </a:xfrm>
        </p:spPr>
        <p:txBody>
          <a:bodyPr/>
          <a:lstStyle/>
          <a:p>
            <a:pPr>
              <a:lnSpc>
                <a:spcPct val="150000"/>
              </a:lnSpc>
            </a:pPr>
            <a:r>
              <a:rPr lang="en-US" b="1" dirty="0" err="1">
                <a:solidFill>
                  <a:srgbClr val="00B0F0"/>
                </a:solidFill>
              </a:rPr>
              <a:t>Tranexamic</a:t>
            </a:r>
            <a:r>
              <a:rPr lang="en-US" b="1" dirty="0">
                <a:solidFill>
                  <a:srgbClr val="00B0F0"/>
                </a:solidFill>
              </a:rPr>
              <a:t> acid </a:t>
            </a:r>
            <a:r>
              <a:rPr lang="en-US" dirty="0"/>
              <a:t>is an </a:t>
            </a:r>
            <a:r>
              <a:rPr lang="en-US" dirty="0" err="1"/>
              <a:t>antifbrinolytic</a:t>
            </a:r>
            <a:r>
              <a:rPr lang="en-US" dirty="0"/>
              <a:t> agent that improves </a:t>
            </a:r>
            <a:r>
              <a:rPr lang="en-US" dirty="0" smtClean="0"/>
              <a:t>outcomes in </a:t>
            </a:r>
            <a:r>
              <a:rPr lang="en-US" dirty="0"/>
              <a:t>the settings of postpartum hemorrhage and </a:t>
            </a:r>
            <a:r>
              <a:rPr lang="en-US" dirty="0" smtClean="0"/>
              <a:t>trauma.</a:t>
            </a:r>
          </a:p>
          <a:p>
            <a:pPr>
              <a:lnSpc>
                <a:spcPct val="150000"/>
              </a:lnSpc>
            </a:pPr>
            <a:endParaRPr lang="en-US" dirty="0"/>
          </a:p>
          <a:p>
            <a:pPr marL="0" indent="0">
              <a:lnSpc>
                <a:spcPct val="150000"/>
              </a:lnSpc>
              <a:buNone/>
            </a:pPr>
            <a:endParaRPr lang="en-US" dirty="0" smtClean="0"/>
          </a:p>
          <a:p>
            <a:pPr>
              <a:lnSpc>
                <a:spcPct val="150000"/>
              </a:lnSpc>
            </a:pPr>
            <a:r>
              <a:rPr lang="en-US" dirty="0" err="1" smtClean="0"/>
              <a:t>Tere</a:t>
            </a:r>
            <a:r>
              <a:rPr lang="en-US" dirty="0" smtClean="0"/>
              <a:t> </a:t>
            </a:r>
            <a:r>
              <a:rPr lang="en-US" dirty="0"/>
              <a:t>are currently </a:t>
            </a:r>
            <a:r>
              <a:rPr lang="en-US" dirty="0" err="1"/>
              <a:t>insufcient</a:t>
            </a:r>
            <a:r>
              <a:rPr lang="en-US" dirty="0"/>
              <a:t> clinical data to recommend the use </a:t>
            </a:r>
            <a:r>
              <a:rPr lang="en-US" dirty="0" smtClean="0"/>
              <a:t>of </a:t>
            </a:r>
            <a:r>
              <a:rPr lang="en-US" dirty="0" err="1" smtClean="0"/>
              <a:t>tranexamic</a:t>
            </a:r>
            <a:r>
              <a:rPr lang="en-US" dirty="0" smtClean="0"/>
              <a:t> </a:t>
            </a:r>
            <a:r>
              <a:rPr lang="en-US" dirty="0"/>
              <a:t>acid in patients with GI bleeding</a:t>
            </a:r>
          </a:p>
        </p:txBody>
      </p:sp>
    </p:spTree>
    <p:extLst>
      <p:ext uri="{BB962C8B-B14F-4D97-AF65-F5344CB8AC3E}">
        <p14:creationId xmlns:p14="http://schemas.microsoft.com/office/powerpoint/2010/main" val="14097176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00" y="667512"/>
            <a:ext cx="10233800" cy="5509451"/>
          </a:xfrm>
        </p:spPr>
        <p:txBody>
          <a:bodyPr>
            <a:normAutofit lnSpcReduction="10000"/>
          </a:bodyPr>
          <a:lstStyle/>
          <a:p>
            <a:pPr>
              <a:lnSpc>
                <a:spcPct val="150000"/>
              </a:lnSpc>
            </a:pPr>
            <a:r>
              <a:rPr lang="en-US" dirty="0"/>
              <a:t>For the </a:t>
            </a:r>
            <a:r>
              <a:rPr lang="en-US" dirty="0" smtClean="0"/>
              <a:t>specific </a:t>
            </a:r>
            <a:r>
              <a:rPr lang="en-US" dirty="0"/>
              <a:t>subset of patients with UGIB and known or suspected cirrhosis, antibiotic prophylaxis is </a:t>
            </a:r>
            <a:r>
              <a:rPr lang="en-US" dirty="0" smtClean="0"/>
              <a:t>recommended.</a:t>
            </a:r>
          </a:p>
          <a:p>
            <a:pPr>
              <a:lnSpc>
                <a:spcPct val="150000"/>
              </a:lnSpc>
            </a:pPr>
            <a:endParaRPr lang="en-US" dirty="0"/>
          </a:p>
          <a:p>
            <a:pPr>
              <a:lnSpc>
                <a:spcPct val="150000"/>
              </a:lnSpc>
            </a:pPr>
            <a:r>
              <a:rPr lang="en-US" dirty="0" smtClean="0"/>
              <a:t>Antibiotics</a:t>
            </a:r>
            <a:r>
              <a:rPr lang="en-US" dirty="0"/>
              <a:t> </a:t>
            </a:r>
            <a:r>
              <a:rPr lang="en-US" dirty="0" smtClean="0"/>
              <a:t>reduce </a:t>
            </a:r>
            <a:r>
              <a:rPr lang="en-US" dirty="0"/>
              <a:t>the rate of bacterial infection and </a:t>
            </a:r>
            <a:r>
              <a:rPr lang="en-US" dirty="0" smtClean="0"/>
              <a:t>mortality.</a:t>
            </a:r>
          </a:p>
          <a:p>
            <a:pPr>
              <a:lnSpc>
                <a:spcPct val="150000"/>
              </a:lnSpc>
            </a:pPr>
            <a:endParaRPr lang="en-US" dirty="0"/>
          </a:p>
          <a:p>
            <a:pPr>
              <a:lnSpc>
                <a:spcPct val="150000"/>
              </a:lnSpc>
            </a:pPr>
            <a:r>
              <a:rPr lang="en-US" b="1" dirty="0" smtClean="0">
                <a:solidFill>
                  <a:srgbClr val="FFC000"/>
                </a:solidFill>
              </a:rPr>
              <a:t>Fluoroquinolones</a:t>
            </a:r>
            <a:r>
              <a:rPr lang="en-US" dirty="0" smtClean="0"/>
              <a:t> </a:t>
            </a:r>
            <a:r>
              <a:rPr lang="en-US" dirty="0"/>
              <a:t>(e.g., ciproﬂoxacin 400 mg IV) or a third-generation </a:t>
            </a:r>
            <a:r>
              <a:rPr lang="en-US" dirty="0" smtClean="0"/>
              <a:t>cephalosporin (e.g</a:t>
            </a:r>
            <a:r>
              <a:rPr lang="en-US" dirty="0"/>
              <a:t>., </a:t>
            </a:r>
            <a:r>
              <a:rPr lang="en-US" b="1" dirty="0" err="1">
                <a:solidFill>
                  <a:srgbClr val="FFC000"/>
                </a:solidFill>
              </a:rPr>
              <a:t>cefriaxone</a:t>
            </a:r>
            <a:r>
              <a:rPr lang="en-US" dirty="0"/>
              <a:t> 1 to 2 g IV) are appropriate prophylactic </a:t>
            </a:r>
            <a:r>
              <a:rPr lang="en-US" dirty="0" smtClean="0"/>
              <a:t>antibiotics</a:t>
            </a:r>
            <a:endParaRPr lang="en-US" dirty="0"/>
          </a:p>
        </p:txBody>
      </p:sp>
    </p:spTree>
    <p:extLst>
      <p:ext uri="{BB962C8B-B14F-4D97-AF65-F5344CB8AC3E}">
        <p14:creationId xmlns:p14="http://schemas.microsoft.com/office/powerpoint/2010/main" val="4070475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00" y="932688"/>
            <a:ext cx="10233800" cy="5660135"/>
          </a:xfrm>
        </p:spPr>
        <p:txBody>
          <a:bodyPr/>
          <a:lstStyle/>
          <a:p>
            <a:pPr>
              <a:lnSpc>
                <a:spcPct val="100000"/>
              </a:lnSpc>
            </a:pPr>
            <a:r>
              <a:rPr lang="en-US" sz="3600" b="1" dirty="0" smtClean="0">
                <a:solidFill>
                  <a:srgbClr val="FFFF00"/>
                </a:solidFill>
              </a:rPr>
              <a:t>The</a:t>
            </a:r>
            <a:r>
              <a:rPr lang="en-US" dirty="0" smtClean="0"/>
              <a:t> </a:t>
            </a:r>
            <a:r>
              <a:rPr lang="en-US" b="1" dirty="0" smtClean="0">
                <a:solidFill>
                  <a:srgbClr val="FFFF00"/>
                </a:solidFill>
              </a:rPr>
              <a:t>goals for evaluation and management </a:t>
            </a:r>
            <a:endParaRPr lang="en-US" dirty="0" smtClean="0"/>
          </a:p>
          <a:p>
            <a:pPr>
              <a:lnSpc>
                <a:spcPct val="200000"/>
              </a:lnSpc>
              <a:buFontTx/>
              <a:buChar char="-"/>
            </a:pPr>
            <a:r>
              <a:rPr lang="en-US" dirty="0" smtClean="0"/>
              <a:t>to stabilize the patient</a:t>
            </a:r>
          </a:p>
          <a:p>
            <a:pPr>
              <a:lnSpc>
                <a:spcPct val="200000"/>
              </a:lnSpc>
              <a:buFontTx/>
              <a:buChar char="-"/>
            </a:pPr>
            <a:r>
              <a:rPr lang="en-US" dirty="0" smtClean="0"/>
              <a:t>confirm that the gut is the origin of the bleeding</a:t>
            </a:r>
          </a:p>
          <a:p>
            <a:pPr>
              <a:lnSpc>
                <a:spcPct val="200000"/>
              </a:lnSpc>
              <a:buFontTx/>
              <a:buChar char="-"/>
            </a:pPr>
            <a:r>
              <a:rPr lang="en-US" dirty="0" smtClean="0"/>
              <a:t>determine the likely site and nature of the bleeding</a:t>
            </a:r>
          </a:p>
          <a:p>
            <a:pPr>
              <a:lnSpc>
                <a:spcPct val="200000"/>
              </a:lnSpc>
              <a:buFontTx/>
              <a:buChar char="-"/>
            </a:pPr>
            <a:r>
              <a:rPr lang="en-US" dirty="0" smtClean="0"/>
              <a:t>Provide appropriate therapy.</a:t>
            </a:r>
            <a:endParaRPr lang="fa-IR" dirty="0"/>
          </a:p>
        </p:txBody>
      </p:sp>
    </p:spTree>
    <p:extLst>
      <p:ext uri="{BB962C8B-B14F-4D97-AF65-F5344CB8AC3E}">
        <p14:creationId xmlns:p14="http://schemas.microsoft.com/office/powerpoint/2010/main" val="38983154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F0"/>
                </a:solidFill>
              </a:rPr>
              <a:t>Balloon Tamponade</a:t>
            </a:r>
            <a:endParaRPr lang="fa-IR" b="1" dirty="0">
              <a:solidFill>
                <a:srgbClr val="00B0F0"/>
              </a:solidFill>
            </a:endParaRPr>
          </a:p>
        </p:txBody>
      </p:sp>
      <p:sp>
        <p:nvSpPr>
          <p:cNvPr id="3" name="Content Placeholder 2"/>
          <p:cNvSpPr>
            <a:spLocks noGrp="1"/>
          </p:cNvSpPr>
          <p:nvPr>
            <p:ph idx="1"/>
          </p:nvPr>
        </p:nvSpPr>
        <p:spPr>
          <a:xfrm>
            <a:off x="1120000" y="1825624"/>
            <a:ext cx="10233800" cy="4831207"/>
          </a:xfrm>
        </p:spPr>
        <p:txBody>
          <a:bodyPr>
            <a:normAutofit lnSpcReduction="10000"/>
          </a:bodyPr>
          <a:lstStyle/>
          <a:p>
            <a:r>
              <a:rPr lang="en-US" dirty="0"/>
              <a:t>For rapidly exsanguinating patients with a presumed </a:t>
            </a:r>
            <a:r>
              <a:rPr lang="en-US" dirty="0" err="1"/>
              <a:t>variceal</a:t>
            </a:r>
            <a:r>
              <a:rPr lang="en-US" dirty="0"/>
              <a:t> bleed, </a:t>
            </a:r>
            <a:r>
              <a:rPr lang="en-US" dirty="0" smtClean="0"/>
              <a:t>the placement </a:t>
            </a:r>
            <a:r>
              <a:rPr lang="en-US" dirty="0"/>
              <a:t>of a balloon tamponade device is indicated when </a:t>
            </a:r>
            <a:r>
              <a:rPr lang="en-US" dirty="0" smtClean="0"/>
              <a:t>endoscop</a:t>
            </a:r>
            <a:r>
              <a:rPr lang="en-US" dirty="0" smtClean="0"/>
              <a:t>y </a:t>
            </a:r>
            <a:r>
              <a:rPr lang="en-US" dirty="0" smtClean="0"/>
              <a:t>is </a:t>
            </a:r>
            <a:r>
              <a:rPr lang="en-US" dirty="0"/>
              <a:t>not promptly available. </a:t>
            </a:r>
            <a:endParaRPr lang="en-US" dirty="0" smtClean="0"/>
          </a:p>
          <a:p>
            <a:pPr marL="0" indent="0">
              <a:buNone/>
            </a:pPr>
            <a:endParaRPr lang="en-US" dirty="0" smtClean="0"/>
          </a:p>
          <a:p>
            <a:r>
              <a:rPr lang="en-US" dirty="0" smtClean="0"/>
              <a:t>Commercially </a:t>
            </a:r>
            <a:r>
              <a:rPr lang="en-US" dirty="0"/>
              <a:t>available devices include </a:t>
            </a:r>
            <a:r>
              <a:rPr lang="en-US" dirty="0" smtClean="0"/>
              <a:t>the </a:t>
            </a:r>
            <a:r>
              <a:rPr lang="en-US" dirty="0" err="1" smtClean="0"/>
              <a:t>Sengstaken</a:t>
            </a:r>
            <a:r>
              <a:rPr lang="en-US" dirty="0" smtClean="0"/>
              <a:t>-Blakemore </a:t>
            </a:r>
            <a:r>
              <a:rPr lang="en-US" dirty="0"/>
              <a:t>tube and the Minnesota tube. </a:t>
            </a:r>
            <a:endParaRPr lang="en-US" dirty="0" smtClean="0"/>
          </a:p>
          <a:p>
            <a:pPr marL="0" indent="0">
              <a:buNone/>
            </a:pPr>
            <a:endParaRPr lang="en-US" dirty="0" smtClean="0"/>
          </a:p>
          <a:p>
            <a:r>
              <a:rPr lang="en-US" dirty="0" smtClean="0"/>
              <a:t>significant </a:t>
            </a:r>
            <a:r>
              <a:rPr lang="en-US" dirty="0"/>
              <a:t>complications </a:t>
            </a:r>
            <a:endParaRPr lang="en-US" dirty="0" smtClean="0"/>
          </a:p>
          <a:p>
            <a:endParaRPr lang="en-US" dirty="0" smtClean="0"/>
          </a:p>
          <a:p>
            <a:r>
              <a:rPr lang="en-US" dirty="0" smtClean="0"/>
              <a:t>only </a:t>
            </a:r>
            <a:r>
              <a:rPr lang="en-US" dirty="0"/>
              <a:t>as a temporizing measure for patients with ongoing, life-threatening bleeding.</a:t>
            </a:r>
            <a:endParaRPr lang="fa-IR" dirty="0"/>
          </a:p>
        </p:txBody>
      </p:sp>
    </p:spTree>
    <p:extLst>
      <p:ext uri="{BB962C8B-B14F-4D97-AF65-F5344CB8AC3E}">
        <p14:creationId xmlns:p14="http://schemas.microsoft.com/office/powerpoint/2010/main" val="34548686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rPr>
              <a:t>Definitive Treatment</a:t>
            </a:r>
            <a:endParaRPr lang="fa-IR" b="1" dirty="0">
              <a:solidFill>
                <a:srgbClr val="FFFF00"/>
              </a:solidFill>
            </a:endParaRPr>
          </a:p>
        </p:txBody>
      </p:sp>
      <p:sp>
        <p:nvSpPr>
          <p:cNvPr id="3" name="Content Placeholder 2"/>
          <p:cNvSpPr>
            <a:spLocks noGrp="1"/>
          </p:cNvSpPr>
          <p:nvPr>
            <p:ph idx="1"/>
          </p:nvPr>
        </p:nvSpPr>
        <p:spPr>
          <a:xfrm>
            <a:off x="1120000" y="1825624"/>
            <a:ext cx="10233800" cy="4867783"/>
          </a:xfrm>
        </p:spPr>
        <p:txBody>
          <a:bodyPr>
            <a:normAutofit/>
          </a:bodyPr>
          <a:lstStyle/>
          <a:p>
            <a:r>
              <a:rPr lang="en-US" dirty="0"/>
              <a:t>E</a:t>
            </a:r>
            <a:r>
              <a:rPr lang="en-US" dirty="0" smtClean="0"/>
              <a:t>arly </a:t>
            </a:r>
            <a:r>
              <a:rPr lang="en-US" dirty="0"/>
              <a:t>consultation. </a:t>
            </a:r>
            <a:endParaRPr lang="en-US" dirty="0" smtClean="0"/>
          </a:p>
          <a:p>
            <a:endParaRPr lang="en-US" dirty="0"/>
          </a:p>
          <a:p>
            <a:r>
              <a:rPr lang="en-US" dirty="0" smtClean="0"/>
              <a:t>For patients with a brisk LGIB, emergent consultation </a:t>
            </a:r>
            <a:r>
              <a:rPr lang="en-US" dirty="0"/>
              <a:t>with an interventional radiologist for possible </a:t>
            </a:r>
            <a:r>
              <a:rPr lang="en-US" dirty="0" smtClean="0"/>
              <a:t>selective embolization</a:t>
            </a:r>
            <a:r>
              <a:rPr lang="en-US" dirty="0"/>
              <a:t>. </a:t>
            </a:r>
            <a:r>
              <a:rPr lang="en-US" dirty="0" smtClean="0"/>
              <a:t> </a:t>
            </a:r>
            <a:r>
              <a:rPr lang="en-US" dirty="0"/>
              <a:t>also </a:t>
            </a:r>
            <a:r>
              <a:rPr lang="en-US" dirty="0" smtClean="0"/>
              <a:t> </a:t>
            </a:r>
            <a:r>
              <a:rPr lang="en-US" dirty="0"/>
              <a:t>simultaneous consultation with surgery</a:t>
            </a:r>
            <a:r>
              <a:rPr lang="en-US" dirty="0" smtClean="0"/>
              <a:t>.</a:t>
            </a:r>
          </a:p>
          <a:p>
            <a:pPr marL="0" indent="0">
              <a:buNone/>
            </a:pPr>
            <a:r>
              <a:rPr lang="en-US" dirty="0" smtClean="0"/>
              <a:t> </a:t>
            </a:r>
          </a:p>
          <a:p>
            <a:r>
              <a:rPr lang="en-US" dirty="0" smtClean="0"/>
              <a:t>If </a:t>
            </a:r>
            <a:r>
              <a:rPr lang="en-US" dirty="0"/>
              <a:t>a source of bleeding is not readily </a:t>
            </a:r>
            <a:r>
              <a:rPr lang="en-US" dirty="0" err="1"/>
              <a:t>identifed</a:t>
            </a:r>
            <a:r>
              <a:rPr lang="en-US" dirty="0"/>
              <a:t> with CTA, </a:t>
            </a:r>
            <a:r>
              <a:rPr lang="en-US" dirty="0" smtClean="0"/>
              <a:t>unstable patients </a:t>
            </a:r>
            <a:r>
              <a:rPr lang="en-US" dirty="0"/>
              <a:t>with brisk LGIB may require urgent surgical intervention</a:t>
            </a:r>
            <a:endParaRPr lang="fa-IR" dirty="0"/>
          </a:p>
        </p:txBody>
      </p:sp>
    </p:spTree>
    <p:extLst>
      <p:ext uri="{BB962C8B-B14F-4D97-AF65-F5344CB8AC3E}">
        <p14:creationId xmlns:p14="http://schemas.microsoft.com/office/powerpoint/2010/main" val="4478200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11500" b="1" dirty="0" smtClean="0">
                <a:solidFill>
                  <a:srgbClr val="FFFF00"/>
                </a:solidFill>
              </a:rPr>
              <a:t>QUESTION???</a:t>
            </a:r>
            <a:endParaRPr lang="fa-IR" sz="11500" b="1" dirty="0">
              <a:solidFill>
                <a:srgbClr val="FFFF00"/>
              </a:solidFill>
            </a:endParaRPr>
          </a:p>
        </p:txBody>
      </p:sp>
    </p:spTree>
    <p:extLst>
      <p:ext uri="{BB962C8B-B14F-4D97-AF65-F5344CB8AC3E}">
        <p14:creationId xmlns:p14="http://schemas.microsoft.com/office/powerpoint/2010/main" val="12964123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6000" b="1" i="1" dirty="0" smtClean="0">
                <a:solidFill>
                  <a:srgbClr val="00B0F0"/>
                </a:solidFill>
                <a:effectLst>
                  <a:outerShdw blurRad="38100" dist="38100" dir="2700000" algn="tl">
                    <a:srgbClr val="000000">
                      <a:alpha val="43137"/>
                    </a:srgbClr>
                  </a:outerShdw>
                </a:effectLst>
              </a:rPr>
              <a:t>THANK YOU</a:t>
            </a:r>
          </a:p>
          <a:p>
            <a:pPr marL="0" indent="0" algn="ctr">
              <a:buNone/>
            </a:pPr>
            <a:r>
              <a:rPr lang="en-US" sz="6000" b="1" i="1" dirty="0" smtClean="0">
                <a:solidFill>
                  <a:srgbClr val="00B0F0"/>
                </a:solidFill>
                <a:effectLst>
                  <a:outerShdw blurRad="38100" dist="38100" dir="2700000" algn="tl">
                    <a:srgbClr val="000000">
                      <a:alpha val="43137"/>
                    </a:srgbClr>
                  </a:outerShdw>
                </a:effectLst>
              </a:rPr>
              <a:t>FOR</a:t>
            </a:r>
          </a:p>
          <a:p>
            <a:pPr marL="0" indent="0" algn="ctr">
              <a:buNone/>
            </a:pPr>
            <a:r>
              <a:rPr lang="en-US" sz="6000" b="1" i="1" dirty="0" smtClean="0">
                <a:solidFill>
                  <a:srgbClr val="00B0F0"/>
                </a:solidFill>
                <a:effectLst>
                  <a:outerShdw blurRad="38100" dist="38100" dir="2700000" algn="tl">
                    <a:srgbClr val="000000">
                      <a:alpha val="43137"/>
                    </a:srgbClr>
                  </a:outerShdw>
                </a:effectLst>
              </a:rPr>
              <a:t>YOUR ATTENTION</a:t>
            </a:r>
            <a:endParaRPr lang="en-US" sz="6000" b="1" i="1"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0939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pPr>
            <a:r>
              <a:rPr lang="en-US" sz="3600" dirty="0" smtClean="0"/>
              <a:t>Inpatient mortality from UGIB and LGIB is estimated to be 10% and 4%</a:t>
            </a:r>
            <a:endParaRPr lang="fa-IR" sz="3600" dirty="0"/>
          </a:p>
        </p:txBody>
      </p:sp>
    </p:spTree>
    <p:extLst>
      <p:ext uri="{BB962C8B-B14F-4D97-AF65-F5344CB8AC3E}">
        <p14:creationId xmlns:p14="http://schemas.microsoft.com/office/powerpoint/2010/main" val="1154306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12" y="365125"/>
            <a:ext cx="11695176" cy="1325563"/>
          </a:xfrm>
        </p:spPr>
        <p:txBody>
          <a:bodyPr>
            <a:noAutofit/>
          </a:bodyPr>
          <a:lstStyle/>
          <a:p>
            <a:pPr algn="ctr"/>
            <a:r>
              <a:rPr lang="en-US" sz="3200" b="1" dirty="0"/>
              <a:t>Common Causes </a:t>
            </a:r>
            <a:r>
              <a:rPr lang="en-US" sz="3200" b="1" dirty="0" smtClean="0"/>
              <a:t>of Gastrointestinal </a:t>
            </a:r>
            <a:r>
              <a:rPr lang="en-US" sz="3200" b="1" dirty="0"/>
              <a:t>Bleeding in Adults </a:t>
            </a:r>
            <a:r>
              <a:rPr lang="en-US" sz="3200" b="1" dirty="0" smtClean="0"/>
              <a:t>and Children</a:t>
            </a:r>
            <a:endParaRPr lang="fa-IR" sz="3200" b="1" dirty="0"/>
          </a:p>
        </p:txBody>
      </p:sp>
      <p:pic>
        <p:nvPicPr>
          <p:cNvPr id="4" name="Content Placeholder 3"/>
          <p:cNvPicPr>
            <a:picLocks noGrp="1" noChangeAspect="1"/>
          </p:cNvPicPr>
          <p:nvPr>
            <p:ph idx="1"/>
          </p:nvPr>
        </p:nvPicPr>
        <p:blipFill>
          <a:blip r:embed="rId2"/>
          <a:stretch>
            <a:fillRect/>
          </a:stretch>
        </p:blipFill>
        <p:spPr>
          <a:xfrm>
            <a:off x="2167128" y="1533017"/>
            <a:ext cx="7319557" cy="5170786"/>
          </a:xfrm>
          <a:prstGeom prst="rect">
            <a:avLst/>
          </a:prstGeom>
        </p:spPr>
      </p:pic>
    </p:spTree>
    <p:extLst>
      <p:ext uri="{BB962C8B-B14F-4D97-AF65-F5344CB8AC3E}">
        <p14:creationId xmlns:p14="http://schemas.microsoft.com/office/powerpoint/2010/main" val="3290325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 Diagnosis</a:t>
            </a:r>
            <a:endParaRPr lang="fa-IR" dirty="0"/>
          </a:p>
        </p:txBody>
      </p:sp>
      <p:sp>
        <p:nvSpPr>
          <p:cNvPr id="3" name="Content Placeholder 2"/>
          <p:cNvSpPr>
            <a:spLocks noGrp="1"/>
          </p:cNvSpPr>
          <p:nvPr>
            <p:ph idx="1"/>
          </p:nvPr>
        </p:nvSpPr>
        <p:spPr/>
        <p:txBody>
          <a:bodyPr>
            <a:normAutofit fontScale="92500" lnSpcReduction="20000"/>
          </a:bodyPr>
          <a:lstStyle/>
          <a:p>
            <a:pPr>
              <a:lnSpc>
                <a:spcPct val="150000"/>
              </a:lnSpc>
            </a:pPr>
            <a:r>
              <a:rPr lang="en-US" dirty="0" smtClean="0"/>
              <a:t>Patients presenting with an apparent GI bleed should be evaluated for non-GI sources. </a:t>
            </a:r>
          </a:p>
          <a:p>
            <a:pPr>
              <a:lnSpc>
                <a:spcPct val="150000"/>
              </a:lnSpc>
            </a:pPr>
            <a:r>
              <a:rPr lang="en-US" dirty="0" smtClean="0"/>
              <a:t>Epistaxis can mimic or cause hematemesis</a:t>
            </a:r>
          </a:p>
          <a:p>
            <a:pPr>
              <a:lnSpc>
                <a:spcPct val="150000"/>
              </a:lnSpc>
            </a:pPr>
            <a:r>
              <a:rPr lang="en-US" dirty="0" smtClean="0"/>
              <a:t>vaginal bleeding can be mistaken for hematochezia. </a:t>
            </a:r>
            <a:endParaRPr lang="en-US" dirty="0"/>
          </a:p>
          <a:p>
            <a:pPr>
              <a:lnSpc>
                <a:spcPct val="150000"/>
              </a:lnSpc>
            </a:pPr>
            <a:r>
              <a:rPr lang="en-US" dirty="0" smtClean="0"/>
              <a:t>Some foods (e.g., beets) and medications (e.g., </a:t>
            </a:r>
            <a:r>
              <a:rPr lang="en-US" dirty="0" err="1" smtClean="0"/>
              <a:t>cefdinir</a:t>
            </a:r>
            <a:r>
              <a:rPr lang="en-US" dirty="0" smtClean="0"/>
              <a:t>) can discolor stools to appear red and bismuth (e.g., in Pepto-Bismol), or iron use can turn the stool black.</a:t>
            </a:r>
            <a:endParaRPr lang="fa-IR" dirty="0"/>
          </a:p>
        </p:txBody>
      </p:sp>
    </p:spTree>
    <p:extLst>
      <p:ext uri="{BB962C8B-B14F-4D97-AF65-F5344CB8AC3E}">
        <p14:creationId xmlns:p14="http://schemas.microsoft.com/office/powerpoint/2010/main" val="3303073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757"/>
            <a:ext cx="10515600" cy="1325563"/>
          </a:xfrm>
        </p:spPr>
        <p:txBody>
          <a:bodyPr/>
          <a:lstStyle/>
          <a:p>
            <a:pPr algn="ctr"/>
            <a:r>
              <a:rPr lang="en-US" b="1" dirty="0" smtClean="0">
                <a:solidFill>
                  <a:srgbClr val="00B0F0"/>
                </a:solidFill>
              </a:rPr>
              <a:t>Symptoms</a:t>
            </a:r>
            <a:endParaRPr lang="fa-IR" b="1" dirty="0">
              <a:solidFill>
                <a:srgbClr val="00B0F0"/>
              </a:solidFill>
            </a:endParaRPr>
          </a:p>
        </p:txBody>
      </p:sp>
      <p:sp>
        <p:nvSpPr>
          <p:cNvPr id="3" name="Content Placeholder 2"/>
          <p:cNvSpPr>
            <a:spLocks noGrp="1"/>
          </p:cNvSpPr>
          <p:nvPr>
            <p:ph idx="1"/>
          </p:nvPr>
        </p:nvSpPr>
        <p:spPr>
          <a:xfrm>
            <a:off x="1120000" y="1417320"/>
            <a:ext cx="10233800" cy="5596128"/>
          </a:xfrm>
        </p:spPr>
        <p:txBody>
          <a:bodyPr>
            <a:normAutofit fontScale="77500" lnSpcReduction="20000"/>
          </a:bodyPr>
          <a:lstStyle/>
          <a:p>
            <a:pPr>
              <a:lnSpc>
                <a:spcPct val="160000"/>
              </a:lnSpc>
            </a:pPr>
            <a:r>
              <a:rPr lang="en-US" dirty="0"/>
              <a:t>UGIB usually presents as hematemesis (either bright red blood </a:t>
            </a:r>
            <a:r>
              <a:rPr lang="en-US" dirty="0" smtClean="0"/>
              <a:t>or coﬀee-ground </a:t>
            </a:r>
            <a:r>
              <a:rPr lang="en-US" dirty="0"/>
              <a:t>emesis) or </a:t>
            </a:r>
            <a:r>
              <a:rPr lang="en-US" dirty="0" smtClean="0"/>
              <a:t>melena</a:t>
            </a:r>
          </a:p>
          <a:p>
            <a:pPr>
              <a:lnSpc>
                <a:spcPct val="160000"/>
              </a:lnSpc>
            </a:pPr>
            <a:r>
              <a:rPr lang="en-US" dirty="0" smtClean="0"/>
              <a:t>LGIB </a:t>
            </a:r>
            <a:r>
              <a:rPr lang="en-US" dirty="0"/>
              <a:t>generally </a:t>
            </a:r>
            <a:r>
              <a:rPr lang="en-US" dirty="0" smtClean="0"/>
              <a:t>presents with </a:t>
            </a:r>
            <a:r>
              <a:rPr lang="en-US" dirty="0"/>
              <a:t>hematochezia but can present with melena if the origin is proximal in the small </a:t>
            </a:r>
            <a:r>
              <a:rPr lang="en-US" dirty="0" smtClean="0"/>
              <a:t>bowel</a:t>
            </a:r>
          </a:p>
          <a:p>
            <a:pPr>
              <a:lnSpc>
                <a:spcPct val="160000"/>
              </a:lnSpc>
            </a:pPr>
            <a:r>
              <a:rPr lang="en-US" dirty="0"/>
              <a:t>T</a:t>
            </a:r>
            <a:r>
              <a:rPr lang="en-US" dirty="0" smtClean="0"/>
              <a:t>he </a:t>
            </a:r>
            <a:r>
              <a:rPr lang="en-US" dirty="0"/>
              <a:t>character of stools is not </a:t>
            </a:r>
            <a:r>
              <a:rPr lang="en-US" dirty="0" smtClean="0"/>
              <a:t>entirely </a:t>
            </a:r>
            <a:r>
              <a:rPr lang="en-US" dirty="0" err="1" smtClean="0"/>
              <a:t>specifc</a:t>
            </a:r>
            <a:r>
              <a:rPr lang="en-US" dirty="0" smtClean="0"/>
              <a:t> </a:t>
            </a:r>
            <a:r>
              <a:rPr lang="en-US" dirty="0"/>
              <a:t>to the location of the hemorrhage</a:t>
            </a:r>
            <a:r>
              <a:rPr lang="en-US" dirty="0" smtClean="0"/>
              <a:t>.</a:t>
            </a:r>
          </a:p>
          <a:p>
            <a:pPr>
              <a:lnSpc>
                <a:spcPct val="160000"/>
              </a:lnSpc>
            </a:pPr>
            <a:r>
              <a:rPr lang="en-US" dirty="0" smtClean="0"/>
              <a:t> </a:t>
            </a:r>
            <a:r>
              <a:rPr lang="en-US" dirty="0"/>
              <a:t>small </a:t>
            </a:r>
            <a:r>
              <a:rPr lang="en-US" dirty="0" smtClean="0"/>
              <a:t>bowel or </a:t>
            </a:r>
            <a:r>
              <a:rPr lang="en-US" dirty="0"/>
              <a:t>colonic bleeding with slow transit times can present with melena.</a:t>
            </a:r>
          </a:p>
          <a:p>
            <a:pPr>
              <a:lnSpc>
                <a:spcPct val="160000"/>
              </a:lnSpc>
            </a:pPr>
            <a:r>
              <a:rPr lang="en-US" dirty="0"/>
              <a:t>H</a:t>
            </a:r>
            <a:r>
              <a:rPr lang="en-US" dirty="0" smtClean="0"/>
              <a:t>ematochezia </a:t>
            </a:r>
            <a:r>
              <a:rPr lang="en-US" dirty="0"/>
              <a:t>is not limited to LGIB. It can be seen with </a:t>
            </a:r>
            <a:r>
              <a:rPr lang="en-US" dirty="0" smtClean="0"/>
              <a:t>a brisk </a:t>
            </a:r>
            <a:r>
              <a:rPr lang="en-US" dirty="0"/>
              <a:t>UGIB, and upper GI origin should be considered in a hemodynamically unstable patient with hematochezia.</a:t>
            </a:r>
            <a:endParaRPr lang="fa-IR" dirty="0"/>
          </a:p>
        </p:txBody>
      </p:sp>
    </p:spTree>
    <p:extLst>
      <p:ext uri="{BB962C8B-B14F-4D97-AF65-F5344CB8AC3E}">
        <p14:creationId xmlns:p14="http://schemas.microsoft.com/office/powerpoint/2010/main" val="2856251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pPr>
            <a:r>
              <a:rPr lang="en-US" sz="3200" b="1" dirty="0">
                <a:solidFill>
                  <a:srgbClr val="FFFF00"/>
                </a:solidFill>
              </a:rPr>
              <a:t>I</a:t>
            </a:r>
            <a:r>
              <a:rPr lang="en-US" sz="3200" b="1" dirty="0" smtClean="0">
                <a:solidFill>
                  <a:srgbClr val="FFFF00"/>
                </a:solidFill>
              </a:rPr>
              <a:t>ndicators </a:t>
            </a:r>
            <a:r>
              <a:rPr lang="en-US" sz="3200" b="1" dirty="0">
                <a:solidFill>
                  <a:srgbClr val="FFFF00"/>
                </a:solidFill>
              </a:rPr>
              <a:t>of shock </a:t>
            </a:r>
            <a:r>
              <a:rPr lang="en-US" b="1" dirty="0"/>
              <a:t>are more reliable as a gauge of bleeding </a:t>
            </a:r>
            <a:r>
              <a:rPr lang="en-US" b="1" dirty="0" smtClean="0"/>
              <a:t>severity than </a:t>
            </a:r>
            <a:r>
              <a:rPr lang="en-US" b="1" dirty="0"/>
              <a:t>is the color of the emesis</a:t>
            </a:r>
          </a:p>
        </p:txBody>
      </p:sp>
    </p:spTree>
    <p:extLst>
      <p:ext uri="{BB962C8B-B14F-4D97-AF65-F5344CB8AC3E}">
        <p14:creationId xmlns:p14="http://schemas.microsoft.com/office/powerpoint/2010/main" val="2209057138"/>
      </p:ext>
    </p:extLst>
  </p:cSld>
  <p:clrMapOvr>
    <a:masterClrMapping/>
  </p:clrMapOvr>
</p:sld>
</file>

<file path=ppt/theme/theme1.xml><?xml version="1.0" encoding="utf-8"?>
<a:theme xmlns:a="http://schemas.openxmlformats.org/drawingml/2006/main" name="Depth">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3016C5A4-E631-4977-A608-ACFB47552625}"/>
    </a:ext>
  </a:extLst>
</a:theme>
</file>

<file path=docProps/app.xml><?xml version="1.0" encoding="utf-8"?>
<Properties xmlns="http://schemas.openxmlformats.org/officeDocument/2006/extended-properties" xmlns:vt="http://schemas.openxmlformats.org/officeDocument/2006/docPropsVTypes">
  <Template>Depth</Template>
  <TotalTime>1046</TotalTime>
  <Words>1877</Words>
  <Application>Microsoft Office PowerPoint</Application>
  <PresentationFormat>Widescreen</PresentationFormat>
  <Paragraphs>151</Paragraphs>
  <Slides>43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Corbel</vt:lpstr>
      <vt:lpstr>Tahoma</vt:lpstr>
      <vt:lpstr>Depth</vt:lpstr>
      <vt:lpstr>Gastrointestinal Bleeding</vt:lpstr>
      <vt:lpstr>Hojat Vahedi, MD Associate  professor  of   Emergency   Medicine TUMS,  Shariati   hospital</vt:lpstr>
      <vt:lpstr>PowerPoint Presentation</vt:lpstr>
      <vt:lpstr>PowerPoint Presentation</vt:lpstr>
      <vt:lpstr>PowerPoint Presentation</vt:lpstr>
      <vt:lpstr>Common Causes of Gastrointestinal Bleeding in Adults and Children</vt:lpstr>
      <vt:lpstr>Differential Diagnosis</vt:lpstr>
      <vt:lpstr>Symptoms</vt:lpstr>
      <vt:lpstr>PowerPoint Presentation</vt:lpstr>
      <vt:lpstr>PowerPoint Presentation</vt:lpstr>
      <vt:lpstr>PowerPoint Presentation</vt:lpstr>
      <vt:lpstr>Signs</vt:lpstr>
      <vt:lpstr>PowerPoint Presentation</vt:lpstr>
      <vt:lpstr>PowerPoint Presentation</vt:lpstr>
      <vt:lpstr>Laboratory Testing</vt:lpstr>
      <vt:lpstr>PowerPoint Presentation</vt:lpstr>
      <vt:lpstr>Electrocardiogram</vt:lpstr>
      <vt:lpstr>Nasogastric Aspirate Testing</vt:lpstr>
      <vt:lpstr>Imaging</vt:lpstr>
      <vt:lpstr>PowerPoint Presentation</vt:lpstr>
      <vt:lpstr>PowerPoint Presentation</vt:lpstr>
      <vt:lpstr>PowerPoint Presentation</vt:lpstr>
      <vt:lpstr>PowerPoint Presentation</vt:lpstr>
      <vt:lpstr> Concerning history includes: • Estimated blood loss &gt;500 mL as suggested by symptoms of hypovolemia: dizziness, lightheadedness, syncope, confusion, and weakness • History of previous abdominal vascular surgeries • Use of anti-coagulants • Initial lactate &gt;4 • Hemoglobin &lt;10 or decrease &gt;1 from baseline</vt:lpstr>
      <vt:lpstr>PowerPoint Presentation</vt:lpstr>
      <vt:lpstr>MANAGEMENT</vt:lpstr>
      <vt:lpstr>Resuscitation</vt:lpstr>
      <vt:lpstr>PowerPoint Presentation</vt:lpstr>
      <vt:lpstr>Blood Product Transfusion</vt:lpstr>
      <vt:lpstr>PowerPoint Presentation</vt:lpstr>
      <vt:lpstr>PowerPoint Presentation</vt:lpstr>
      <vt:lpstr>PowerPoint Presentation</vt:lpstr>
      <vt:lpstr>PowerPoint Presentation</vt:lpstr>
      <vt:lpstr>PowerPoint Presentation</vt:lpstr>
      <vt:lpstr>Pharmacologic Therapy</vt:lpstr>
      <vt:lpstr>PowerPoint Presentation</vt:lpstr>
      <vt:lpstr>PowerPoint Presentation</vt:lpstr>
      <vt:lpstr>PowerPoint Presentation</vt:lpstr>
      <vt:lpstr>PowerPoint Presentation</vt:lpstr>
      <vt:lpstr>Balloon Tamponade</vt:lpstr>
      <vt:lpstr>Definitive Treatment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Gastrointestinal Bleeding</dc:title>
  <dc:creator>کاربر سیستم</dc:creator>
  <cp:lastModifiedBy>hojat vahedi</cp:lastModifiedBy>
  <cp:revision>37</cp:revision>
  <dcterms:created xsi:type="dcterms:W3CDTF">2022-07-09T15:22:01Z</dcterms:created>
  <dcterms:modified xsi:type="dcterms:W3CDTF">2022-07-15T13:07:13Z</dcterms:modified>
</cp:coreProperties>
</file>