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45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7F1C52E-CB6F-4A14-99B4-3C699C1ED514}" type="datetimeFigureOut">
              <a:rPr lang="en-US" smtClean="0"/>
              <a:t>11/19/2008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666C012-9359-4308-9C1D-DF8C6BFB72F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1C52E-CB6F-4A14-99B4-3C699C1ED514}" type="datetimeFigureOut">
              <a:rPr lang="en-US" smtClean="0"/>
              <a:t>11/19/2008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1C52E-CB6F-4A14-99B4-3C699C1ED514}" type="datetimeFigureOut">
              <a:rPr lang="en-US" smtClean="0"/>
              <a:t>11/19/2008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F1C52E-CB6F-4A14-99B4-3C699C1ED514}" type="datetimeFigureOut">
              <a:rPr lang="en-US" smtClean="0"/>
              <a:t>11/19/2008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F1C52E-CB6F-4A14-99B4-3C699C1ED514}" type="datetimeFigureOut">
              <a:rPr lang="en-US" smtClean="0"/>
              <a:t>11/19/2008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7F1C52E-CB6F-4A14-99B4-3C699C1ED514}" type="datetimeFigureOut">
              <a:rPr lang="en-US" smtClean="0"/>
              <a:t>11/19/2008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6C012-9359-4308-9C1D-DF8C6BFB72F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F1C52E-CB6F-4A14-99B4-3C699C1ED514}" type="datetimeFigureOut">
              <a:rPr lang="en-US" smtClean="0"/>
              <a:t>11/19/2008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F1C52E-CB6F-4A14-99B4-3C699C1ED514}" type="datetimeFigureOut">
              <a:rPr lang="en-US" smtClean="0"/>
              <a:t>11/19/2008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F1C52E-CB6F-4A14-99B4-3C699C1ED514}" type="datetimeFigureOut">
              <a:rPr lang="en-US" smtClean="0"/>
              <a:t>11/19/2008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7F1C52E-CB6F-4A14-99B4-3C699C1ED514}" type="datetimeFigureOut">
              <a:rPr lang="en-US" smtClean="0"/>
              <a:t>11/19/2008</a:t>
            </a:fld>
            <a:endParaRPr lang="en-US"/>
          </a:p>
        </p:txBody>
      </p:sp>
      <p:sp>
        <p:nvSpPr>
          <p:cNvPr id="7" name="Slide Number Placeholder 6"/>
          <p:cNvSpPr>
            <a:spLocks noGrp="1"/>
          </p:cNvSpPr>
          <p:nvPr>
            <p:ph type="sldNum" sz="quarter" idx="12"/>
          </p:nvPr>
        </p:nvSpPr>
        <p:spPr/>
        <p:txBody>
          <a:bodyPr/>
          <a:lstStyle/>
          <a:p>
            <a:fld id="{9666C012-9359-4308-9C1D-DF8C6BFB72F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F1C52E-CB6F-4A14-99B4-3C699C1ED514}" type="datetimeFigureOut">
              <a:rPr lang="en-US" smtClean="0"/>
              <a:t>11/19/2008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9666C012-9359-4308-9C1D-DF8C6BFB72F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7F1C52E-CB6F-4A14-99B4-3C699C1ED514}" type="datetimeFigureOut">
              <a:rPr lang="en-US" smtClean="0"/>
              <a:t>11/19/2008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666C012-9359-4308-9C1D-DF8C6BFB72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pancreatitis</a:t>
            </a:r>
            <a:endParaRPr lang="en-US" dirty="0"/>
          </a:p>
        </p:txBody>
      </p:sp>
      <p:sp>
        <p:nvSpPr>
          <p:cNvPr id="3" name="Subtitle 2"/>
          <p:cNvSpPr>
            <a:spLocks noGrp="1"/>
          </p:cNvSpPr>
          <p:nvPr>
            <p:ph type="subTitle" idx="1"/>
          </p:nvPr>
        </p:nvSpPr>
        <p:spPr>
          <a:xfrm>
            <a:off x="4724400" y="4419600"/>
            <a:ext cx="3318769" cy="2895600"/>
          </a:xfrm>
        </p:spPr>
        <p:txBody>
          <a:bodyPr>
            <a:normAutofit/>
          </a:bodyPr>
          <a:lstStyle/>
          <a:p>
            <a:r>
              <a:rPr lang="en-US" sz="1400" b="1" dirty="0" smtClean="0"/>
              <a:t>Ahmad </a:t>
            </a:r>
            <a:r>
              <a:rPr lang="en-US" sz="1400" b="1" dirty="0" err="1" smtClean="0"/>
              <a:t>Ghoochani</a:t>
            </a:r>
            <a:r>
              <a:rPr lang="en-US" sz="1400" b="1" dirty="0" smtClean="0"/>
              <a:t> Khorasani.MD</a:t>
            </a:r>
          </a:p>
          <a:p>
            <a:r>
              <a:rPr lang="en-US" sz="1400" b="1" dirty="0" smtClean="0"/>
              <a:t>Emergency Medicine Specialist</a:t>
            </a:r>
          </a:p>
          <a:p>
            <a:r>
              <a:rPr lang="en-US" sz="1400" b="1" dirty="0" smtClean="0"/>
              <a:t>Fellowship of Clinical Toxicology</a:t>
            </a:r>
            <a:endParaRPr lang="en-US" sz="1400" b="1" dirty="0"/>
          </a:p>
        </p:txBody>
      </p:sp>
    </p:spTree>
    <p:extLst>
      <p:ext uri="{BB962C8B-B14F-4D97-AF65-F5344CB8AC3E}">
        <p14:creationId xmlns:p14="http://schemas.microsoft.com/office/powerpoint/2010/main" val="4294159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Vital signs may be abnormal, with tachycardia, tachypnea, fever, or hypotension. Pain is often associated with guarding and decreased bowel </a:t>
            </a:r>
            <a:r>
              <a:rPr lang="en-US" dirty="0" smtClean="0"/>
              <a:t>sounds.</a:t>
            </a:r>
          </a:p>
          <a:p>
            <a:r>
              <a:rPr lang="en-US" dirty="0" smtClean="0"/>
              <a:t> </a:t>
            </a:r>
            <a:r>
              <a:rPr lang="en-US" dirty="0" smtClean="0"/>
              <a:t>Occasionally patients will be jaundiced, pale, or diaphoretic.</a:t>
            </a:r>
            <a:endParaRPr lang="en-US" dirty="0"/>
          </a:p>
        </p:txBody>
      </p:sp>
    </p:spTree>
    <p:extLst>
      <p:ext uri="{BB962C8B-B14F-4D97-AF65-F5344CB8AC3E}">
        <p14:creationId xmlns:p14="http://schemas.microsoft.com/office/powerpoint/2010/main" val="2571170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normAutofit fontScale="92500"/>
          </a:bodyPr>
          <a:lstStyle/>
          <a:p>
            <a:r>
              <a:rPr lang="en-US" dirty="0" smtClean="0"/>
              <a:t>Formal diagnosis is based on </a:t>
            </a:r>
            <a:r>
              <a:rPr lang="en-US" dirty="0" smtClean="0">
                <a:solidFill>
                  <a:schemeClr val="accent1"/>
                </a:solidFill>
              </a:rPr>
              <a:t>at least two </a:t>
            </a:r>
            <a:r>
              <a:rPr lang="en-US" dirty="0" smtClean="0"/>
              <a:t>of three criteria</a:t>
            </a:r>
            <a:r>
              <a:rPr lang="en-US" dirty="0" smtClean="0"/>
              <a:t>:</a:t>
            </a:r>
          </a:p>
          <a:p>
            <a:r>
              <a:rPr lang="en-US" dirty="0" smtClean="0"/>
              <a:t> </a:t>
            </a:r>
            <a:r>
              <a:rPr lang="en-US" dirty="0" smtClean="0"/>
              <a:t>(1) clinical presentation consistent with acute pancreatitis, </a:t>
            </a:r>
            <a:endParaRPr lang="en-US" dirty="0" smtClean="0"/>
          </a:p>
          <a:p>
            <a:r>
              <a:rPr lang="en-US" dirty="0" smtClean="0"/>
              <a:t>(</a:t>
            </a:r>
            <a:r>
              <a:rPr lang="en-US" dirty="0" smtClean="0"/>
              <a:t>2) a serum lipase or amylase value significantly elevated above the upper limit of normal, or </a:t>
            </a:r>
            <a:endParaRPr lang="en-US" dirty="0" smtClean="0"/>
          </a:p>
          <a:p>
            <a:r>
              <a:rPr lang="en-US" dirty="0" smtClean="0"/>
              <a:t>(</a:t>
            </a:r>
            <a:r>
              <a:rPr lang="en-US" dirty="0" smtClean="0"/>
              <a:t>3) imaging findings characteristic of acute pancreatitis (IV </a:t>
            </a:r>
            <a:r>
              <a:rPr lang="en-US" dirty="0" err="1" smtClean="0"/>
              <a:t>contrastenhanced</a:t>
            </a:r>
            <a:r>
              <a:rPr lang="en-US" dirty="0" smtClean="0"/>
              <a:t> CT, MRI, or </a:t>
            </a:r>
            <a:r>
              <a:rPr lang="en-US" dirty="0" err="1" smtClean="0"/>
              <a:t>transabdominal</a:t>
            </a:r>
            <a:r>
              <a:rPr lang="en-US" dirty="0" smtClean="0"/>
              <a:t> US).</a:t>
            </a:r>
            <a:endParaRPr lang="en-US" dirty="0"/>
          </a:p>
        </p:txBody>
      </p:sp>
    </p:spTree>
    <p:extLst>
      <p:ext uri="{BB962C8B-B14F-4D97-AF65-F5344CB8AC3E}">
        <p14:creationId xmlns:p14="http://schemas.microsoft.com/office/powerpoint/2010/main" val="3774079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STUDIES</a:t>
            </a:r>
            <a:endParaRPr lang="en-US" dirty="0"/>
          </a:p>
        </p:txBody>
      </p:sp>
      <p:sp>
        <p:nvSpPr>
          <p:cNvPr id="3" name="Content Placeholder 2"/>
          <p:cNvSpPr>
            <a:spLocks noGrp="1"/>
          </p:cNvSpPr>
          <p:nvPr>
            <p:ph idx="1"/>
          </p:nvPr>
        </p:nvSpPr>
        <p:spPr/>
        <p:txBody>
          <a:bodyPr/>
          <a:lstStyle/>
          <a:p>
            <a:r>
              <a:rPr lang="en-US" dirty="0" smtClean="0"/>
              <a:t>There is </a:t>
            </a:r>
            <a:r>
              <a:rPr lang="en-US" dirty="0" smtClean="0">
                <a:solidFill>
                  <a:schemeClr val="accent1"/>
                </a:solidFill>
              </a:rPr>
              <a:t>no gold standard laboratory </a:t>
            </a:r>
            <a:r>
              <a:rPr lang="en-US" dirty="0" smtClean="0"/>
              <a:t>diagnosis for acute pancreatitis</a:t>
            </a:r>
            <a:r>
              <a:rPr lang="en-US" dirty="0" smtClean="0"/>
              <a:t>.</a:t>
            </a:r>
          </a:p>
          <a:p>
            <a:r>
              <a:rPr lang="en-US" dirty="0" smtClean="0"/>
              <a:t> </a:t>
            </a:r>
            <a:r>
              <a:rPr lang="en-US" dirty="0" smtClean="0"/>
              <a:t>Two current guidelines recommend that the amylase or lipase value be </a:t>
            </a:r>
            <a:r>
              <a:rPr lang="en-US" dirty="0" smtClean="0">
                <a:solidFill>
                  <a:schemeClr val="accent1"/>
                </a:solidFill>
              </a:rPr>
              <a:t>at least three times</a:t>
            </a:r>
            <a:r>
              <a:rPr lang="en-US" dirty="0" smtClean="0"/>
              <a:t> the upper limit of </a:t>
            </a:r>
            <a:r>
              <a:rPr lang="en-US" dirty="0" smtClean="0"/>
              <a:t>normal.</a:t>
            </a:r>
            <a:endParaRPr lang="en-US" dirty="0"/>
          </a:p>
        </p:txBody>
      </p:sp>
    </p:spTree>
    <p:extLst>
      <p:ext uri="{BB962C8B-B14F-4D97-AF65-F5344CB8AC3E}">
        <p14:creationId xmlns:p14="http://schemas.microsoft.com/office/powerpoint/2010/main" val="1196974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a:t>
            </a:r>
            <a:r>
              <a:rPr lang="en-US" dirty="0" smtClean="0"/>
              <a:t>ome </a:t>
            </a:r>
            <a:r>
              <a:rPr lang="en-US" dirty="0" smtClean="0"/>
              <a:t>recommend a lipase </a:t>
            </a:r>
            <a:r>
              <a:rPr lang="en-US" dirty="0" smtClean="0">
                <a:solidFill>
                  <a:schemeClr val="accent1"/>
                </a:solidFill>
              </a:rPr>
              <a:t>of two times </a:t>
            </a:r>
            <a:r>
              <a:rPr lang="en-US" dirty="0" smtClean="0"/>
              <a:t>normal or an amylase of </a:t>
            </a:r>
            <a:r>
              <a:rPr lang="en-US" dirty="0" smtClean="0">
                <a:solidFill>
                  <a:schemeClr val="accent1"/>
                </a:solidFill>
              </a:rPr>
              <a:t>three times </a:t>
            </a:r>
            <a:r>
              <a:rPr lang="en-US" dirty="0" smtClean="0"/>
              <a:t>normal in a patient with the appropriate clinical </a:t>
            </a:r>
            <a:r>
              <a:rPr lang="en-US" dirty="0" smtClean="0"/>
              <a:t>presentation.</a:t>
            </a:r>
          </a:p>
          <a:p>
            <a:r>
              <a:rPr lang="en-US" dirty="0" smtClean="0"/>
              <a:t> </a:t>
            </a:r>
            <a:r>
              <a:rPr lang="en-US" dirty="0"/>
              <a:t>s</a:t>
            </a:r>
            <a:r>
              <a:rPr lang="en-US" dirty="0" smtClean="0"/>
              <a:t>ome </a:t>
            </a:r>
            <a:r>
              <a:rPr lang="en-US" dirty="0" smtClean="0"/>
              <a:t>recommend that any elevation above normal is consistent with the diagnosis.</a:t>
            </a:r>
            <a:endParaRPr lang="en-US" dirty="0"/>
          </a:p>
        </p:txBody>
      </p:sp>
    </p:spTree>
    <p:extLst>
      <p:ext uri="{BB962C8B-B14F-4D97-AF65-F5344CB8AC3E}">
        <p14:creationId xmlns:p14="http://schemas.microsoft.com/office/powerpoint/2010/main" val="64025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Amylase is not a good choice for </a:t>
            </a:r>
            <a:r>
              <a:rPr lang="en-US" dirty="0" smtClean="0"/>
              <a:t>diagnosis. </a:t>
            </a:r>
            <a:r>
              <a:rPr lang="en-US" dirty="0" smtClean="0"/>
              <a:t>Amylase rises within a few hours after the onset of symptoms, peaks within 48 hours, and normalizes in 3 to 5 </a:t>
            </a:r>
            <a:r>
              <a:rPr lang="en-US" dirty="0" smtClean="0"/>
              <a:t>days.</a:t>
            </a:r>
          </a:p>
          <a:p>
            <a:r>
              <a:rPr lang="en-US" dirty="0" smtClean="0"/>
              <a:t> </a:t>
            </a:r>
            <a:r>
              <a:rPr lang="en-US" dirty="0" smtClean="0"/>
              <a:t>About 20% of patients with pancreatitis, most of whom have alcohol- and hypertriglyceridemia-related disease, will have a normal </a:t>
            </a:r>
            <a:r>
              <a:rPr lang="en-US" dirty="0" smtClean="0"/>
              <a:t>amylase.</a:t>
            </a:r>
            <a:endParaRPr lang="en-US" dirty="0"/>
          </a:p>
        </p:txBody>
      </p:sp>
    </p:spTree>
    <p:extLst>
      <p:ext uri="{BB962C8B-B14F-4D97-AF65-F5344CB8AC3E}">
        <p14:creationId xmlns:p14="http://schemas.microsoft.com/office/powerpoint/2010/main" val="26033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Lipase is </a:t>
            </a:r>
            <a:r>
              <a:rPr lang="en-US" dirty="0" smtClean="0">
                <a:solidFill>
                  <a:schemeClr val="accent1"/>
                </a:solidFill>
              </a:rPr>
              <a:t>more specific </a:t>
            </a:r>
            <a:r>
              <a:rPr lang="en-US" dirty="0" smtClean="0"/>
              <a:t>to pancreatic injury and remains elevated for </a:t>
            </a:r>
            <a:r>
              <a:rPr lang="en-US" dirty="0" smtClean="0">
                <a:solidFill>
                  <a:schemeClr val="accent1"/>
                </a:solidFill>
              </a:rPr>
              <a:t>longer</a:t>
            </a:r>
            <a:r>
              <a:rPr lang="en-US" dirty="0" smtClean="0"/>
              <a:t> after the onset of symptoms than amylase. </a:t>
            </a:r>
          </a:p>
          <a:p>
            <a:r>
              <a:rPr lang="en-US" dirty="0" smtClean="0"/>
              <a:t>Although lipase may be elevated in diabetes and some </a:t>
            </a:r>
            <a:r>
              <a:rPr lang="en-US" dirty="0" err="1" smtClean="0"/>
              <a:t>nonpancreatic</a:t>
            </a:r>
            <a:r>
              <a:rPr lang="en-US" dirty="0" smtClean="0"/>
              <a:t> diseases such as renal disease, appendicitis, and </a:t>
            </a:r>
            <a:r>
              <a:rPr lang="en-US" dirty="0" err="1" smtClean="0"/>
              <a:t>cholecystitis</a:t>
            </a:r>
            <a:r>
              <a:rPr lang="en-US" dirty="0" smtClean="0"/>
              <a:t>, it is less associated with </a:t>
            </a:r>
            <a:r>
              <a:rPr lang="en-US" dirty="0" err="1" smtClean="0"/>
              <a:t>nonpancreatic</a:t>
            </a:r>
            <a:r>
              <a:rPr lang="en-US" dirty="0" smtClean="0"/>
              <a:t> diseases than </a:t>
            </a:r>
            <a:r>
              <a:rPr lang="en-US" dirty="0" smtClean="0"/>
              <a:t>amylase.</a:t>
            </a:r>
            <a:endParaRPr lang="en-US" dirty="0"/>
          </a:p>
        </p:txBody>
      </p:sp>
    </p:spTree>
    <p:extLst>
      <p:ext uri="{BB962C8B-B14F-4D97-AF65-F5344CB8AC3E}">
        <p14:creationId xmlns:p14="http://schemas.microsoft.com/office/powerpoint/2010/main" val="1693561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Lipase is more sensitive both in patients with a delayed presentation and in pancreatitis associated with alcohol use and hypertriglyceridemia.</a:t>
            </a:r>
            <a:endParaRPr lang="en-US" dirty="0"/>
          </a:p>
        </p:txBody>
      </p:sp>
    </p:spTree>
    <p:extLst>
      <p:ext uri="{BB962C8B-B14F-4D97-AF65-F5344CB8AC3E}">
        <p14:creationId xmlns:p14="http://schemas.microsoft.com/office/powerpoint/2010/main" val="1081061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a combination of elevated lipase and amylase is used to diagnose pancreatitis, the diagnosis is more specific and less sensitive than when using elevation in only one </a:t>
            </a:r>
            <a:r>
              <a:rPr lang="en-US" dirty="0" smtClean="0"/>
              <a:t>value.</a:t>
            </a:r>
            <a:endParaRPr lang="en-US" dirty="0"/>
          </a:p>
        </p:txBody>
      </p:sp>
    </p:spTree>
    <p:extLst>
      <p:ext uri="{BB962C8B-B14F-4D97-AF65-F5344CB8AC3E}">
        <p14:creationId xmlns:p14="http://schemas.microsoft.com/office/powerpoint/2010/main" val="1631435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addition to serum lipase and amylase, obtain blood studies to evaluate renal and liver function, electrolyte status, glucose level, WBC count, and hemoglobin/hematocrit.</a:t>
            </a:r>
            <a:endParaRPr lang="en-US" dirty="0"/>
          </a:p>
        </p:txBody>
      </p:sp>
    </p:spTree>
    <p:extLst>
      <p:ext uri="{BB962C8B-B14F-4D97-AF65-F5344CB8AC3E}">
        <p14:creationId xmlns:p14="http://schemas.microsoft.com/office/powerpoint/2010/main" val="513675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 alanine aminotransferase of &gt;150 U/L within the first 48 hours of symptoms predicts gallstone pancreatitis with a greater than 85% positive predictive value.</a:t>
            </a:r>
            <a:endParaRPr lang="en-US" dirty="0"/>
          </a:p>
        </p:txBody>
      </p:sp>
    </p:spTree>
    <p:extLst>
      <p:ext uri="{BB962C8B-B14F-4D97-AF65-F5344CB8AC3E}">
        <p14:creationId xmlns:p14="http://schemas.microsoft.com/office/powerpoint/2010/main" val="3241794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Pancreatitis is an inflammatory process of the pancreas that may be limited to just the pancreas, may affect surrounding tissues, or may cause remote organ system dysfunction.</a:t>
            </a:r>
            <a:endParaRPr lang="en-US" dirty="0"/>
          </a:p>
        </p:txBody>
      </p:sp>
    </p:spTree>
    <p:extLst>
      <p:ext uri="{BB962C8B-B14F-4D97-AF65-F5344CB8AC3E}">
        <p14:creationId xmlns:p14="http://schemas.microsoft.com/office/powerpoint/2010/main" val="38083772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IMAGING</a:t>
            </a:r>
            <a:endParaRPr lang="en-US" dirty="0"/>
          </a:p>
        </p:txBody>
      </p:sp>
      <p:sp>
        <p:nvSpPr>
          <p:cNvPr id="3" name="Content Placeholder 2"/>
          <p:cNvSpPr>
            <a:spLocks noGrp="1"/>
          </p:cNvSpPr>
          <p:nvPr>
            <p:ph idx="1"/>
          </p:nvPr>
        </p:nvSpPr>
        <p:spPr/>
        <p:txBody>
          <a:bodyPr/>
          <a:lstStyle/>
          <a:p>
            <a:r>
              <a:rPr lang="en-US" dirty="0" smtClean="0"/>
              <a:t>Imaging can identify the cause of pancreatitis and can identify complications and severity. For patients with acute pancreatitis where gallstones have not been excluded, obtain a </a:t>
            </a:r>
            <a:r>
              <a:rPr lang="en-US" dirty="0" err="1" smtClean="0"/>
              <a:t>transabdominal</a:t>
            </a:r>
            <a:r>
              <a:rPr lang="en-US" dirty="0" smtClean="0"/>
              <a:t> US in the ED to detect gallstone </a:t>
            </a:r>
            <a:r>
              <a:rPr lang="en-US" dirty="0" smtClean="0"/>
              <a:t>pancreatitis.</a:t>
            </a:r>
            <a:endParaRPr lang="en-US" dirty="0"/>
          </a:p>
        </p:txBody>
      </p:sp>
    </p:spTree>
    <p:extLst>
      <p:ext uri="{BB962C8B-B14F-4D97-AF65-F5344CB8AC3E}">
        <p14:creationId xmlns:p14="http://schemas.microsoft.com/office/powerpoint/2010/main" val="3564497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patients who meet the clinical presentation and laboratory criteria, routine early CT, with or without IV or PO contrast, is not </a:t>
            </a:r>
            <a:r>
              <a:rPr lang="en-US" dirty="0" smtClean="0"/>
              <a:t>recommended.</a:t>
            </a:r>
            <a:endParaRPr lang="en-US" dirty="0"/>
          </a:p>
        </p:txBody>
      </p:sp>
    </p:spTree>
    <p:extLst>
      <p:ext uri="{BB962C8B-B14F-4D97-AF65-F5344CB8AC3E}">
        <p14:creationId xmlns:p14="http://schemas.microsoft.com/office/powerpoint/2010/main" val="742723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is no evidence that early CT, with or without contrast, improves clinical outcomes, possibly because CT findings are delayed compared to clinical presentation and may underestimate disease severity.</a:t>
            </a:r>
            <a:endParaRPr lang="en-US" dirty="0"/>
          </a:p>
        </p:txBody>
      </p:sp>
    </p:spTree>
    <p:extLst>
      <p:ext uri="{BB962C8B-B14F-4D97-AF65-F5344CB8AC3E}">
        <p14:creationId xmlns:p14="http://schemas.microsoft.com/office/powerpoint/2010/main" val="3469739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Peripancreatic</a:t>
            </a:r>
            <a:r>
              <a:rPr lang="en-US" dirty="0" smtClean="0"/>
              <a:t> fluid collections or pancreatic necrosis detected by CT of any kind within the first few days of symptoms generally require no treatment, and the complete extent of these local complications is usually not appreciated until </a:t>
            </a:r>
            <a:r>
              <a:rPr lang="en-US" dirty="0" smtClean="0">
                <a:solidFill>
                  <a:schemeClr val="accent1"/>
                </a:solidFill>
              </a:rPr>
              <a:t>at least 3 days </a:t>
            </a:r>
            <a:r>
              <a:rPr lang="en-US" dirty="0" smtClean="0"/>
              <a:t>after onset of </a:t>
            </a:r>
            <a:r>
              <a:rPr lang="en-US" dirty="0" smtClean="0"/>
              <a:t>symptoms.</a:t>
            </a:r>
            <a:endParaRPr lang="en-US" dirty="0"/>
          </a:p>
        </p:txBody>
      </p:sp>
    </p:spTree>
    <p:extLst>
      <p:ext uri="{BB962C8B-B14F-4D97-AF65-F5344CB8AC3E}">
        <p14:creationId xmlns:p14="http://schemas.microsoft.com/office/powerpoint/2010/main" val="4071943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If the clinical diagnosis of acute pancreatitis is in doubt, consider further evaluation with IV contrast abdominal CT. </a:t>
            </a:r>
          </a:p>
          <a:p>
            <a:r>
              <a:rPr lang="en-US" dirty="0" smtClean="0"/>
              <a:t>Characteristic findings include: </a:t>
            </a:r>
          </a:p>
          <a:p>
            <a:r>
              <a:rPr lang="en-US" dirty="0" smtClean="0"/>
              <a:t>(1) pancreatic parenchymal inflammation with or without </a:t>
            </a:r>
            <a:r>
              <a:rPr lang="en-US" dirty="0" err="1" smtClean="0"/>
              <a:t>peripancreatic</a:t>
            </a:r>
            <a:r>
              <a:rPr lang="en-US" dirty="0" smtClean="0"/>
              <a:t> fat inflammation; </a:t>
            </a:r>
            <a:endParaRPr lang="en-US" dirty="0" smtClean="0"/>
          </a:p>
          <a:p>
            <a:r>
              <a:rPr lang="en-US" dirty="0" smtClean="0"/>
              <a:t>(</a:t>
            </a:r>
            <a:r>
              <a:rPr lang="en-US" dirty="0" smtClean="0"/>
              <a:t>2) pancreatic parenchymal necrosis or </a:t>
            </a:r>
            <a:r>
              <a:rPr lang="en-US" dirty="0" err="1" smtClean="0"/>
              <a:t>peripancreatic</a:t>
            </a:r>
            <a:r>
              <a:rPr lang="en-US" dirty="0" smtClean="0"/>
              <a:t> necrosis;</a:t>
            </a:r>
          </a:p>
          <a:p>
            <a:r>
              <a:rPr lang="en-US" dirty="0" smtClean="0"/>
              <a:t> (3) </a:t>
            </a:r>
            <a:r>
              <a:rPr lang="en-US" dirty="0" err="1" smtClean="0"/>
              <a:t>peripancreatic</a:t>
            </a:r>
            <a:r>
              <a:rPr lang="en-US" dirty="0" smtClean="0"/>
              <a:t> fluid collection; </a:t>
            </a:r>
          </a:p>
          <a:p>
            <a:r>
              <a:rPr lang="en-US" dirty="0" smtClean="0"/>
              <a:t>(4) pancreatic </a:t>
            </a:r>
            <a:r>
              <a:rPr lang="en-US" dirty="0" err="1" smtClean="0"/>
              <a:t>pseudocyst</a:t>
            </a:r>
            <a:r>
              <a:rPr lang="en-US" dirty="0" smtClean="0"/>
              <a:t>.</a:t>
            </a:r>
            <a:endParaRPr lang="en-US" dirty="0"/>
          </a:p>
        </p:txBody>
      </p:sp>
    </p:spTree>
    <p:extLst>
      <p:ext uri="{BB962C8B-B14F-4D97-AF65-F5344CB8AC3E}">
        <p14:creationId xmlns:p14="http://schemas.microsoft.com/office/powerpoint/2010/main" val="267452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Although </a:t>
            </a:r>
            <a:r>
              <a:rPr lang="en-US" dirty="0" err="1" smtClean="0"/>
              <a:t>noncontrast</a:t>
            </a:r>
            <a:r>
              <a:rPr lang="en-US" dirty="0" smtClean="0"/>
              <a:t> MRI is not readily available to the ED, this imaging modality can identify the complications of pancreatitis and </a:t>
            </a:r>
            <a:r>
              <a:rPr lang="en-US" dirty="0" err="1" smtClean="0"/>
              <a:t>choledocholithiasis</a:t>
            </a:r>
            <a:r>
              <a:rPr lang="en-US" dirty="0" smtClean="0"/>
              <a:t>. It can be an alternative for patients with </a:t>
            </a:r>
            <a:r>
              <a:rPr lang="en-US" dirty="0" smtClean="0">
                <a:solidFill>
                  <a:schemeClr val="accent1"/>
                </a:solidFill>
              </a:rPr>
              <a:t>renal failure</a:t>
            </a:r>
            <a:r>
              <a:rPr lang="en-US" dirty="0" smtClean="0"/>
              <a:t>, patients who are </a:t>
            </a:r>
            <a:r>
              <a:rPr lang="en-US" dirty="0" smtClean="0">
                <a:solidFill>
                  <a:schemeClr val="accent1"/>
                </a:solidFill>
              </a:rPr>
              <a:t>allergic to IV contrast</a:t>
            </a:r>
            <a:r>
              <a:rPr lang="en-US" dirty="0" smtClean="0"/>
              <a:t>, or </a:t>
            </a:r>
            <a:r>
              <a:rPr lang="en-US" dirty="0" smtClean="0">
                <a:solidFill>
                  <a:schemeClr val="accent1"/>
                </a:solidFill>
              </a:rPr>
              <a:t>pregnant</a:t>
            </a:r>
            <a:r>
              <a:rPr lang="en-US" dirty="0" smtClean="0"/>
              <a:t> patients.</a:t>
            </a:r>
            <a:endParaRPr lang="en-US" dirty="0"/>
          </a:p>
        </p:txBody>
      </p:sp>
    </p:spTree>
    <p:extLst>
      <p:ext uri="{BB962C8B-B14F-4D97-AF65-F5344CB8AC3E}">
        <p14:creationId xmlns:p14="http://schemas.microsoft.com/office/powerpoint/2010/main" val="696462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r>
              <a:rPr lang="en-US" dirty="0" smtClean="0"/>
              <a:t>Treatment is supportive and symptom based. No specific medication effectively treats acute pancreatitis; however, </a:t>
            </a:r>
            <a:r>
              <a:rPr lang="en-US" dirty="0" smtClean="0">
                <a:solidFill>
                  <a:schemeClr val="accent1"/>
                </a:solidFill>
              </a:rPr>
              <a:t>early aggressive hydration</a:t>
            </a:r>
            <a:r>
              <a:rPr lang="en-US" dirty="0" smtClean="0"/>
              <a:t> decreases morbidity and mortality.</a:t>
            </a:r>
            <a:endParaRPr lang="en-US" dirty="0"/>
          </a:p>
        </p:txBody>
      </p:sp>
    </p:spTree>
    <p:extLst>
      <p:ext uri="{BB962C8B-B14F-4D97-AF65-F5344CB8AC3E}">
        <p14:creationId xmlns:p14="http://schemas.microsoft.com/office/powerpoint/2010/main" val="1384954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benefit of fluid resuscitation may result from increased micro- and </a:t>
            </a:r>
            <a:r>
              <a:rPr lang="en-US" dirty="0" err="1" smtClean="0"/>
              <a:t>macrocirculatory</a:t>
            </a:r>
            <a:r>
              <a:rPr lang="en-US" dirty="0" smtClean="0"/>
              <a:t> support of the pancreas, which prevents complications such as pancreatic necrosis.</a:t>
            </a:r>
            <a:endParaRPr lang="en-US" dirty="0"/>
          </a:p>
        </p:txBody>
      </p:sp>
    </p:spTree>
    <p:extLst>
      <p:ext uri="{BB962C8B-B14F-4D97-AF65-F5344CB8AC3E}">
        <p14:creationId xmlns:p14="http://schemas.microsoft.com/office/powerpoint/2010/main" val="1487347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Provide fluid resuscitation. Fluid loss results from vomiting, third spacing, increased insensible losses, and decreased oral intake. Patients generally need a total of </a:t>
            </a:r>
            <a:r>
              <a:rPr lang="en-US" dirty="0" smtClean="0">
                <a:solidFill>
                  <a:schemeClr val="accent1"/>
                </a:solidFill>
              </a:rPr>
              <a:t>2.5 to 4 L of fluid over the first 12 to 24 hours.</a:t>
            </a:r>
            <a:endParaRPr lang="en-US" dirty="0">
              <a:solidFill>
                <a:schemeClr val="accent1"/>
              </a:solidFill>
            </a:endParaRPr>
          </a:p>
        </p:txBody>
      </p:sp>
    </p:spTree>
    <p:extLst>
      <p:ext uri="{BB962C8B-B14F-4D97-AF65-F5344CB8AC3E}">
        <p14:creationId xmlns:p14="http://schemas.microsoft.com/office/powerpoint/2010/main" val="702492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the situation of renal or heart failure, deliver fluid more slowly to prevent complications such as volume overload, pulmonary edema, and abdominal compartment syndrome.</a:t>
            </a:r>
            <a:endParaRPr lang="en-US" dirty="0"/>
          </a:p>
        </p:txBody>
      </p:sp>
    </p:spTree>
    <p:extLst>
      <p:ext uri="{BB962C8B-B14F-4D97-AF65-F5344CB8AC3E}">
        <p14:creationId xmlns:p14="http://schemas.microsoft.com/office/powerpoint/2010/main" val="30296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Most cases are related to either </a:t>
            </a:r>
            <a:r>
              <a:rPr lang="en-US" b="1" dirty="0" smtClean="0">
                <a:solidFill>
                  <a:schemeClr val="accent1"/>
                </a:solidFill>
              </a:rPr>
              <a:t>gallstones</a:t>
            </a:r>
            <a:r>
              <a:rPr lang="en-US" dirty="0" smtClean="0"/>
              <a:t> or </a:t>
            </a:r>
            <a:r>
              <a:rPr lang="en-US" dirty="0" smtClean="0">
                <a:solidFill>
                  <a:schemeClr val="accent1"/>
                </a:solidFill>
              </a:rPr>
              <a:t>alcohol </a:t>
            </a:r>
            <a:r>
              <a:rPr lang="en-US" dirty="0" smtClean="0"/>
              <a:t>consumption. About 5% of all patients who undergo endoscopic retrograde </a:t>
            </a:r>
            <a:r>
              <a:rPr lang="en-US" dirty="0" err="1" smtClean="0"/>
              <a:t>cholangiopancreatography</a:t>
            </a:r>
            <a:r>
              <a:rPr lang="en-US" dirty="0" smtClean="0"/>
              <a:t>(ERCP) </a:t>
            </a:r>
            <a:r>
              <a:rPr lang="en-US" dirty="0" smtClean="0"/>
              <a:t>for treatment of gallstones develop pancreatitis within 30 days.</a:t>
            </a:r>
            <a:endParaRPr lang="en-US" dirty="0"/>
          </a:p>
        </p:txBody>
      </p:sp>
    </p:spTree>
    <p:extLst>
      <p:ext uri="{BB962C8B-B14F-4D97-AF65-F5344CB8AC3E}">
        <p14:creationId xmlns:p14="http://schemas.microsoft.com/office/powerpoint/2010/main" val="39972515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Crystalloids are the resuscitation fluids of choice. Normal saline in large volumes may cause a </a:t>
            </a:r>
            <a:r>
              <a:rPr lang="en-US" dirty="0" smtClean="0"/>
              <a:t>non gap </a:t>
            </a:r>
            <a:r>
              <a:rPr lang="en-US" dirty="0" err="1" smtClean="0"/>
              <a:t>hyperchloremic</a:t>
            </a:r>
            <a:r>
              <a:rPr lang="en-US" dirty="0" smtClean="0"/>
              <a:t> acidosis and can worsen pancreatitis, possibly by activating </a:t>
            </a:r>
            <a:r>
              <a:rPr lang="en-US" dirty="0" err="1" smtClean="0"/>
              <a:t>trypsinogen</a:t>
            </a:r>
            <a:r>
              <a:rPr lang="en-US" dirty="0" smtClean="0"/>
              <a:t> and making </a:t>
            </a:r>
            <a:r>
              <a:rPr lang="en-US" dirty="0" err="1" smtClean="0"/>
              <a:t>acinar</a:t>
            </a:r>
            <a:r>
              <a:rPr lang="en-US" dirty="0" smtClean="0"/>
              <a:t> cells more susceptible to injury.</a:t>
            </a:r>
            <a:endParaRPr lang="en-US" dirty="0"/>
          </a:p>
        </p:txBody>
      </p:sp>
    </p:spTree>
    <p:extLst>
      <p:ext uri="{BB962C8B-B14F-4D97-AF65-F5344CB8AC3E}">
        <p14:creationId xmlns:p14="http://schemas.microsoft.com/office/powerpoint/2010/main" val="462050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single randomized study showed a decreased incidence of systemic inflammatory response syndrome in patients who received lactated Ringer’s instead of 0.9% normal saline.</a:t>
            </a:r>
            <a:endParaRPr lang="en-US" dirty="0"/>
          </a:p>
        </p:txBody>
      </p:sp>
    </p:spTree>
    <p:extLst>
      <p:ext uri="{BB962C8B-B14F-4D97-AF65-F5344CB8AC3E}">
        <p14:creationId xmlns:p14="http://schemas.microsoft.com/office/powerpoint/2010/main" val="2042573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Regardless of which fluid is selected, monitor vital signs and urine output for response to hydration. </a:t>
            </a:r>
          </a:p>
          <a:p>
            <a:r>
              <a:rPr lang="en-US" dirty="0" smtClean="0"/>
              <a:t>Control pain and nausea.</a:t>
            </a:r>
          </a:p>
          <a:p>
            <a:r>
              <a:rPr lang="en-US" dirty="0" smtClean="0"/>
              <a:t> Pain control is best achieved with IV opioid analgesics. </a:t>
            </a:r>
          </a:p>
          <a:p>
            <a:r>
              <a:rPr lang="en-US" dirty="0" smtClean="0"/>
              <a:t>Initially, place patients on NPO (nothing by mouth) status and administer </a:t>
            </a:r>
            <a:r>
              <a:rPr lang="en-US" dirty="0" err="1" smtClean="0"/>
              <a:t>antiemetics</a:t>
            </a:r>
            <a:r>
              <a:rPr lang="en-US" dirty="0" smtClean="0"/>
              <a:t>. </a:t>
            </a:r>
            <a:r>
              <a:rPr lang="en-US" dirty="0" smtClean="0">
                <a:solidFill>
                  <a:schemeClr val="accent1"/>
                </a:solidFill>
              </a:rPr>
              <a:t>There is no benefit to nasogastric intubation</a:t>
            </a:r>
            <a:r>
              <a:rPr lang="en-US" dirty="0" smtClean="0"/>
              <a:t>.</a:t>
            </a:r>
            <a:endParaRPr lang="en-US" dirty="0"/>
          </a:p>
        </p:txBody>
      </p:sp>
    </p:spTree>
    <p:extLst>
      <p:ext uri="{BB962C8B-B14F-4D97-AF65-F5344CB8AC3E}">
        <p14:creationId xmlns:p14="http://schemas.microsoft.com/office/powerpoint/2010/main" val="3017234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Prolonged bowel and pancreas rest increases gut atrophy and bacterial translocation, leading to infection and increasing morbidity and mortality.</a:t>
            </a:r>
          </a:p>
          <a:p>
            <a:r>
              <a:rPr lang="en-US" dirty="0" smtClean="0"/>
              <a:t> In the ED, if nausea and vomiting have resolved and pain has decreased, transition the patient to oral pain medications and small amounts of food. A low-fat solid foods diet provides more calories than a clear liquid diet and is safe.</a:t>
            </a:r>
            <a:endParaRPr lang="en-US" dirty="0"/>
          </a:p>
        </p:txBody>
      </p:sp>
    </p:spTree>
    <p:extLst>
      <p:ext uri="{BB962C8B-B14F-4D97-AF65-F5344CB8AC3E}">
        <p14:creationId xmlns:p14="http://schemas.microsoft.com/office/powerpoint/2010/main" val="17261288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Acute pancreatitis by itself is not a source of infection, and prophylactic use of antibiotics and antifungals is not </a:t>
            </a:r>
            <a:r>
              <a:rPr lang="en-US" dirty="0" smtClean="0"/>
              <a:t>recommended.</a:t>
            </a:r>
          </a:p>
          <a:p>
            <a:r>
              <a:rPr lang="en-US" dirty="0" smtClean="0"/>
              <a:t>Administer </a:t>
            </a:r>
            <a:r>
              <a:rPr lang="en-US" dirty="0" smtClean="0"/>
              <a:t>antibiotics if a source of infection is demonstrated, such as cholangitis, urinary tract infection, pneumonia, or infected pancreatic necrosis.</a:t>
            </a:r>
            <a:endParaRPr lang="en-US" dirty="0"/>
          </a:p>
        </p:txBody>
      </p:sp>
    </p:spTree>
    <p:extLst>
      <p:ext uri="{BB962C8B-B14F-4D97-AF65-F5344CB8AC3E}">
        <p14:creationId xmlns:p14="http://schemas.microsoft.com/office/powerpoint/2010/main" val="2013156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COMPLICATIONS OF ACUTE PANCREATITIS</a:t>
            </a:r>
            <a:endParaRPr lang="en-US" dirty="0"/>
          </a:p>
        </p:txBody>
      </p:sp>
      <p:sp>
        <p:nvSpPr>
          <p:cNvPr id="3" name="Content Placeholder 2"/>
          <p:cNvSpPr>
            <a:spLocks noGrp="1"/>
          </p:cNvSpPr>
          <p:nvPr>
            <p:ph idx="1"/>
          </p:nvPr>
        </p:nvSpPr>
        <p:spPr/>
        <p:txBody>
          <a:bodyPr/>
          <a:lstStyle/>
          <a:p>
            <a:r>
              <a:rPr lang="en-US" dirty="0" smtClean="0"/>
              <a:t>Moderately severe acute pancreatitis is characterized by transient organ failure (48 hours). </a:t>
            </a:r>
            <a:endParaRPr lang="en-US" dirty="0" smtClean="0"/>
          </a:p>
          <a:p>
            <a:r>
              <a:rPr lang="en-US" dirty="0" smtClean="0"/>
              <a:t>Critical </a:t>
            </a:r>
            <a:r>
              <a:rPr lang="en-US" dirty="0" smtClean="0"/>
              <a:t>acute pancreatitis is defined as persistent organ failure and infected pancreatic necrosis.</a:t>
            </a:r>
            <a:endParaRPr lang="en-US" dirty="0"/>
          </a:p>
        </p:txBody>
      </p:sp>
    </p:spTree>
    <p:extLst>
      <p:ext uri="{BB962C8B-B14F-4D97-AF65-F5344CB8AC3E}">
        <p14:creationId xmlns:p14="http://schemas.microsoft.com/office/powerpoint/2010/main" val="17623320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accent1"/>
                </a:solidFill>
              </a:rPr>
              <a:t>Local complications</a:t>
            </a:r>
            <a:r>
              <a:rPr lang="en-US" dirty="0" smtClean="0"/>
              <a:t>, including acute </a:t>
            </a:r>
            <a:r>
              <a:rPr lang="en-US" dirty="0" err="1" smtClean="0"/>
              <a:t>peripancreatic</a:t>
            </a:r>
            <a:r>
              <a:rPr lang="en-US" dirty="0" smtClean="0"/>
              <a:t> fluid collections, pancreatic </a:t>
            </a:r>
            <a:r>
              <a:rPr lang="en-US" dirty="0" err="1" smtClean="0"/>
              <a:t>pseudocyst</a:t>
            </a:r>
            <a:r>
              <a:rPr lang="en-US" dirty="0" smtClean="0"/>
              <a:t>, acute pancreatic or </a:t>
            </a:r>
            <a:r>
              <a:rPr lang="en-US" dirty="0" err="1" smtClean="0"/>
              <a:t>peripancreatic</a:t>
            </a:r>
            <a:r>
              <a:rPr lang="en-US" dirty="0" smtClean="0"/>
              <a:t> necrosis, walled off necrosis, gastric outlet dysfunction, splenic and portal vein thrombosis, and colonic inflammation/necrosis, are not usually well demonstrated on CT scan until at least 72 hours after the onset of symptoms.</a:t>
            </a:r>
            <a:endParaRPr lang="en-US" dirty="0"/>
          </a:p>
        </p:txBody>
      </p:sp>
    </p:spTree>
    <p:extLst>
      <p:ext uri="{BB962C8B-B14F-4D97-AF65-F5344CB8AC3E}">
        <p14:creationId xmlns:p14="http://schemas.microsoft.com/office/powerpoint/2010/main" val="2553781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accent1"/>
                </a:solidFill>
              </a:rPr>
              <a:t>Suspect local complications </a:t>
            </a:r>
            <a:r>
              <a:rPr lang="en-US" dirty="0" smtClean="0"/>
              <a:t>in patients who have persistent or recurrent abdominal pain, an increase in pancreatic enzyme levels after an initial decrease, new or worsening organ dysfunction, or sepsis (fever, increased WBC count).</a:t>
            </a:r>
            <a:endParaRPr lang="en-US" dirty="0"/>
          </a:p>
        </p:txBody>
      </p:sp>
    </p:spTree>
    <p:extLst>
      <p:ext uri="{BB962C8B-B14F-4D97-AF65-F5344CB8AC3E}">
        <p14:creationId xmlns:p14="http://schemas.microsoft.com/office/powerpoint/2010/main" val="14265066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Organ failure can be seen in any system, but three organ systems are particularly susceptible:</a:t>
            </a:r>
          </a:p>
          <a:p>
            <a:r>
              <a:rPr lang="en-US" dirty="0" smtClean="0"/>
              <a:t> cardiovascular, </a:t>
            </a:r>
          </a:p>
          <a:p>
            <a:r>
              <a:rPr lang="en-US" dirty="0" smtClean="0"/>
              <a:t>respiratory,</a:t>
            </a:r>
          </a:p>
          <a:p>
            <a:r>
              <a:rPr lang="en-US" dirty="0" smtClean="0"/>
              <a:t> renal. </a:t>
            </a:r>
          </a:p>
          <a:p>
            <a:r>
              <a:rPr lang="en-US" dirty="0" smtClean="0"/>
              <a:t>Because of the susceptibility of these three organ systems, pay special attention during the patient’s initial evaluation.</a:t>
            </a:r>
            <a:endParaRPr lang="en-US" dirty="0"/>
          </a:p>
        </p:txBody>
      </p:sp>
    </p:spTree>
    <p:extLst>
      <p:ext uri="{BB962C8B-B14F-4D97-AF65-F5344CB8AC3E}">
        <p14:creationId xmlns:p14="http://schemas.microsoft.com/office/powerpoint/2010/main" val="30561792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PREDICTION OF DISEASE SEVERITY</a:t>
            </a:r>
            <a:endParaRPr lang="en-US" dirty="0"/>
          </a:p>
        </p:txBody>
      </p:sp>
      <p:sp>
        <p:nvSpPr>
          <p:cNvPr id="3" name="Content Placeholder 2"/>
          <p:cNvSpPr>
            <a:spLocks noGrp="1"/>
          </p:cNvSpPr>
          <p:nvPr>
            <p:ph idx="1"/>
          </p:nvPr>
        </p:nvSpPr>
        <p:spPr/>
        <p:txBody>
          <a:bodyPr>
            <a:normAutofit/>
          </a:bodyPr>
          <a:lstStyle/>
          <a:p>
            <a:r>
              <a:rPr lang="en-US" dirty="0" smtClean="0"/>
              <a:t>Systemic inflammatory response syndrome at admission and persistent at 48 hours predicts severe acute pancreatitis more simply and as accurately as the various scoring systems.</a:t>
            </a:r>
          </a:p>
          <a:p>
            <a:r>
              <a:rPr lang="en-US" dirty="0" smtClean="0"/>
              <a:t> Besides systemic inflammatory response syndrome, a number of other clinical findings at initial assessment are associated. </a:t>
            </a:r>
          </a:p>
        </p:txBody>
      </p:sp>
    </p:spTree>
    <p:extLst>
      <p:ext uri="{BB962C8B-B14F-4D97-AF65-F5344CB8AC3E}">
        <p14:creationId xmlns:p14="http://schemas.microsoft.com/office/powerpoint/2010/main" val="11112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Alcohol use and pancreatitis have a complex relationship, thought to be founded in toxicity and immunologic mechanisms.</a:t>
            </a:r>
            <a:endParaRPr lang="en-US" dirty="0"/>
          </a:p>
        </p:txBody>
      </p:sp>
    </p:spTree>
    <p:extLst>
      <p:ext uri="{BB962C8B-B14F-4D97-AF65-F5344CB8AC3E}">
        <p14:creationId xmlns:p14="http://schemas.microsoft.com/office/powerpoint/2010/main" val="7936765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findings include patient characteristics (age &gt;55 years, obesity, altered mental status, comorbidities), laboratory findings (BUN &gt;20 milligrams/</a:t>
            </a:r>
            <a:r>
              <a:rPr lang="en-US" dirty="0" err="1"/>
              <a:t>dL</a:t>
            </a:r>
            <a:r>
              <a:rPr lang="en-US" dirty="0"/>
              <a:t> or rising; hematocrit &gt;44% or rising; increased </a:t>
            </a:r>
            <a:r>
              <a:rPr lang="en-US" dirty="0" err="1"/>
              <a:t>creatinine</a:t>
            </a:r>
            <a:r>
              <a:rPr lang="en-US" dirty="0"/>
              <a:t>), and radiologic findings (many or large </a:t>
            </a:r>
            <a:r>
              <a:rPr lang="en-US" dirty="0" err="1"/>
              <a:t>extrapancreatic</a:t>
            </a:r>
            <a:r>
              <a:rPr lang="en-US" dirty="0"/>
              <a:t> fluid collections, pleural effusions, pulmonary infiltrates)</a:t>
            </a:r>
          </a:p>
          <a:p>
            <a:endParaRPr lang="en-US" dirty="0"/>
          </a:p>
        </p:txBody>
      </p:sp>
    </p:spTree>
    <p:extLst>
      <p:ext uri="{BB962C8B-B14F-4D97-AF65-F5344CB8AC3E}">
        <p14:creationId xmlns:p14="http://schemas.microsoft.com/office/powerpoint/2010/main" val="28242325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DISPOSITION AND FOLLOW-UP</a:t>
            </a:r>
          </a:p>
        </p:txBody>
      </p:sp>
      <p:sp>
        <p:nvSpPr>
          <p:cNvPr id="3" name="Content Placeholder 2"/>
          <p:cNvSpPr>
            <a:spLocks noGrp="1"/>
          </p:cNvSpPr>
          <p:nvPr>
            <p:ph idx="1"/>
          </p:nvPr>
        </p:nvSpPr>
        <p:spPr/>
        <p:txBody>
          <a:bodyPr/>
          <a:lstStyle/>
          <a:p>
            <a:r>
              <a:rPr lang="en-US" dirty="0"/>
              <a:t>Patients with </a:t>
            </a:r>
            <a:r>
              <a:rPr lang="en-US" dirty="0" err="1"/>
              <a:t>nonbiliary</a:t>
            </a:r>
            <a:r>
              <a:rPr lang="en-US" dirty="0"/>
              <a:t> pancreatitis whose pain can be controlled in the ED and who can tolerate oral feeding can be discharged. Patients who are discharged from the ED should be referred for appropriate follow-up to help prevent recurrence.</a:t>
            </a:r>
          </a:p>
        </p:txBody>
      </p:sp>
    </p:spTree>
    <p:extLst>
      <p:ext uri="{BB962C8B-B14F-4D97-AF65-F5344CB8AC3E}">
        <p14:creationId xmlns:p14="http://schemas.microsoft.com/office/powerpoint/2010/main" val="22504769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Consider admission </a:t>
            </a:r>
            <a:endParaRPr lang="en-US" dirty="0" smtClean="0"/>
          </a:p>
          <a:p>
            <a:r>
              <a:rPr lang="en-US" dirty="0" smtClean="0"/>
              <a:t>first </a:t>
            </a:r>
            <a:r>
              <a:rPr lang="en-US" dirty="0"/>
              <a:t>bout of acute pancreatitis, for any case of biliary pancreatitis, and for patients needing frequent IV </a:t>
            </a:r>
            <a:r>
              <a:rPr lang="en-US" dirty="0" smtClean="0"/>
              <a:t>pain medication</a:t>
            </a:r>
            <a:r>
              <a:rPr lang="en-US" dirty="0"/>
              <a:t>, not tolerating oral intake because of vomiting or increasing pain, with persistent abnormal vital signs, or with any signs of organ insufficiency (e.g., increased </a:t>
            </a:r>
            <a:r>
              <a:rPr lang="en-US" dirty="0" err="1"/>
              <a:t>creatinine</a:t>
            </a:r>
            <a:r>
              <a:rPr lang="en-US" dirty="0"/>
              <a:t>)</a:t>
            </a:r>
          </a:p>
        </p:txBody>
      </p:sp>
    </p:spTree>
    <p:extLst>
      <p:ext uri="{BB962C8B-B14F-4D97-AF65-F5344CB8AC3E}">
        <p14:creationId xmlns:p14="http://schemas.microsoft.com/office/powerpoint/2010/main" val="363139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Over 500 drugs have been linked to acute pancreatitis, but together, they account for fewer than 2% of cases.</a:t>
            </a:r>
            <a:endParaRPr lang="en-US" dirty="0"/>
          </a:p>
        </p:txBody>
      </p:sp>
    </p:spTree>
    <p:extLst>
      <p:ext uri="{BB962C8B-B14F-4D97-AF65-F5344CB8AC3E}">
        <p14:creationId xmlns:p14="http://schemas.microsoft.com/office/powerpoint/2010/main" val="2778804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Medications associated with acute pancreatitis can be categorized into three groups: </a:t>
            </a:r>
          </a:p>
          <a:p>
            <a:r>
              <a:rPr lang="en-US" dirty="0" err="1" smtClean="0"/>
              <a:t>antiretrovirals</a:t>
            </a:r>
            <a:r>
              <a:rPr lang="en-US" dirty="0" smtClean="0"/>
              <a:t>,</a:t>
            </a:r>
          </a:p>
          <a:p>
            <a:r>
              <a:rPr lang="en-US" dirty="0" smtClean="0"/>
              <a:t> chemotherapy, </a:t>
            </a:r>
          </a:p>
          <a:p>
            <a:r>
              <a:rPr lang="en-US" dirty="0" smtClean="0"/>
              <a:t> </a:t>
            </a:r>
            <a:r>
              <a:rPr lang="en-US" dirty="0" err="1" smtClean="0"/>
              <a:t>immunosuppressants</a:t>
            </a:r>
            <a:r>
              <a:rPr lang="en-US" dirty="0" smtClean="0"/>
              <a:t>. </a:t>
            </a:r>
            <a:endParaRPr lang="en-US" dirty="0"/>
          </a:p>
        </p:txBody>
      </p:sp>
    </p:spTree>
    <p:extLst>
      <p:ext uri="{BB962C8B-B14F-4D97-AF65-F5344CB8AC3E}">
        <p14:creationId xmlns:p14="http://schemas.microsoft.com/office/powerpoint/2010/main" val="3111609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Cancer patients undergoing chemotherapy with one or more of seven medications have a risk of pancreatitis complicating the disease course. </a:t>
            </a:r>
            <a:endParaRPr lang="en-US" dirty="0"/>
          </a:p>
        </p:txBody>
      </p:sp>
    </p:spTree>
    <p:extLst>
      <p:ext uri="{BB962C8B-B14F-4D97-AF65-F5344CB8AC3E}">
        <p14:creationId xmlns:p14="http://schemas.microsoft.com/office/powerpoint/2010/main" val="270156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These medications are L-</a:t>
            </a:r>
            <a:r>
              <a:rPr lang="en-US" dirty="0" err="1" smtClean="0"/>
              <a:t>asparaginase</a:t>
            </a:r>
            <a:r>
              <a:rPr lang="en-US" dirty="0" smtClean="0"/>
              <a:t>, </a:t>
            </a:r>
            <a:r>
              <a:rPr lang="en-US" dirty="0" err="1" smtClean="0"/>
              <a:t>cisplatin</a:t>
            </a:r>
            <a:r>
              <a:rPr lang="en-US" dirty="0" smtClean="0"/>
              <a:t>, </a:t>
            </a:r>
            <a:r>
              <a:rPr lang="en-US" dirty="0" err="1" smtClean="0"/>
              <a:t>cytarabine</a:t>
            </a:r>
            <a:r>
              <a:rPr lang="en-US" dirty="0" smtClean="0"/>
              <a:t>, </a:t>
            </a:r>
            <a:r>
              <a:rPr lang="en-US" dirty="0" err="1" smtClean="0"/>
              <a:t>ifosfamide</a:t>
            </a:r>
            <a:r>
              <a:rPr lang="en-US" dirty="0" smtClean="0"/>
              <a:t>, </a:t>
            </a:r>
            <a:r>
              <a:rPr lang="en-US" dirty="0" err="1" smtClean="0"/>
              <a:t>mercaptopurine</a:t>
            </a:r>
            <a:r>
              <a:rPr lang="en-US" dirty="0" smtClean="0"/>
              <a:t>, </a:t>
            </a:r>
            <a:r>
              <a:rPr lang="en-US" dirty="0" err="1" smtClean="0"/>
              <a:t>pegaspargase</a:t>
            </a:r>
            <a:r>
              <a:rPr lang="en-US" dirty="0" smtClean="0"/>
              <a:t>, and </a:t>
            </a:r>
            <a:r>
              <a:rPr lang="en-US" dirty="0" err="1" smtClean="0"/>
              <a:t>tamoxifen</a:t>
            </a:r>
            <a:r>
              <a:rPr lang="en-US" dirty="0" smtClean="0"/>
              <a:t>.</a:t>
            </a:r>
          </a:p>
          <a:p>
            <a:r>
              <a:rPr lang="en-US" dirty="0" smtClean="0"/>
              <a:t> </a:t>
            </a:r>
            <a:r>
              <a:rPr lang="en-US" dirty="0" smtClean="0"/>
              <a:t>These agents are used to treat </a:t>
            </a:r>
            <a:r>
              <a:rPr lang="en-US" dirty="0" err="1" smtClean="0"/>
              <a:t>leukemias</a:t>
            </a:r>
            <a:r>
              <a:rPr lang="en-US" dirty="0" smtClean="0"/>
              <a:t>, lymphomas, sarcomas, and breast, cervical, lung, ovarian, and testicular cancers</a:t>
            </a:r>
            <a:r>
              <a:rPr lang="en-US" dirty="0" smtClean="0"/>
              <a:t>.</a:t>
            </a:r>
          </a:p>
          <a:p>
            <a:r>
              <a:rPr lang="en-US" dirty="0" smtClean="0"/>
              <a:t> </a:t>
            </a:r>
            <a:r>
              <a:rPr lang="en-US" dirty="0" smtClean="0"/>
              <a:t>Patients receiving </a:t>
            </a:r>
            <a:r>
              <a:rPr lang="en-US" dirty="0" smtClean="0">
                <a:solidFill>
                  <a:schemeClr val="accent1"/>
                </a:solidFill>
              </a:rPr>
              <a:t>azathioprine</a:t>
            </a:r>
            <a:r>
              <a:rPr lang="en-US" dirty="0" smtClean="0"/>
              <a:t> for </a:t>
            </a:r>
            <a:r>
              <a:rPr lang="en-US" dirty="0" err="1" smtClean="0"/>
              <a:t>posttransplantation</a:t>
            </a:r>
            <a:r>
              <a:rPr lang="en-US" dirty="0" smtClean="0"/>
              <a:t> immunosuppression or treatment of inflammatory diseases such as rheumatoid arthritis and inflammatory bowel disease are also at risk of developing pancreatitis</a:t>
            </a:r>
            <a:r>
              <a:rPr lang="en-US" dirty="0" smtClean="0"/>
              <a:t>.</a:t>
            </a:r>
            <a:endParaRPr lang="en-US" dirty="0"/>
          </a:p>
        </p:txBody>
      </p:sp>
    </p:spTree>
    <p:extLst>
      <p:ext uri="{BB962C8B-B14F-4D97-AF65-F5344CB8AC3E}">
        <p14:creationId xmlns:p14="http://schemas.microsoft.com/office/powerpoint/2010/main" val="4287131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lnSpcReduction="10000"/>
          </a:bodyPr>
          <a:lstStyle/>
          <a:p>
            <a:r>
              <a:rPr lang="en-US" dirty="0" smtClean="0"/>
              <a:t>Acute pancreatitis causes acute, severe, and persistent abdominal pain, usually associated with nausea, vomiting, anorexia, and decreased oral </a:t>
            </a:r>
            <a:r>
              <a:rPr lang="en-US" dirty="0" smtClean="0"/>
              <a:t>intake.</a:t>
            </a:r>
          </a:p>
          <a:p>
            <a:r>
              <a:rPr lang="en-US" dirty="0" smtClean="0"/>
              <a:t> </a:t>
            </a:r>
            <a:r>
              <a:rPr lang="en-US" dirty="0" smtClean="0"/>
              <a:t>The pain is located in the epigastrium or occasionally in one or both upper quadrants. Pain may radiate to the back, chest, or flanks. Pain may worsen with oral intake or lying supine and may improve with sitting up with the knees flexed.</a:t>
            </a:r>
            <a:endParaRPr lang="en-US" dirty="0"/>
          </a:p>
        </p:txBody>
      </p:sp>
    </p:spTree>
    <p:extLst>
      <p:ext uri="{BB962C8B-B14F-4D97-AF65-F5344CB8AC3E}">
        <p14:creationId xmlns:p14="http://schemas.microsoft.com/office/powerpoint/2010/main" val="16532249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301</TotalTime>
  <Words>1682</Words>
  <Application>Microsoft Office PowerPoint</Application>
  <PresentationFormat>On-screen Show (4:3)</PresentationFormat>
  <Paragraphs>84</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Austin</vt:lpstr>
      <vt:lpstr>pancreatitis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CLINICAL FEATURES</vt:lpstr>
      <vt:lpstr>PowerPoint Presentation</vt:lpstr>
      <vt:lpstr>DIAGNOSIS</vt:lpstr>
      <vt:lpstr>LABORATORY STUDIES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IMAGING</vt:lpstr>
      <vt:lpstr>PowerPoint Presentation</vt:lpstr>
      <vt:lpstr>PowerPoint Presentation</vt:lpstr>
      <vt:lpstr>PowerPoint Presentation</vt:lpstr>
      <vt:lpstr>PowerPoint Presentation</vt:lpstr>
      <vt:lpstr>PowerPoint Presentation</vt:lpstr>
      <vt:lpstr>TREATMENT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COMPLICATIONS OF ACUTE PANCREATITIS</vt:lpstr>
      <vt:lpstr>PowerPoint Presentation</vt:lpstr>
      <vt:lpstr>PowerPoint Presentation</vt:lpstr>
      <vt:lpstr>PowerPoint Presentation</vt:lpstr>
      <vt:lpstr> PREDICTION OF DISEASE SEVERITY</vt:lpstr>
      <vt:lpstr>PowerPoint Presentation</vt:lpstr>
      <vt:lpstr>DISPOSITION AND FOLLOW-UP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drghoochani</dc:creator>
  <cp:lastModifiedBy>drghoochani</cp:lastModifiedBy>
  <cp:revision>25</cp:revision>
  <dcterms:created xsi:type="dcterms:W3CDTF">2022-07-15T06:47:41Z</dcterms:created>
  <dcterms:modified xsi:type="dcterms:W3CDTF">2008-11-18T22:06:04Z</dcterms:modified>
</cp:coreProperties>
</file>