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1" r:id="rId3"/>
    <p:sldId id="282" r:id="rId4"/>
    <p:sldId id="258" r:id="rId5"/>
    <p:sldId id="283" r:id="rId6"/>
    <p:sldId id="284" r:id="rId7"/>
    <p:sldId id="285" r:id="rId8"/>
    <p:sldId id="286" r:id="rId9"/>
    <p:sldId id="280" r:id="rId10"/>
    <p:sldId id="259" r:id="rId11"/>
    <p:sldId id="260" r:id="rId12"/>
    <p:sldId id="261" r:id="rId13"/>
    <p:sldId id="262" r:id="rId14"/>
    <p:sldId id="263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7" r:id="rId26"/>
    <p:sldId id="278" r:id="rId27"/>
    <p:sldId id="287" r:id="rId28"/>
    <p:sldId id="288" r:id="rId29"/>
    <p:sldId id="289" r:id="rId30"/>
    <p:sldId id="290" r:id="rId31"/>
    <p:sldId id="291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89" autoAdjust="0"/>
    <p:restoredTop sz="94660"/>
  </p:normalViewPr>
  <p:slideViewPr>
    <p:cSldViewPr snapToGrid="0">
      <p:cViewPr varScale="1">
        <p:scale>
          <a:sx n="88" d="100"/>
          <a:sy n="88" d="100"/>
        </p:scale>
        <p:origin x="557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59A72-7636-4E27-B5AA-4C1DE05B2DA8}" type="datetimeFigureOut">
              <a:rPr lang="en-US" smtClean="0"/>
              <a:t>5/30/2026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AF4A3-C1CC-45C4-8F03-6CE6F5F93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946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59A72-7636-4E27-B5AA-4C1DE05B2DA8}" type="datetimeFigureOut">
              <a:rPr lang="en-US" smtClean="0"/>
              <a:t>5/30/2026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AF4A3-C1CC-45C4-8F03-6CE6F5F93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55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59A72-7636-4E27-B5AA-4C1DE05B2DA8}" type="datetimeFigureOut">
              <a:rPr lang="en-US" smtClean="0"/>
              <a:t>5/30/2026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AF4A3-C1CC-45C4-8F03-6CE6F5F93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95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59A72-7636-4E27-B5AA-4C1DE05B2DA8}" type="datetimeFigureOut">
              <a:rPr lang="en-US" smtClean="0"/>
              <a:t>5/30/2026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AF4A3-C1CC-45C4-8F03-6CE6F5F93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4241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59A72-7636-4E27-B5AA-4C1DE05B2DA8}" type="datetimeFigureOut">
              <a:rPr lang="en-US" smtClean="0"/>
              <a:t>5/30/2026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AF4A3-C1CC-45C4-8F03-6CE6F5F93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348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59A72-7636-4E27-B5AA-4C1DE05B2DA8}" type="datetimeFigureOut">
              <a:rPr lang="en-US" smtClean="0"/>
              <a:t>5/30/2026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AF4A3-C1CC-45C4-8F03-6CE6F5F93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603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59A72-7636-4E27-B5AA-4C1DE05B2DA8}" type="datetimeFigureOut">
              <a:rPr lang="en-US" smtClean="0"/>
              <a:t>5/30/2026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AF4A3-C1CC-45C4-8F03-6CE6F5F93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243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59A72-7636-4E27-B5AA-4C1DE05B2DA8}" type="datetimeFigureOut">
              <a:rPr lang="en-US" smtClean="0"/>
              <a:t>5/30/2026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AF4A3-C1CC-45C4-8F03-6CE6F5F93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677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59A72-7636-4E27-B5AA-4C1DE05B2DA8}" type="datetimeFigureOut">
              <a:rPr lang="en-US" smtClean="0"/>
              <a:t>5/30/2026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AF4A3-C1CC-45C4-8F03-6CE6F5F93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761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59A72-7636-4E27-B5AA-4C1DE05B2DA8}" type="datetimeFigureOut">
              <a:rPr lang="en-US" smtClean="0"/>
              <a:t>5/30/2026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AF4A3-C1CC-45C4-8F03-6CE6F5F93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262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59A72-7636-4E27-B5AA-4C1DE05B2DA8}" type="datetimeFigureOut">
              <a:rPr lang="en-US" smtClean="0"/>
              <a:t>5/30/2026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AF4A3-C1CC-45C4-8F03-6CE6F5F93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083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859A72-7636-4E27-B5AA-4C1DE05B2DA8}" type="datetimeFigureOut">
              <a:rPr lang="en-US" smtClean="0"/>
              <a:t>5/30/2026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5AF4A3-C1CC-45C4-8F03-6CE6F5F93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792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16730" y="3875314"/>
            <a:ext cx="5921830" cy="1271451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rmAutofit/>
          </a:bodyPr>
          <a:lstStyle/>
          <a:p>
            <a:pPr rtl="1"/>
            <a:endParaRPr lang="fa-IR" b="1" dirty="0" smtClean="0">
              <a:cs typeface="B Zar" panose="00000400000000000000" pitchFamily="2" charset="-78"/>
            </a:endParaRPr>
          </a:p>
          <a:p>
            <a:pPr rtl="1"/>
            <a:r>
              <a:rPr lang="fa-IR" b="1" dirty="0" smtClean="0">
                <a:cs typeface="B Zar" panose="00000400000000000000" pitchFamily="2" charset="-78"/>
              </a:rPr>
              <a:t>دکتر </a:t>
            </a:r>
            <a:r>
              <a:rPr lang="fa-IR" b="1" dirty="0">
                <a:cs typeface="B Zar" panose="00000400000000000000" pitchFamily="2" charset="-78"/>
              </a:rPr>
              <a:t>کتایون </a:t>
            </a:r>
            <a:r>
              <a:rPr lang="fa-IR" b="1" dirty="0" err="1">
                <a:cs typeface="B Zar" panose="00000400000000000000" pitchFamily="2" charset="-78"/>
              </a:rPr>
              <a:t>طایری</a:t>
            </a:r>
            <a:endParaRPr lang="en-US" b="1" dirty="0">
              <a:cs typeface="B Zar" panose="00000400000000000000" pitchFamily="2" charset="-78"/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type="ctrTitle"/>
          </p:nvPr>
        </p:nvSpPr>
        <p:spPr bwMode="auto">
          <a:xfrm>
            <a:off x="5416730" y="919773"/>
            <a:ext cx="5921829" cy="243143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altLang="en-US" sz="4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B Titr" panose="00000700000000000000" pitchFamily="2" charset="-78"/>
              </a:rPr>
              <a:t>نتایج ارزیابی اولیه برنامه کنترل و </a:t>
            </a:r>
            <a:br>
              <a:rPr kumimoji="0" lang="fa-IR" altLang="en-US" sz="4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B Titr" panose="00000700000000000000" pitchFamily="2" charset="-78"/>
              </a:rPr>
            </a:br>
            <a:r>
              <a:rPr kumimoji="0" lang="fa-IR" altLang="en-US" sz="4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B Titr" panose="00000700000000000000" pitchFamily="2" charset="-78"/>
              </a:rPr>
              <a:t>حذف هپاتیت سی در ایران، </a:t>
            </a:r>
            <a:br>
              <a:rPr kumimoji="0" lang="fa-IR" altLang="en-US" sz="4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B Titr" panose="00000700000000000000" pitchFamily="2" charset="-78"/>
              </a:rPr>
            </a:br>
            <a:r>
              <a:rPr kumimoji="0" lang="fa-IR" altLang="en-US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B Titr" panose="00000700000000000000" pitchFamily="2" charset="-78"/>
              </a:rPr>
              <a:t>تیرماه 1404</a:t>
            </a:r>
            <a:endParaRPr kumimoji="0" lang="en-US" altLang="en-US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 rotWithShape="1">
          <a:blip r:embed="rId2"/>
          <a:srcRect l="32776" t="20087" r="33564" b="4662"/>
          <a:stretch/>
        </p:blipFill>
        <p:spPr>
          <a:xfrm>
            <a:off x="391886" y="356228"/>
            <a:ext cx="4754879" cy="5979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393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4662"/>
          <a:stretch/>
        </p:blipFill>
        <p:spPr>
          <a:xfrm>
            <a:off x="0" y="0"/>
            <a:ext cx="12211772" cy="6858000"/>
          </a:xfrm>
          <a:prstGeom prst="rect">
            <a:avLst/>
          </a:prstGeom>
        </p:spPr>
      </p:pic>
      <p:sp>
        <p:nvSpPr>
          <p:cNvPr id="5" name="Minus 4"/>
          <p:cNvSpPr/>
          <p:nvPr/>
        </p:nvSpPr>
        <p:spPr>
          <a:xfrm>
            <a:off x="6235337" y="2629988"/>
            <a:ext cx="3004457" cy="278674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Minus 5"/>
          <p:cNvSpPr/>
          <p:nvPr/>
        </p:nvSpPr>
        <p:spPr>
          <a:xfrm>
            <a:off x="1750423" y="3911100"/>
            <a:ext cx="2407920" cy="329974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Minus 6"/>
          <p:cNvSpPr/>
          <p:nvPr/>
        </p:nvSpPr>
        <p:spPr>
          <a:xfrm>
            <a:off x="1750423" y="3474719"/>
            <a:ext cx="2090057" cy="287384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Minus 7"/>
          <p:cNvSpPr/>
          <p:nvPr/>
        </p:nvSpPr>
        <p:spPr>
          <a:xfrm>
            <a:off x="563702" y="3047048"/>
            <a:ext cx="3004457" cy="278674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939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4662"/>
          <a:stretch/>
        </p:blipFill>
        <p:spPr>
          <a:xfrm>
            <a:off x="0" y="0"/>
            <a:ext cx="122117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534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6463"/>
          <a:stretch/>
        </p:blipFill>
        <p:spPr>
          <a:xfrm>
            <a:off x="0" y="0"/>
            <a:ext cx="122152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267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5143"/>
          <a:stretch/>
        </p:blipFill>
        <p:spPr>
          <a:xfrm>
            <a:off x="0" y="-1"/>
            <a:ext cx="12191962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47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4662"/>
          <a:stretch/>
        </p:blipFill>
        <p:spPr>
          <a:xfrm>
            <a:off x="0" y="0"/>
            <a:ext cx="121955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92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4863"/>
          <a:stretch/>
        </p:blipFill>
        <p:spPr>
          <a:xfrm>
            <a:off x="0" y="0"/>
            <a:ext cx="12188642" cy="694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383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4662"/>
          <a:stretch/>
        </p:blipFill>
        <p:spPr>
          <a:xfrm>
            <a:off x="0" y="0"/>
            <a:ext cx="122117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552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1286"/>
            <a:ext cx="10515600" cy="871492"/>
          </a:xfrm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fa-IR" b="1" dirty="0">
                <a:solidFill>
                  <a:schemeClr val="bg1"/>
                </a:solidFill>
                <a:cs typeface="2  Titr" panose="00000700000000000000" pitchFamily="2" charset="-78"/>
              </a:rPr>
              <a:t>فهرست مطالب</a:t>
            </a:r>
            <a:endParaRPr lang="en-US" b="1" dirty="0">
              <a:solidFill>
                <a:schemeClr val="bg1"/>
              </a:solidFill>
              <a:cs typeface="2  Titr" panose="00000700000000000000" pitchFamily="2" charset="-78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l="32563" t="18488" r="33488" b="4723"/>
          <a:stretch/>
        </p:blipFill>
        <p:spPr>
          <a:xfrm>
            <a:off x="1297577" y="1022092"/>
            <a:ext cx="4598126" cy="5850095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32479" t="17891" r="33739" b="5321"/>
          <a:stretch/>
        </p:blipFill>
        <p:spPr>
          <a:xfrm>
            <a:off x="6380689" y="975360"/>
            <a:ext cx="4600819" cy="5882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394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fa-IR" b="1" dirty="0">
                <a:solidFill>
                  <a:schemeClr val="bg1"/>
                </a:solidFill>
                <a:cs typeface="2  Titr" panose="00000700000000000000" pitchFamily="2" charset="-78"/>
              </a:rPr>
              <a:t>بخش </a:t>
            </a:r>
            <a:r>
              <a:rPr lang="fa-IR" b="1" dirty="0" smtClean="0">
                <a:solidFill>
                  <a:schemeClr val="bg1"/>
                </a:solidFill>
                <a:cs typeface="2  Titr" panose="00000700000000000000" pitchFamily="2" charset="-78"/>
              </a:rPr>
              <a:t>اول: </a:t>
            </a:r>
            <a:r>
              <a:rPr lang="fa-IR" b="1" dirty="0" smtClean="0">
                <a:solidFill>
                  <a:schemeClr val="bg1"/>
                </a:solidFill>
                <a:cs typeface="2  Titr" panose="00000700000000000000" pitchFamily="2" charset="-78"/>
              </a:rPr>
              <a:t>سیستم جمع آوری اطلاعات، مطالعات</a:t>
            </a:r>
            <a:endParaRPr lang="en-US" b="1" dirty="0">
              <a:solidFill>
                <a:schemeClr val="bg1"/>
              </a:solidFill>
              <a:cs typeface="2 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r" rtl="1"/>
            <a:endParaRPr lang="fa-IR" b="1" dirty="0" smtClean="0">
              <a:cs typeface="B Zar" panose="00000400000000000000" pitchFamily="2" charset="-78"/>
            </a:endParaRPr>
          </a:p>
          <a:p>
            <a:pPr algn="r" rtl="1"/>
            <a:r>
              <a:rPr lang="fa-IR" b="1" dirty="0" smtClean="0">
                <a:cs typeface="B Zar" panose="00000400000000000000" pitchFamily="2" charset="-78"/>
              </a:rPr>
              <a:t>نظام مراقبت هپاتیت سی و ظرفیت های موجود</a:t>
            </a:r>
            <a:endParaRPr lang="en-US" b="1" dirty="0" smtClean="0">
              <a:cs typeface="B Zar" panose="00000400000000000000" pitchFamily="2" charset="-78"/>
            </a:endParaRPr>
          </a:p>
          <a:p>
            <a:pPr algn="r" rtl="1"/>
            <a:r>
              <a:rPr lang="fa-IR" b="1" dirty="0" smtClean="0">
                <a:cs typeface="B Zar" panose="00000400000000000000" pitchFamily="2" charset="-78"/>
              </a:rPr>
              <a:t>تخمین بروز هپاتیت سی</a:t>
            </a:r>
            <a:endParaRPr lang="en-US" b="1" dirty="0" smtClean="0">
              <a:cs typeface="B Zar" panose="00000400000000000000" pitchFamily="2" charset="-78"/>
            </a:endParaRPr>
          </a:p>
          <a:p>
            <a:pPr algn="r" rtl="1"/>
            <a:r>
              <a:rPr lang="fa-IR" b="1" dirty="0" smtClean="0">
                <a:cs typeface="B Zar" panose="00000400000000000000" pitchFamily="2" charset="-78"/>
              </a:rPr>
              <a:t>تخمین مرگ و میر ناشی از هپاتیت سی</a:t>
            </a:r>
            <a:endParaRPr lang="en-US" b="1" dirty="0" smtClean="0">
              <a:cs typeface="B Zar" panose="00000400000000000000" pitchFamily="2" charset="-78"/>
            </a:endParaRPr>
          </a:p>
          <a:p>
            <a:pPr algn="r" rtl="1"/>
            <a:r>
              <a:rPr lang="fa-IR" b="1" dirty="0" smtClean="0">
                <a:cs typeface="B Zar" panose="00000400000000000000" pitchFamily="2" charset="-78"/>
              </a:rPr>
              <a:t>آبشار خدمات هپاتیت </a:t>
            </a:r>
            <a:r>
              <a:rPr lang="fa-IR" b="1" dirty="0">
                <a:cs typeface="B Zar" panose="00000400000000000000" pitchFamily="2" charset="-78"/>
              </a:rPr>
              <a:t>سی</a:t>
            </a:r>
            <a:endParaRPr lang="en-US" b="1" dirty="0">
              <a:cs typeface="B Zar" panose="00000400000000000000" pitchFamily="2" charset="-78"/>
            </a:endParaRPr>
          </a:p>
          <a:p>
            <a:pPr algn="r" rtl="1"/>
            <a:r>
              <a:rPr lang="fa-IR" b="1" dirty="0" smtClean="0">
                <a:cs typeface="B Zar" panose="00000400000000000000" pitchFamily="2" charset="-78"/>
              </a:rPr>
              <a:t>مداخلات پیشگیرانه در هپاتیت سی</a:t>
            </a:r>
            <a:endParaRPr lang="en-US" b="1" dirty="0" smtClean="0">
              <a:cs typeface="B Zar" panose="00000400000000000000" pitchFamily="2" charset="-78"/>
            </a:endParaRPr>
          </a:p>
          <a:p>
            <a:pPr algn="r" rtl="1"/>
            <a:r>
              <a:rPr lang="fa-IR" b="1" dirty="0" smtClean="0">
                <a:cs typeface="B Zar" panose="00000400000000000000" pitchFamily="2" charset="-78"/>
              </a:rPr>
              <a:t>سایر ملاحظات (بخش خصوصی)</a:t>
            </a:r>
            <a:endParaRPr lang="en-US" b="1" dirty="0" smtClean="0">
              <a:cs typeface="B Zar" panose="00000400000000000000" pitchFamily="2" charset="-78"/>
            </a:endParaRPr>
          </a:p>
          <a:p>
            <a:pPr algn="r" rtl="1"/>
            <a:endParaRPr lang="en-US" b="1" dirty="0"/>
          </a:p>
          <a:p>
            <a:pPr algn="r" rtl="1"/>
            <a:endParaRPr lang="en-US" b="1" dirty="0"/>
          </a:p>
          <a:p>
            <a:pPr algn="r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397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/>
            <a:r>
              <a:rPr lang="fa-IR" b="1" dirty="0" smtClean="0">
                <a:solidFill>
                  <a:schemeClr val="bg1"/>
                </a:solidFill>
                <a:cs typeface="2  Titr" panose="00000700000000000000" pitchFamily="2" charset="-78"/>
              </a:rPr>
              <a:t>گپ ها</a:t>
            </a:r>
            <a:endParaRPr lang="fa-IR" b="1" dirty="0">
              <a:solidFill>
                <a:schemeClr val="bg1"/>
              </a:solidFill>
              <a:cs typeface="2 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27725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pPr algn="r" rtl="1"/>
            <a:r>
              <a:rPr lang="fa-IR" sz="2400" dirty="0" smtClean="0">
                <a:cs typeface="B Zar" panose="00000400000000000000" pitchFamily="2" charset="-78"/>
              </a:rPr>
              <a:t>در برنامه ملی کنترل هپاتیت سی، تاکنون جایگاهی برای هپاتیت حاد سی در نظر گرفته نشده است که جزو موارد مورد بررسی در جریان حذف </a:t>
            </a:r>
            <a:r>
              <a:rPr lang="fa-IR" sz="2400" dirty="0" smtClean="0">
                <a:cs typeface="B Zar" panose="00000400000000000000" pitchFamily="2" charset="-78"/>
              </a:rPr>
              <a:t>است</a:t>
            </a:r>
          </a:p>
          <a:p>
            <a:pPr algn="r" rtl="1"/>
            <a:endParaRPr lang="fa-IR" sz="2400" dirty="0" smtClean="0">
              <a:cs typeface="B Zar" panose="00000400000000000000" pitchFamily="2" charset="-78"/>
            </a:endParaRPr>
          </a:p>
          <a:p>
            <a:pPr algn="r" rtl="1"/>
            <a:r>
              <a:rPr lang="fa-IR" sz="2400" dirty="0" smtClean="0">
                <a:cs typeface="B Zar" panose="00000400000000000000" pitchFamily="2" charset="-78"/>
              </a:rPr>
              <a:t>بزرگترین گپ، نداشتن برنامه ی استراتژیک با شاخص های مورد انتظار</a:t>
            </a:r>
            <a:r>
              <a:rPr lang="en-US" sz="2400" dirty="0" smtClean="0">
                <a:cs typeface="B Zar" panose="00000400000000000000" pitchFamily="2" charset="-78"/>
              </a:rPr>
              <a:t>WHO </a:t>
            </a:r>
            <a:r>
              <a:rPr lang="fa-IR" sz="2400" dirty="0" smtClean="0">
                <a:cs typeface="B Zar" panose="00000400000000000000" pitchFamily="2" charset="-78"/>
              </a:rPr>
              <a:t> می </a:t>
            </a:r>
            <a:r>
              <a:rPr lang="fa-IR" sz="2400" dirty="0" smtClean="0">
                <a:cs typeface="B Zar" panose="00000400000000000000" pitchFamily="2" charset="-78"/>
              </a:rPr>
              <a:t>باشد</a:t>
            </a:r>
          </a:p>
          <a:p>
            <a:pPr algn="r" rtl="1"/>
            <a:endParaRPr lang="fa-IR" sz="2400" dirty="0" smtClean="0">
              <a:cs typeface="B Zar" panose="00000400000000000000" pitchFamily="2" charset="-78"/>
            </a:endParaRPr>
          </a:p>
          <a:p>
            <a:pPr algn="r" rtl="1"/>
            <a:r>
              <a:rPr lang="fa-IR" sz="2400" dirty="0" smtClean="0">
                <a:cs typeface="B Zar" panose="00000400000000000000" pitchFamily="2" charset="-78"/>
              </a:rPr>
              <a:t>عدم ارسال گزارشات سالیانه (یا با تواتر تعیین شده) در قالب </a:t>
            </a:r>
            <a:r>
              <a:rPr lang="en-US" sz="2400" dirty="0" smtClean="0">
                <a:cs typeface="B Zar" panose="00000400000000000000" pitchFamily="2" charset="-78"/>
              </a:rPr>
              <a:t>WHO Global viral hepatitis reporting </a:t>
            </a:r>
            <a:r>
              <a:rPr lang="fa-IR" sz="2400" dirty="0" smtClean="0">
                <a:cs typeface="B Zar" panose="00000400000000000000" pitchFamily="2" charset="-78"/>
              </a:rPr>
              <a:t> باعث عدم اطلاع سایر کشورها و </a:t>
            </a:r>
            <a:r>
              <a:rPr lang="en-US" sz="2400" dirty="0" smtClean="0">
                <a:cs typeface="B Zar" panose="00000400000000000000" pitchFamily="2" charset="-78"/>
              </a:rPr>
              <a:t>WHO </a:t>
            </a:r>
            <a:r>
              <a:rPr lang="fa-IR" sz="2400" dirty="0" smtClean="0">
                <a:cs typeface="B Zar" panose="00000400000000000000" pitchFamily="2" charset="-78"/>
              </a:rPr>
              <a:t> از وضعیت مراقبت و درمان هپاتیت سی ایران شده </a:t>
            </a:r>
            <a:r>
              <a:rPr lang="fa-IR" sz="2400" dirty="0" smtClean="0">
                <a:cs typeface="B Zar" panose="00000400000000000000" pitchFamily="2" charset="-78"/>
              </a:rPr>
              <a:t>است</a:t>
            </a:r>
          </a:p>
          <a:p>
            <a:pPr algn="r" rtl="1"/>
            <a:endParaRPr lang="fa-IR" sz="2400" dirty="0" smtClean="0">
              <a:cs typeface="B Zar" panose="00000400000000000000" pitchFamily="2" charset="-78"/>
            </a:endParaRPr>
          </a:p>
          <a:p>
            <a:pPr algn="r" rtl="1"/>
            <a:r>
              <a:rPr lang="fa-IR" sz="2400" dirty="0" smtClean="0">
                <a:cs typeface="B Zar" panose="00000400000000000000" pitchFamily="2" charset="-78"/>
              </a:rPr>
              <a:t>عدم اطلاع از وضعیت و تعداد تشخیص و درمان هپاتیت سی توسط بخش خصوصی و عدم اتصال اطلاعات آنها به اطلاعات کشوری، عملا باعث از دست رفتن بخش بسیار بزرگی از اطلاعات درمان شده ها و مبتلایان، خصوصا در سالهای گذشته (قبل از 2 سال اخیر) شده است. این موضوع تخمین موارد فعلی مورد نیاز را هم تحت تأثیر قرار می دهد</a:t>
            </a:r>
          </a:p>
          <a:p>
            <a:pPr marL="0" indent="0" algn="r" rtl="1">
              <a:buNone/>
            </a:pPr>
            <a:r>
              <a:rPr lang="fa-IR" sz="2400" dirty="0" smtClean="0">
                <a:cs typeface="B Zar" panose="00000400000000000000" pitchFamily="2" charset="-78"/>
              </a:rPr>
              <a:t/>
            </a:r>
            <a:br>
              <a:rPr lang="fa-IR" sz="2400" dirty="0" smtClean="0">
                <a:cs typeface="B Zar" panose="00000400000000000000" pitchFamily="2" charset="-78"/>
              </a:rPr>
            </a:br>
            <a:endParaRPr lang="en-US" sz="2400" dirty="0">
              <a:cs typeface="B Zar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79163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/>
            <a:r>
              <a:rPr lang="fa-IR" b="1" dirty="0" smtClean="0">
                <a:solidFill>
                  <a:schemeClr val="bg1"/>
                </a:solidFill>
                <a:cs typeface="2  Titr" panose="00000700000000000000" pitchFamily="2" charset="-78"/>
              </a:rPr>
              <a:t>گپ ها</a:t>
            </a:r>
            <a:endParaRPr lang="fa-IR" b="1" dirty="0">
              <a:solidFill>
                <a:schemeClr val="bg1"/>
              </a:solidFill>
              <a:cs typeface="2 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87470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pPr algn="r" rtl="1"/>
            <a:r>
              <a:rPr lang="fa-IR" dirty="0" smtClean="0">
                <a:cs typeface="B Zar" panose="00000400000000000000" pitchFamily="2" charset="-78"/>
              </a:rPr>
              <a:t>در هیچ یک از سطوح اطلاعاتی، مدلی برای دسترسی و تخمین موارد مورد نیاز وجود ندارد. </a:t>
            </a:r>
          </a:p>
          <a:p>
            <a:pPr algn="r" rtl="1"/>
            <a:r>
              <a:rPr lang="fa-IR" dirty="0" smtClean="0">
                <a:cs typeface="B Zar" panose="00000400000000000000" pitchFamily="2" charset="-78"/>
              </a:rPr>
              <a:t>تاکنون مراکزی برای </a:t>
            </a:r>
            <a:r>
              <a:rPr lang="fa-IR" dirty="0" err="1" smtClean="0">
                <a:cs typeface="B Zar" panose="00000400000000000000" pitchFamily="2" charset="-78"/>
              </a:rPr>
              <a:t>فالوآپ</a:t>
            </a:r>
            <a:r>
              <a:rPr lang="fa-IR" dirty="0" smtClean="0">
                <a:cs typeface="B Zar" panose="00000400000000000000" pitchFamily="2" charset="-78"/>
              </a:rPr>
              <a:t> پس از درمان </a:t>
            </a:r>
            <a:r>
              <a:rPr lang="en-US" dirty="0" smtClean="0">
                <a:cs typeface="B Zar" panose="00000400000000000000" pitchFamily="2" charset="-78"/>
              </a:rPr>
              <a:t>HCV </a:t>
            </a:r>
            <a:r>
              <a:rPr lang="fa-IR" dirty="0" smtClean="0">
                <a:cs typeface="B Zar" panose="00000400000000000000" pitchFamily="2" charset="-78"/>
              </a:rPr>
              <a:t> </a:t>
            </a:r>
            <a:r>
              <a:rPr lang="fa-IR" dirty="0" err="1" smtClean="0">
                <a:cs typeface="B Zar" panose="00000400000000000000" pitchFamily="2" charset="-78"/>
              </a:rPr>
              <a:t>بصورت</a:t>
            </a:r>
            <a:r>
              <a:rPr lang="fa-IR" dirty="0" smtClean="0">
                <a:cs typeface="B Zar" panose="00000400000000000000" pitchFamily="2" charset="-78"/>
              </a:rPr>
              <a:t> منسجم وجود ندارد</a:t>
            </a:r>
          </a:p>
          <a:p>
            <a:pPr algn="r" rtl="1"/>
            <a:r>
              <a:rPr lang="fa-IR" dirty="0" smtClean="0">
                <a:cs typeface="B Zar" panose="00000400000000000000" pitchFamily="2" charset="-78"/>
              </a:rPr>
              <a:t>هیچ اطلاع دقیقی از شیوع و بروز مبتلایان به </a:t>
            </a:r>
            <a:r>
              <a:rPr lang="en-US" dirty="0" smtClean="0">
                <a:cs typeface="B Zar" panose="00000400000000000000" pitchFamily="2" charset="-78"/>
              </a:rPr>
              <a:t>HCV، </a:t>
            </a:r>
            <a:r>
              <a:rPr lang="fa-IR" dirty="0" smtClean="0">
                <a:cs typeface="B Zar" panose="00000400000000000000" pitchFamily="2" charset="-78"/>
              </a:rPr>
              <a:t>مبتلایان به </a:t>
            </a:r>
            <a:r>
              <a:rPr lang="en-US" dirty="0" smtClean="0">
                <a:cs typeface="B Zar" panose="00000400000000000000" pitchFamily="2" charset="-78"/>
              </a:rPr>
              <a:t>HCV </a:t>
            </a:r>
            <a:r>
              <a:rPr lang="en-US" dirty="0" err="1" smtClean="0">
                <a:cs typeface="B Zar" panose="00000400000000000000" pitchFamily="2" charset="-78"/>
              </a:rPr>
              <a:t>Viremic</a:t>
            </a:r>
            <a:r>
              <a:rPr lang="en-US" dirty="0" smtClean="0">
                <a:cs typeface="B Zar" panose="00000400000000000000" pitchFamily="2" charset="-78"/>
              </a:rPr>
              <a:t> </a:t>
            </a:r>
            <a:r>
              <a:rPr lang="fa-IR" dirty="0" smtClean="0">
                <a:cs typeface="B Zar" panose="00000400000000000000" pitchFamily="2" charset="-78"/>
              </a:rPr>
              <a:t> نداریم. </a:t>
            </a:r>
          </a:p>
          <a:p>
            <a:pPr algn="r" rtl="1"/>
            <a:r>
              <a:rPr lang="fa-IR" dirty="0" smtClean="0">
                <a:cs typeface="B Zar" panose="00000400000000000000" pitchFamily="2" charset="-78"/>
              </a:rPr>
              <a:t>هیچ تخمین واقعی از تعداد مبتلایان و </a:t>
            </a:r>
            <a:r>
              <a:rPr lang="fa-IR" dirty="0" err="1" smtClean="0">
                <a:cs typeface="B Zar" panose="00000400000000000000" pitchFamily="2" charset="-78"/>
              </a:rPr>
              <a:t>واجدین</a:t>
            </a:r>
            <a:r>
              <a:rPr lang="fa-IR" dirty="0" smtClean="0">
                <a:cs typeface="B Zar" panose="00000400000000000000" pitchFamily="2" charset="-78"/>
              </a:rPr>
              <a:t> شرایط درمان و روند مرگ ناشی از</a:t>
            </a:r>
            <a:r>
              <a:rPr lang="en-US" dirty="0" smtClean="0">
                <a:cs typeface="B Zar" panose="00000400000000000000" pitchFamily="2" charset="-78"/>
              </a:rPr>
              <a:t>HCV </a:t>
            </a:r>
            <a:r>
              <a:rPr lang="fa-IR" dirty="0" smtClean="0">
                <a:cs typeface="B Zar" panose="00000400000000000000" pitchFamily="2" charset="-78"/>
              </a:rPr>
              <a:t> نداریم</a:t>
            </a:r>
          </a:p>
          <a:p>
            <a:pPr algn="r" rtl="1"/>
            <a:r>
              <a:rPr lang="fa-IR" dirty="0" smtClean="0">
                <a:cs typeface="B Zar" panose="00000400000000000000" pitchFamily="2" charset="-78"/>
              </a:rPr>
              <a:t>عدم ارتباط کافی </a:t>
            </a:r>
            <a:r>
              <a:rPr lang="fa-IR" dirty="0" err="1" smtClean="0">
                <a:cs typeface="B Zar" panose="00000400000000000000" pitchFamily="2" charset="-78"/>
              </a:rPr>
              <a:t>پلتفرم</a:t>
            </a:r>
            <a:r>
              <a:rPr lang="fa-IR" dirty="0" smtClean="0">
                <a:cs typeface="B Zar" panose="00000400000000000000" pitchFamily="2" charset="-78"/>
              </a:rPr>
              <a:t> های جمع آوری داده ها برای </a:t>
            </a:r>
            <a:r>
              <a:rPr lang="fa-IR" dirty="0" err="1" smtClean="0">
                <a:cs typeface="B Zar" panose="00000400000000000000" pitchFamily="2" charset="-78"/>
              </a:rPr>
              <a:t>تجمیع</a:t>
            </a:r>
            <a:r>
              <a:rPr lang="fa-IR" dirty="0" smtClean="0">
                <a:cs typeface="B Zar" panose="00000400000000000000" pitchFamily="2" charset="-78"/>
              </a:rPr>
              <a:t> اطلاعات، از جمله ثبت مرگ</a:t>
            </a:r>
          </a:p>
          <a:p>
            <a:pPr algn="r" rtl="1"/>
            <a:r>
              <a:rPr lang="fa-IR" dirty="0" smtClean="0">
                <a:cs typeface="B Zar" panose="00000400000000000000" pitchFamily="2" charset="-78"/>
              </a:rPr>
              <a:t>سیستم ثبت و گزارش دهی راه اندازی شده ولی با مرور زمان و شرایط، ممکن است نیاز به ارتقا داشته باشد. ثبت موارد خاص نظیر تالاسمی و دیالیز با توجه به نوع پیگیری و احتمال عفونت مکرر و بیماریابی موارد هپاتیت حاد، نیاز به ارتقا دارد</a:t>
            </a:r>
          </a:p>
          <a:p>
            <a:pPr algn="r" rtl="1"/>
            <a:r>
              <a:rPr lang="fa-IR" dirty="0" smtClean="0">
                <a:cs typeface="B Zar" panose="00000400000000000000" pitchFamily="2" charset="-78"/>
              </a:rPr>
              <a:t>انتقال خون هنوز از لزوم و امکان ارجاع موارد مثبت </a:t>
            </a:r>
            <a:r>
              <a:rPr lang="en-US" dirty="0" smtClean="0">
                <a:cs typeface="B Zar" panose="00000400000000000000" pitchFamily="2" charset="-78"/>
              </a:rPr>
              <a:t>HCV </a:t>
            </a:r>
            <a:r>
              <a:rPr lang="fa-IR" dirty="0" smtClean="0">
                <a:cs typeface="B Zar" panose="00000400000000000000" pitchFamily="2" charset="-78"/>
              </a:rPr>
              <a:t> به مراکز مشاوره مطلع نیست. نظیر موارد </a:t>
            </a:r>
            <a:r>
              <a:rPr lang="en-US" dirty="0" smtClean="0">
                <a:cs typeface="B Zar" panose="00000400000000000000" pitchFamily="2" charset="-78"/>
              </a:rPr>
              <a:t>HIV </a:t>
            </a:r>
            <a:r>
              <a:rPr lang="fa-IR" dirty="0" smtClean="0">
                <a:cs typeface="B Zar" panose="00000400000000000000" pitchFamily="2" charset="-78"/>
              </a:rPr>
              <a:t> مثبت، باید اقدام شود</a:t>
            </a:r>
          </a:p>
          <a:p>
            <a:pPr marL="0" indent="0" algn="r" rtl="1">
              <a:buNone/>
            </a:pPr>
            <a:r>
              <a:rPr lang="fa-IR" dirty="0" smtClean="0">
                <a:cs typeface="B Zar" panose="00000400000000000000" pitchFamily="2" charset="-78"/>
              </a:rPr>
              <a:t/>
            </a:r>
            <a:br>
              <a:rPr lang="fa-IR" dirty="0" smtClean="0">
                <a:cs typeface="B Zar" panose="00000400000000000000" pitchFamily="2" charset="-78"/>
              </a:rPr>
            </a:br>
            <a:endParaRPr lang="en-US" dirty="0">
              <a:cs typeface="B Zar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86084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/>
            <a:r>
              <a:rPr lang="fa-IR" b="1" dirty="0" smtClean="0">
                <a:solidFill>
                  <a:schemeClr val="bg1"/>
                </a:solidFill>
                <a:cs typeface="2  Titr" panose="00000700000000000000" pitchFamily="2" charset="-78"/>
              </a:rPr>
              <a:t>پیشنهادات</a:t>
            </a:r>
            <a:endParaRPr lang="fa-IR" b="1" dirty="0">
              <a:solidFill>
                <a:schemeClr val="bg1"/>
              </a:solidFill>
              <a:cs typeface="2 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967062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pPr algn="r" rtl="1"/>
            <a:r>
              <a:rPr lang="fa-IR" sz="2400" dirty="0" smtClean="0">
                <a:cs typeface="B Zar" panose="00000400000000000000" pitchFamily="2" charset="-78"/>
              </a:rPr>
              <a:t>اولین و مهمترین اقدام تدوین برنامه ی استراتژیک می باشد که با در نظر گرفتن تمام جوانب مورد نیاز، استراتژی ها، اهداف و فعالیت را در سطوح مختلف </a:t>
            </a:r>
            <a:r>
              <a:rPr lang="fa-IR" sz="2400" dirty="0" err="1" smtClean="0">
                <a:cs typeface="B Zar" panose="00000400000000000000" pitchFamily="2" charset="-78"/>
              </a:rPr>
              <a:t>نشنال</a:t>
            </a:r>
            <a:r>
              <a:rPr lang="fa-IR" sz="2400" dirty="0" smtClean="0">
                <a:cs typeface="B Zar" panose="00000400000000000000" pitchFamily="2" charset="-78"/>
              </a:rPr>
              <a:t>، ساب </a:t>
            </a:r>
            <a:r>
              <a:rPr lang="fa-IR" sz="2400" dirty="0" err="1" smtClean="0">
                <a:cs typeface="B Zar" panose="00000400000000000000" pitchFamily="2" charset="-78"/>
              </a:rPr>
              <a:t>نشنال</a:t>
            </a:r>
            <a:r>
              <a:rPr lang="fa-IR" sz="2400" dirty="0" smtClean="0">
                <a:cs typeface="B Zar" panose="00000400000000000000" pitchFamily="2" charset="-78"/>
              </a:rPr>
              <a:t> و مرکز تعیین و نهایتا با تعیین شاخص ها، امکان دستیابی به اهداف حذف میسر باشد. بخش پایش و ارزیابی این برنامه حیاتی است. با داشتن برنامه منسجم، </a:t>
            </a:r>
            <a:r>
              <a:rPr lang="fa-IR" sz="2400" dirty="0" err="1" smtClean="0">
                <a:cs typeface="B Zar" panose="00000400000000000000" pitchFamily="2" charset="-78"/>
              </a:rPr>
              <a:t>راهکار</a:t>
            </a:r>
            <a:r>
              <a:rPr lang="fa-IR" sz="2400" dirty="0" smtClean="0">
                <a:cs typeface="B Zar" panose="00000400000000000000" pitchFamily="2" charset="-78"/>
              </a:rPr>
              <a:t> و مسیر اقدامات بسیار از مشکلات برنامه روشن خواهد </a:t>
            </a:r>
            <a:r>
              <a:rPr lang="fa-IR" sz="2400" dirty="0" smtClean="0">
                <a:cs typeface="B Zar" panose="00000400000000000000" pitchFamily="2" charset="-78"/>
              </a:rPr>
              <a:t>شد </a:t>
            </a:r>
            <a:r>
              <a:rPr lang="fa-IR" sz="2400" dirty="0" smtClean="0">
                <a:solidFill>
                  <a:srgbClr val="FF0000"/>
                </a:solidFill>
                <a:cs typeface="B Zar" panose="00000400000000000000" pitchFamily="2" charset="-78"/>
              </a:rPr>
              <a:t>(انجام شد)</a:t>
            </a:r>
          </a:p>
          <a:p>
            <a:pPr algn="r" rtl="1"/>
            <a:endParaRPr lang="fa-IR" sz="2400" dirty="0" smtClean="0">
              <a:cs typeface="B Zar" panose="00000400000000000000" pitchFamily="2" charset="-78"/>
            </a:endParaRPr>
          </a:p>
          <a:p>
            <a:pPr algn="r" rtl="1"/>
            <a:r>
              <a:rPr lang="fa-IR" sz="2400" dirty="0" smtClean="0">
                <a:cs typeface="B Zar" panose="00000400000000000000" pitchFamily="2" charset="-78"/>
              </a:rPr>
              <a:t>گزارش دهی سالیانه با در نظر گرفتن تمام قوانین و محدودیت ها به </a:t>
            </a:r>
            <a:r>
              <a:rPr lang="en-US" sz="2400" dirty="0" smtClean="0">
                <a:cs typeface="B Zar" panose="00000400000000000000" pitchFamily="2" charset="-78"/>
              </a:rPr>
              <a:t>WHO </a:t>
            </a:r>
            <a:r>
              <a:rPr lang="fa-IR" sz="2400" dirty="0" smtClean="0">
                <a:cs typeface="B Zar" panose="00000400000000000000" pitchFamily="2" charset="-78"/>
              </a:rPr>
              <a:t>باید مدنظر قرار گیرد. این موضوع برای دریافت کامنت های مناسب از طرف مشاورین بین </a:t>
            </a:r>
            <a:r>
              <a:rPr lang="fa-IR" sz="2400" dirty="0" err="1" smtClean="0">
                <a:cs typeface="B Zar" panose="00000400000000000000" pitchFamily="2" charset="-78"/>
              </a:rPr>
              <a:t>المللی</a:t>
            </a:r>
            <a:r>
              <a:rPr lang="fa-IR" sz="2400" dirty="0" smtClean="0">
                <a:cs typeface="B Zar" panose="00000400000000000000" pitchFamily="2" charset="-78"/>
              </a:rPr>
              <a:t> در صورت نیاز، ضروری </a:t>
            </a:r>
            <a:r>
              <a:rPr lang="fa-IR" sz="2400" dirty="0" smtClean="0">
                <a:cs typeface="B Zar" panose="00000400000000000000" pitchFamily="2" charset="-78"/>
              </a:rPr>
              <a:t>است</a:t>
            </a:r>
          </a:p>
          <a:p>
            <a:pPr algn="r" rtl="1"/>
            <a:endParaRPr lang="fa-IR" sz="2400" dirty="0" smtClean="0">
              <a:cs typeface="B Zar" panose="00000400000000000000" pitchFamily="2" charset="-78"/>
            </a:endParaRPr>
          </a:p>
          <a:p>
            <a:pPr algn="r" rtl="1"/>
            <a:r>
              <a:rPr lang="fa-IR" sz="2400" dirty="0" smtClean="0">
                <a:cs typeface="B Zar" panose="00000400000000000000" pitchFamily="2" charset="-78"/>
              </a:rPr>
              <a:t>مطالعه در مورد موارد درمان شده در بخش خصوصی </a:t>
            </a:r>
            <a:r>
              <a:rPr lang="fa-IR" sz="2400" dirty="0" err="1" smtClean="0">
                <a:cs typeface="B Zar" panose="00000400000000000000" pitchFamily="2" charset="-78"/>
              </a:rPr>
              <a:t>بسرعت</a:t>
            </a:r>
            <a:r>
              <a:rPr lang="fa-IR" sz="2400" dirty="0" smtClean="0">
                <a:cs typeface="B Zar" panose="00000400000000000000" pitchFamily="2" charset="-78"/>
              </a:rPr>
              <a:t> باید انجام شود تا اطلاعات موارد درمان شده به داده ها ی کشوری افزوده شود. خاطر نشان می شود که اساسا بخش خصوصی با ملاک </a:t>
            </a:r>
            <a:r>
              <a:rPr lang="en-US" sz="2400" dirty="0" smtClean="0">
                <a:cs typeface="B Zar" panose="00000400000000000000" pitchFamily="2" charset="-78"/>
              </a:rPr>
              <a:t>HCV PCR </a:t>
            </a:r>
            <a:r>
              <a:rPr lang="fa-IR" sz="2400" dirty="0" smtClean="0">
                <a:cs typeface="B Zar" panose="00000400000000000000" pitchFamily="2" charset="-78"/>
              </a:rPr>
              <a:t> مثبت درمان را شروع کرده </a:t>
            </a:r>
            <a:r>
              <a:rPr lang="fa-IR" sz="2400" dirty="0" err="1" smtClean="0">
                <a:cs typeface="B Zar" panose="00000400000000000000" pitchFamily="2" charset="-78"/>
              </a:rPr>
              <a:t>اند</a:t>
            </a:r>
            <a:r>
              <a:rPr lang="fa-IR" sz="2400" dirty="0" smtClean="0">
                <a:cs typeface="B Zar" panose="00000400000000000000" pitchFamily="2" charset="-78"/>
              </a:rPr>
              <a:t> که می تواند به داده های فعلی کشور اضافه شود. </a:t>
            </a:r>
            <a:r>
              <a:rPr lang="fa-IR" sz="2400" dirty="0" smtClean="0">
                <a:solidFill>
                  <a:srgbClr val="FF0000"/>
                </a:solidFill>
                <a:cs typeface="B Zar" panose="00000400000000000000" pitchFamily="2" charset="-78"/>
              </a:rPr>
              <a:t>(طراحی فرم جمع آوری اطلاعات بخش خصوصی و ارسال از طریق اعضا کمیته علمی و کارشناسان هپاتیت، پیشنهاد کمک برای جمع آوری اطلاعات، استفاده از </a:t>
            </a:r>
            <a:r>
              <a:rPr lang="fa-IR" sz="2400" dirty="0" err="1" smtClean="0">
                <a:solidFill>
                  <a:srgbClr val="FF0000"/>
                </a:solidFill>
                <a:cs typeface="B Zar" panose="00000400000000000000" pitchFamily="2" charset="-78"/>
              </a:rPr>
              <a:t>پلتفرم</a:t>
            </a:r>
            <a:r>
              <a:rPr lang="fa-IR" sz="2400" dirty="0" smtClean="0">
                <a:solidFill>
                  <a:srgbClr val="FF0000"/>
                </a:solidFill>
                <a:cs typeface="B Zar" panose="00000400000000000000" pitchFamily="2" charset="-78"/>
              </a:rPr>
              <a:t> بیمه)</a:t>
            </a:r>
            <a:endParaRPr lang="fa-IR" sz="2400" dirty="0" smtClean="0">
              <a:solidFill>
                <a:srgbClr val="FF0000"/>
              </a:solidFill>
              <a:cs typeface="B Zar" panose="00000400000000000000" pitchFamily="2" charset="-78"/>
            </a:endParaRPr>
          </a:p>
          <a:p>
            <a:pPr marL="0" indent="0" algn="r" rtl="1">
              <a:buNone/>
            </a:pPr>
            <a:r>
              <a:rPr lang="fa-IR" sz="2400" dirty="0" smtClean="0">
                <a:cs typeface="B Zar" panose="00000400000000000000" pitchFamily="2" charset="-78"/>
              </a:rPr>
              <a:t/>
            </a:r>
            <a:br>
              <a:rPr lang="fa-IR" sz="2400" dirty="0" smtClean="0">
                <a:cs typeface="B Zar" panose="00000400000000000000" pitchFamily="2" charset="-78"/>
              </a:rPr>
            </a:br>
            <a:endParaRPr lang="en-US" sz="2400" dirty="0">
              <a:cs typeface="B Zar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77159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/>
            <a:r>
              <a:rPr lang="fa-IR" b="1" dirty="0" smtClean="0">
                <a:solidFill>
                  <a:schemeClr val="bg1"/>
                </a:solidFill>
                <a:cs typeface="2  Titr" panose="00000700000000000000" pitchFamily="2" charset="-78"/>
              </a:rPr>
              <a:t>پیشنهادات</a:t>
            </a:r>
            <a:endParaRPr lang="fa-IR" b="1" dirty="0">
              <a:solidFill>
                <a:schemeClr val="bg1"/>
              </a:solidFill>
              <a:cs typeface="2 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47891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pPr algn="r" rtl="1"/>
            <a:r>
              <a:rPr lang="fa-IR" sz="2400" dirty="0" smtClean="0">
                <a:cs typeface="B Zar" panose="00000400000000000000" pitchFamily="2" charset="-78"/>
              </a:rPr>
              <a:t>پیش بینی راه اندازی مراکز پیگیری پس از پایان درمان (عملا برای بیماران با فیبروز شدید و سیروز)، حداقل یک مرکز در هر دانشگاه </a:t>
            </a:r>
            <a:endParaRPr lang="fa-IR" sz="2400" dirty="0" smtClean="0">
              <a:cs typeface="B Zar" panose="00000400000000000000" pitchFamily="2" charset="-78"/>
            </a:endParaRPr>
          </a:p>
          <a:p>
            <a:pPr algn="r" rtl="1"/>
            <a:endParaRPr lang="fa-IR" sz="2400" dirty="0" smtClean="0">
              <a:cs typeface="B Zar" panose="00000400000000000000" pitchFamily="2" charset="-78"/>
            </a:endParaRPr>
          </a:p>
          <a:p>
            <a:pPr algn="r" rtl="1"/>
            <a:r>
              <a:rPr lang="fa-IR" sz="2400" dirty="0" smtClean="0">
                <a:cs typeface="B Zar" panose="00000400000000000000" pitchFamily="2" charset="-78"/>
              </a:rPr>
              <a:t>مطالعات متناسب برای تعیین شیوع و بروز مبتلایان به </a:t>
            </a:r>
            <a:r>
              <a:rPr lang="en-US" sz="2400" dirty="0" smtClean="0">
                <a:cs typeface="B Zar" panose="00000400000000000000" pitchFamily="2" charset="-78"/>
              </a:rPr>
              <a:t>HCV، </a:t>
            </a:r>
            <a:r>
              <a:rPr lang="fa-IR" sz="2400" dirty="0" smtClean="0">
                <a:cs typeface="B Zar" panose="00000400000000000000" pitchFamily="2" charset="-78"/>
              </a:rPr>
              <a:t>مبتلایان به </a:t>
            </a:r>
            <a:r>
              <a:rPr lang="en-US" sz="2400" dirty="0" smtClean="0">
                <a:cs typeface="B Zar" panose="00000400000000000000" pitchFamily="2" charset="-78"/>
              </a:rPr>
              <a:t>HCV </a:t>
            </a:r>
            <a:r>
              <a:rPr lang="en-US" sz="2400" dirty="0" err="1" smtClean="0">
                <a:cs typeface="B Zar" panose="00000400000000000000" pitchFamily="2" charset="-78"/>
              </a:rPr>
              <a:t>Viremic</a:t>
            </a:r>
            <a:r>
              <a:rPr lang="fa-IR" sz="2400" dirty="0">
                <a:cs typeface="B Zar" panose="00000400000000000000" pitchFamily="2" charset="-78"/>
              </a:rPr>
              <a:t> </a:t>
            </a:r>
            <a:r>
              <a:rPr lang="fa-IR" sz="2400" dirty="0" smtClean="0">
                <a:cs typeface="B Zar" panose="00000400000000000000" pitchFamily="2" charset="-78"/>
              </a:rPr>
              <a:t>و تخمین واقعی از تعداد مبتلایان و </a:t>
            </a:r>
            <a:r>
              <a:rPr lang="fa-IR" sz="2400" dirty="0" err="1" smtClean="0">
                <a:cs typeface="B Zar" panose="00000400000000000000" pitchFamily="2" charset="-78"/>
              </a:rPr>
              <a:t>واجدین</a:t>
            </a:r>
            <a:r>
              <a:rPr lang="fa-IR" sz="2400" dirty="0" smtClean="0">
                <a:cs typeface="B Zar" panose="00000400000000000000" pitchFamily="2" charset="-78"/>
              </a:rPr>
              <a:t> شرایط درمان و روند مرگ ناشی از </a:t>
            </a:r>
            <a:r>
              <a:rPr lang="en-US" sz="2400" dirty="0" smtClean="0">
                <a:cs typeface="B Zar" panose="00000400000000000000" pitchFamily="2" charset="-78"/>
              </a:rPr>
              <a:t>HCV </a:t>
            </a:r>
            <a:r>
              <a:rPr lang="fa-IR" sz="2400" dirty="0" smtClean="0">
                <a:cs typeface="B Zar" panose="00000400000000000000" pitchFamily="2" charset="-78"/>
              </a:rPr>
              <a:t> باید انجام شود. مدل های مناسب باید طراحی </a:t>
            </a:r>
            <a:r>
              <a:rPr lang="fa-IR" sz="2400" dirty="0" smtClean="0">
                <a:cs typeface="B Zar" panose="00000400000000000000" pitchFamily="2" charset="-78"/>
              </a:rPr>
              <a:t>شود </a:t>
            </a:r>
            <a:r>
              <a:rPr lang="fa-IR" sz="2400" dirty="0" smtClean="0">
                <a:solidFill>
                  <a:srgbClr val="FF0000"/>
                </a:solidFill>
                <a:cs typeface="B Zar" panose="00000400000000000000" pitchFamily="2" charset="-78"/>
              </a:rPr>
              <a:t>(تشکیل تیم تخمین)</a:t>
            </a:r>
          </a:p>
          <a:p>
            <a:pPr algn="r" rtl="1"/>
            <a:endParaRPr lang="fa-IR" sz="2400" dirty="0" smtClean="0">
              <a:solidFill>
                <a:srgbClr val="FF0000"/>
              </a:solidFill>
              <a:cs typeface="B Zar" panose="00000400000000000000" pitchFamily="2" charset="-78"/>
            </a:endParaRPr>
          </a:p>
          <a:p>
            <a:pPr algn="r" rtl="1"/>
            <a:r>
              <a:rPr lang="fa-IR" sz="2400" dirty="0" smtClean="0">
                <a:cs typeface="B Zar" panose="00000400000000000000" pitchFamily="2" charset="-78"/>
              </a:rPr>
              <a:t>امکان اتصال داده های ثبت مرگ با ثبت اطلاعات </a:t>
            </a:r>
            <a:r>
              <a:rPr lang="en-US" sz="2400" dirty="0" smtClean="0">
                <a:cs typeface="B Zar" panose="00000400000000000000" pitchFamily="2" charset="-78"/>
              </a:rPr>
              <a:t>HCV، </a:t>
            </a:r>
            <a:r>
              <a:rPr lang="fa-IR" sz="2400" dirty="0" smtClean="0">
                <a:cs typeface="B Zar" panose="00000400000000000000" pitchFamily="2" charset="-78"/>
              </a:rPr>
              <a:t>اطلاعات بسیار مهمی در مورد مرگ ناشی از </a:t>
            </a:r>
            <a:r>
              <a:rPr lang="en-US" sz="2400" dirty="0" smtClean="0">
                <a:cs typeface="B Zar" panose="00000400000000000000" pitchFamily="2" charset="-78"/>
              </a:rPr>
              <a:t>HCV، </a:t>
            </a:r>
            <a:r>
              <a:rPr lang="fa-IR" sz="2400" dirty="0" smtClean="0">
                <a:cs typeface="B Zar" panose="00000400000000000000" pitchFamily="2" charset="-78"/>
              </a:rPr>
              <a:t>سیروز و </a:t>
            </a:r>
            <a:r>
              <a:rPr lang="en-US" sz="2400" dirty="0" smtClean="0">
                <a:cs typeface="B Zar" panose="00000400000000000000" pitchFamily="2" charset="-78"/>
              </a:rPr>
              <a:t>HCC </a:t>
            </a:r>
            <a:r>
              <a:rPr lang="fa-IR" sz="2400" dirty="0" smtClean="0">
                <a:cs typeface="B Zar" panose="00000400000000000000" pitchFamily="2" charset="-78"/>
              </a:rPr>
              <a:t> را در اختیار برنامه ی هپاتیت خواهد گذاشت. نیم نگاهی نیز نگاهی به شیوع </a:t>
            </a:r>
            <a:r>
              <a:rPr lang="en-US" sz="2400" dirty="0" smtClean="0">
                <a:cs typeface="B Zar" panose="00000400000000000000" pitchFamily="2" charset="-78"/>
              </a:rPr>
              <a:t>HCV </a:t>
            </a:r>
            <a:r>
              <a:rPr lang="fa-IR" sz="2400" dirty="0" smtClean="0">
                <a:cs typeface="B Zar" panose="00000400000000000000" pitchFamily="2" charset="-78"/>
              </a:rPr>
              <a:t> </a:t>
            </a:r>
            <a:r>
              <a:rPr lang="fa-IR" sz="2400" dirty="0" smtClean="0">
                <a:cs typeface="B Zar" panose="00000400000000000000" pitchFamily="2" charset="-78"/>
              </a:rPr>
              <a:t>دارد</a:t>
            </a:r>
          </a:p>
          <a:p>
            <a:pPr algn="r" rtl="1"/>
            <a:endParaRPr lang="fa-IR" sz="2400" dirty="0" smtClean="0">
              <a:cs typeface="B Zar" panose="00000400000000000000" pitchFamily="2" charset="-78"/>
            </a:endParaRPr>
          </a:p>
          <a:p>
            <a:pPr algn="r" rtl="1"/>
            <a:r>
              <a:rPr lang="fa-IR" sz="2400" dirty="0" smtClean="0">
                <a:cs typeface="B Zar" panose="00000400000000000000" pitchFamily="2" charset="-78"/>
              </a:rPr>
              <a:t>در برنامه ی کشوری باید ساز و کار مناسبی برای نحوه ی اتصال بخش خصوصی (مطب ها، کلینیک ها، آزمایشگاهها ) به بخش دولتی طراحی و اجرا شود</a:t>
            </a:r>
          </a:p>
          <a:p>
            <a:pPr marL="0" indent="0" algn="r" rtl="1">
              <a:buNone/>
            </a:pPr>
            <a:r>
              <a:rPr lang="fa-IR" sz="2400" dirty="0" smtClean="0">
                <a:cs typeface="B Zar" panose="00000400000000000000" pitchFamily="2" charset="-78"/>
              </a:rPr>
              <a:t/>
            </a:r>
            <a:br>
              <a:rPr lang="fa-IR" sz="2400" dirty="0" smtClean="0">
                <a:cs typeface="B Zar" panose="00000400000000000000" pitchFamily="2" charset="-78"/>
              </a:rPr>
            </a:br>
            <a:endParaRPr lang="en-US" sz="2400" dirty="0">
              <a:cs typeface="B Zar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4544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fa-IR" b="1" dirty="0">
                <a:solidFill>
                  <a:schemeClr val="bg1"/>
                </a:solidFill>
                <a:cs typeface="2  Titr" panose="00000700000000000000" pitchFamily="2" charset="-78"/>
              </a:rPr>
              <a:t>بخش </a:t>
            </a:r>
            <a:r>
              <a:rPr lang="fa-IR" b="1" dirty="0" smtClean="0">
                <a:solidFill>
                  <a:schemeClr val="bg1"/>
                </a:solidFill>
                <a:cs typeface="2  Titr" panose="00000700000000000000" pitchFamily="2" charset="-78"/>
              </a:rPr>
              <a:t>دوم: ارزیابی خدمات</a:t>
            </a:r>
            <a:endParaRPr lang="en-US" b="1" dirty="0">
              <a:solidFill>
                <a:schemeClr val="bg1"/>
              </a:solidFill>
              <a:cs typeface="2 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r" rtl="1"/>
            <a:endParaRPr lang="fa-IR" b="1" dirty="0" smtClean="0">
              <a:cs typeface="B Zar" panose="00000400000000000000" pitchFamily="2" charset="-78"/>
            </a:endParaRPr>
          </a:p>
          <a:p>
            <a:pPr algn="r" rtl="1"/>
            <a:r>
              <a:rPr lang="fa-IR" b="1" dirty="0" smtClean="0">
                <a:cs typeface="B Zar" panose="00000400000000000000" pitchFamily="2" charset="-78"/>
              </a:rPr>
              <a:t>سلامت خون</a:t>
            </a:r>
          </a:p>
          <a:p>
            <a:pPr algn="r" rtl="1"/>
            <a:r>
              <a:rPr lang="fa-IR" b="1" dirty="0" smtClean="0">
                <a:cs typeface="B Zar" panose="00000400000000000000" pitchFamily="2" charset="-78"/>
              </a:rPr>
              <a:t>تزریق ایمن</a:t>
            </a:r>
          </a:p>
          <a:p>
            <a:pPr algn="r" rtl="1"/>
            <a:r>
              <a:rPr lang="fa-IR" b="1" dirty="0" smtClean="0">
                <a:cs typeface="B Zar" panose="00000400000000000000" pitchFamily="2" charset="-78"/>
              </a:rPr>
              <a:t>کاهش آسیب</a:t>
            </a:r>
            <a:endParaRPr lang="en-US" b="1" dirty="0" smtClean="0">
              <a:cs typeface="B Zar" panose="00000400000000000000" pitchFamily="2" charset="-78"/>
            </a:endParaRPr>
          </a:p>
          <a:p>
            <a:pPr algn="r" rtl="1"/>
            <a:r>
              <a:rPr lang="fa-IR" b="1" dirty="0" smtClean="0">
                <a:cs typeface="B Zar" panose="00000400000000000000" pitchFamily="2" charset="-78"/>
              </a:rPr>
              <a:t>تست و درمان هپاتیت </a:t>
            </a:r>
            <a:r>
              <a:rPr lang="fa-IR" b="1" dirty="0">
                <a:cs typeface="B Zar" panose="00000400000000000000" pitchFamily="2" charset="-78"/>
              </a:rPr>
              <a:t>سی</a:t>
            </a:r>
            <a:endParaRPr lang="en-US" b="1" dirty="0">
              <a:cs typeface="B Zar" panose="00000400000000000000" pitchFamily="2" charset="-78"/>
            </a:endParaRPr>
          </a:p>
          <a:p>
            <a:pPr algn="r" rtl="1"/>
            <a:r>
              <a:rPr lang="fa-IR" b="1" dirty="0" smtClean="0">
                <a:cs typeface="B Zar" panose="00000400000000000000" pitchFamily="2" charset="-78"/>
              </a:rPr>
              <a:t>غربالگری و درمان عفونت های همزمان </a:t>
            </a:r>
            <a:r>
              <a:rPr lang="en-US" b="1" dirty="0" smtClean="0">
                <a:cs typeface="B Zar" panose="00000400000000000000" pitchFamily="2" charset="-78"/>
              </a:rPr>
              <a:t>HIV/HBV/HCV</a:t>
            </a:r>
            <a:endParaRPr lang="fa-IR" b="1" dirty="0" smtClean="0">
              <a:cs typeface="B Zar" panose="00000400000000000000" pitchFamily="2" charset="-78"/>
            </a:endParaRPr>
          </a:p>
          <a:p>
            <a:pPr algn="r" rtl="1"/>
            <a:r>
              <a:rPr lang="fa-IR" b="1" dirty="0" smtClean="0">
                <a:cs typeface="B Zar" panose="00000400000000000000" pitchFamily="2" charset="-78"/>
              </a:rPr>
              <a:t>سایر ملاحظات (بخش خصوصی)</a:t>
            </a:r>
            <a:endParaRPr lang="en-US" b="1" dirty="0" smtClean="0">
              <a:cs typeface="B Zar" panose="00000400000000000000" pitchFamily="2" charset="-78"/>
            </a:endParaRPr>
          </a:p>
          <a:p>
            <a:pPr algn="r" rtl="1"/>
            <a:endParaRPr lang="en-US" b="1" dirty="0"/>
          </a:p>
          <a:p>
            <a:pPr algn="r" rtl="1"/>
            <a:endParaRPr lang="en-US" b="1" dirty="0"/>
          </a:p>
          <a:p>
            <a:pPr algn="r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1547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/>
            <a:r>
              <a:rPr lang="fa-IR" b="1" dirty="0" smtClean="0">
                <a:solidFill>
                  <a:schemeClr val="bg1"/>
                </a:solidFill>
                <a:cs typeface="2  Titr" panose="00000700000000000000" pitchFamily="2" charset="-78"/>
              </a:rPr>
              <a:t>گپ ها</a:t>
            </a:r>
            <a:endParaRPr lang="fa-IR" b="1" dirty="0">
              <a:solidFill>
                <a:schemeClr val="bg1"/>
              </a:solidFill>
              <a:cs typeface="2 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79976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pPr algn="r" rtl="1"/>
            <a:endParaRPr lang="fa-IR" sz="2400" dirty="0" smtClean="0">
              <a:cs typeface="B Zar" panose="00000400000000000000" pitchFamily="2" charset="-78"/>
            </a:endParaRPr>
          </a:p>
          <a:p>
            <a:pPr algn="r" rtl="1"/>
            <a:r>
              <a:rPr lang="fa-IR" sz="2400" dirty="0" smtClean="0">
                <a:cs typeface="B Zar" panose="00000400000000000000" pitchFamily="2" charset="-78"/>
              </a:rPr>
              <a:t>برنامه </a:t>
            </a:r>
            <a:r>
              <a:rPr lang="fa-IR" sz="2400" dirty="0" smtClean="0">
                <a:cs typeface="B Zar" panose="00000400000000000000" pitchFamily="2" charset="-78"/>
              </a:rPr>
              <a:t>ای ملی برای مانیتور میزان آسیب های شغلی در پرسنل بهداشتی در سطح و جمع آوری اطلاعات و گزارش دهی وجود ندارد. این اقدامات در سطح مراکز انجام می شود اما عدد دقیق </a:t>
            </a:r>
            <a:r>
              <a:rPr lang="fa-IR" sz="2400" dirty="0" err="1" smtClean="0">
                <a:cs typeface="B Zar" panose="00000400000000000000" pitchFamily="2" charset="-78"/>
              </a:rPr>
              <a:t>نشنال</a:t>
            </a:r>
            <a:r>
              <a:rPr lang="fa-IR" sz="2400" dirty="0" smtClean="0">
                <a:cs typeface="B Zar" panose="00000400000000000000" pitchFamily="2" charset="-78"/>
              </a:rPr>
              <a:t> در دسترس نیست. </a:t>
            </a:r>
          </a:p>
          <a:p>
            <a:pPr algn="r" rtl="1"/>
            <a:endParaRPr lang="fa-IR" sz="2400" dirty="0" smtClean="0">
              <a:cs typeface="B Zar" panose="00000400000000000000" pitchFamily="2" charset="-78"/>
            </a:endParaRPr>
          </a:p>
          <a:p>
            <a:pPr algn="r" rtl="1"/>
            <a:r>
              <a:rPr lang="fa-IR" sz="2400" dirty="0" smtClean="0">
                <a:cs typeface="B Zar" panose="00000400000000000000" pitchFamily="2" charset="-78"/>
              </a:rPr>
              <a:t>در جریان آزمایشات طب کار، به درست یا غلط درخواست آزمایشات هپاتیت های ویروسی و </a:t>
            </a:r>
            <a:r>
              <a:rPr lang="en-US" sz="2400" dirty="0" smtClean="0">
                <a:cs typeface="B Zar" panose="00000400000000000000" pitchFamily="2" charset="-78"/>
              </a:rPr>
              <a:t>HIV </a:t>
            </a:r>
            <a:r>
              <a:rPr lang="fa-IR" sz="2400" dirty="0" smtClean="0">
                <a:cs typeface="B Zar" panose="00000400000000000000" pitchFamily="2" charset="-78"/>
              </a:rPr>
              <a:t>خصوصا برای پرسنل بهداشتی، مشکلات عدیده ای را با داشتن تست مثبت ایجاد می کند که عملا با وجود درمانهای فعلی، ممنوعیتی برای ادامه ی کار ندارند. اما نبود برنامه/قانون مشخص منجر به از دست دادن شغل آنان می شود</a:t>
            </a:r>
            <a:r>
              <a:rPr lang="fa-IR" sz="2400" dirty="0" smtClean="0">
                <a:cs typeface="B Zar" panose="00000400000000000000" pitchFamily="2" charset="-78"/>
              </a:rPr>
              <a:t>. </a:t>
            </a:r>
            <a:r>
              <a:rPr lang="fa-IR" sz="2400" dirty="0" smtClean="0">
                <a:solidFill>
                  <a:srgbClr val="FF0000"/>
                </a:solidFill>
                <a:cs typeface="B Zar" panose="00000400000000000000" pitchFamily="2" charset="-78"/>
              </a:rPr>
              <a:t>(ارتقاء راهنمای </a:t>
            </a:r>
            <a:r>
              <a:rPr lang="en-US" sz="2400" dirty="0" smtClean="0">
                <a:solidFill>
                  <a:srgbClr val="FF0000"/>
                </a:solidFill>
                <a:cs typeface="B Zar" panose="00000400000000000000" pitchFamily="2" charset="-78"/>
              </a:rPr>
              <a:t>PEP</a:t>
            </a:r>
            <a:r>
              <a:rPr lang="fa-IR" sz="2400" dirty="0" smtClean="0">
                <a:solidFill>
                  <a:srgbClr val="FF0000"/>
                </a:solidFill>
                <a:cs typeface="B Zar" panose="00000400000000000000" pitchFamily="2" charset="-78"/>
              </a:rPr>
              <a:t> و تدوین راهنمای برگشت به کار با همراهی طب کار) </a:t>
            </a:r>
            <a:endParaRPr lang="fa-IR" sz="2400" dirty="0" smtClean="0">
              <a:solidFill>
                <a:srgbClr val="FF0000"/>
              </a:solidFill>
              <a:cs typeface="B Zar" panose="00000400000000000000" pitchFamily="2" charset="-78"/>
            </a:endParaRPr>
          </a:p>
          <a:p>
            <a:pPr algn="r" rtl="1"/>
            <a:endParaRPr lang="fa-IR" sz="2400" dirty="0" smtClean="0">
              <a:cs typeface="B Zar" panose="00000400000000000000" pitchFamily="2" charset="-78"/>
            </a:endParaRPr>
          </a:p>
          <a:p>
            <a:pPr algn="r" rtl="1"/>
            <a:r>
              <a:rPr lang="fa-IR" sz="2400" dirty="0" smtClean="0">
                <a:cs typeface="B Zar" panose="00000400000000000000" pitchFamily="2" charset="-78"/>
              </a:rPr>
              <a:t>همچنان گپ عدم دسترسی به بخش خصوصی در بخش های مختلف، محدودیت های جدی ایجاد می کند</a:t>
            </a:r>
          </a:p>
          <a:p>
            <a:pPr marL="0" indent="0" algn="r" rtl="1">
              <a:buNone/>
            </a:pPr>
            <a:r>
              <a:rPr lang="fa-IR" sz="2400" dirty="0" smtClean="0">
                <a:cs typeface="B Zar" panose="00000400000000000000" pitchFamily="2" charset="-78"/>
              </a:rPr>
              <a:t/>
            </a:r>
            <a:br>
              <a:rPr lang="fa-IR" sz="2400" dirty="0" smtClean="0">
                <a:cs typeface="B Zar" panose="00000400000000000000" pitchFamily="2" charset="-78"/>
              </a:rPr>
            </a:br>
            <a:endParaRPr lang="en-US" sz="2400" dirty="0">
              <a:cs typeface="B Zar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83862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/>
            <a:r>
              <a:rPr lang="fa-IR" b="1" dirty="0" smtClean="0">
                <a:solidFill>
                  <a:schemeClr val="bg1"/>
                </a:solidFill>
                <a:cs typeface="2  Titr" panose="00000700000000000000" pitchFamily="2" charset="-78"/>
              </a:rPr>
              <a:t>پیشنهادات</a:t>
            </a:r>
            <a:endParaRPr lang="fa-IR" b="1" dirty="0">
              <a:solidFill>
                <a:schemeClr val="bg1"/>
              </a:solidFill>
              <a:cs typeface="2 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47891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pPr algn="r" rtl="1"/>
            <a:r>
              <a:rPr lang="fa-IR" dirty="0" smtClean="0">
                <a:cs typeface="B Zar" panose="00000400000000000000" pitchFamily="2" charset="-78"/>
              </a:rPr>
              <a:t>سامانه ای برای ثبت و گزارش دهی آسیب های شغلی و </a:t>
            </a:r>
            <a:r>
              <a:rPr lang="en-US" dirty="0" smtClean="0">
                <a:cs typeface="B Zar" panose="00000400000000000000" pitchFamily="2" charset="-78"/>
              </a:rPr>
              <a:t>PEP ، </a:t>
            </a:r>
            <a:r>
              <a:rPr lang="fa-IR" dirty="0" smtClean="0">
                <a:cs typeface="B Zar" panose="00000400000000000000" pitchFamily="2" charset="-78"/>
              </a:rPr>
              <a:t>متصل به </a:t>
            </a:r>
            <a:r>
              <a:rPr lang="fa-IR" dirty="0" err="1" smtClean="0">
                <a:cs typeface="B Zar" panose="00000400000000000000" pitchFamily="2" charset="-78"/>
              </a:rPr>
              <a:t>پلتفرم</a:t>
            </a:r>
            <a:r>
              <a:rPr lang="fa-IR" dirty="0" smtClean="0">
                <a:cs typeface="B Zar" panose="00000400000000000000" pitchFamily="2" charset="-78"/>
              </a:rPr>
              <a:t> های بیمارستانی و ... وجود دارد. نرم افزار مراکز مشاوره تمام موارد را ثبت </a:t>
            </a:r>
            <a:r>
              <a:rPr lang="fa-IR" dirty="0" err="1" smtClean="0">
                <a:cs typeface="B Zar" panose="00000400000000000000" pitchFamily="2" charset="-78"/>
              </a:rPr>
              <a:t>نمی</a:t>
            </a:r>
            <a:r>
              <a:rPr lang="fa-IR" dirty="0" smtClean="0">
                <a:cs typeface="B Zar" panose="00000400000000000000" pitchFamily="2" charset="-78"/>
              </a:rPr>
              <a:t> کند (در مورد </a:t>
            </a:r>
            <a:r>
              <a:rPr lang="en-US" dirty="0" smtClean="0">
                <a:cs typeface="B Zar" panose="00000400000000000000" pitchFamily="2" charset="-78"/>
              </a:rPr>
              <a:t>HBV </a:t>
            </a:r>
            <a:r>
              <a:rPr lang="fa-IR" dirty="0" smtClean="0">
                <a:cs typeface="B Zar" panose="00000400000000000000" pitchFamily="2" charset="-78"/>
              </a:rPr>
              <a:t> و</a:t>
            </a:r>
            <a:r>
              <a:rPr lang="en-US" dirty="0" smtClean="0">
                <a:cs typeface="B Zar" panose="00000400000000000000" pitchFamily="2" charset="-78"/>
              </a:rPr>
              <a:t>HCV </a:t>
            </a:r>
            <a:r>
              <a:rPr lang="fa-IR" dirty="0" smtClean="0">
                <a:cs typeface="B Zar" panose="00000400000000000000" pitchFamily="2" charset="-78"/>
              </a:rPr>
              <a:t> ) البته در مورد </a:t>
            </a:r>
            <a:r>
              <a:rPr lang="en-US" dirty="0" smtClean="0">
                <a:cs typeface="B Zar" panose="00000400000000000000" pitchFamily="2" charset="-78"/>
              </a:rPr>
              <a:t>HIV </a:t>
            </a:r>
            <a:r>
              <a:rPr lang="fa-IR" dirty="0" smtClean="0">
                <a:cs typeface="B Zar" panose="00000400000000000000" pitchFamily="2" charset="-78"/>
              </a:rPr>
              <a:t> </a:t>
            </a:r>
            <a:r>
              <a:rPr lang="fa-IR" dirty="0" err="1" smtClean="0">
                <a:cs typeface="B Zar" panose="00000400000000000000" pitchFamily="2" charset="-78"/>
              </a:rPr>
              <a:t>بدلیل</a:t>
            </a:r>
            <a:r>
              <a:rPr lang="fa-IR" dirty="0" smtClean="0">
                <a:cs typeface="B Zar" panose="00000400000000000000" pitchFamily="2" charset="-78"/>
              </a:rPr>
              <a:t> دریافت </a:t>
            </a:r>
            <a:r>
              <a:rPr lang="en-US" dirty="0" smtClean="0">
                <a:cs typeface="B Zar" panose="00000400000000000000" pitchFamily="2" charset="-78"/>
              </a:rPr>
              <a:t>PEP </a:t>
            </a:r>
            <a:r>
              <a:rPr lang="fa-IR" dirty="0" smtClean="0">
                <a:cs typeface="B Zar" panose="00000400000000000000" pitchFamily="2" charset="-78"/>
              </a:rPr>
              <a:t>که منحصرا در مراکز است اطلاعات وجود دارد. </a:t>
            </a:r>
            <a:r>
              <a:rPr lang="fa-IR" dirty="0" smtClean="0">
                <a:solidFill>
                  <a:srgbClr val="FF0000"/>
                </a:solidFill>
                <a:cs typeface="B Zar" panose="00000400000000000000" pitchFamily="2" charset="-78"/>
              </a:rPr>
              <a:t>(ارتقاء نرم افزار ثبت و گزارش دهی)</a:t>
            </a:r>
            <a:endParaRPr lang="fa-IR" dirty="0" smtClean="0">
              <a:solidFill>
                <a:srgbClr val="FF0000"/>
              </a:solidFill>
              <a:cs typeface="B Zar" panose="00000400000000000000" pitchFamily="2" charset="-78"/>
            </a:endParaRPr>
          </a:p>
          <a:p>
            <a:pPr algn="r" rtl="1"/>
            <a:endParaRPr lang="fa-IR" dirty="0" smtClean="0">
              <a:cs typeface="B Zar" panose="00000400000000000000" pitchFamily="2" charset="-78"/>
            </a:endParaRPr>
          </a:p>
          <a:p>
            <a:pPr algn="r" rtl="1"/>
            <a:r>
              <a:rPr lang="fa-IR" dirty="0" smtClean="0">
                <a:cs typeface="B Zar" panose="00000400000000000000" pitchFamily="2" charset="-78"/>
              </a:rPr>
              <a:t>تدوین راهنمای کاهش </a:t>
            </a:r>
            <a:r>
              <a:rPr lang="fa-IR" dirty="0" err="1" smtClean="0">
                <a:cs typeface="B Zar" panose="00000400000000000000" pitchFamily="2" charset="-78"/>
              </a:rPr>
              <a:t>استیگما</a:t>
            </a:r>
            <a:r>
              <a:rPr lang="fa-IR" dirty="0" smtClean="0">
                <a:cs typeface="B Zar" panose="00000400000000000000" pitchFamily="2" charset="-78"/>
              </a:rPr>
              <a:t> در محیط کار برای حمایت از نیروها و اصلاح قوانین قدیمی و بدون شواهد در طب </a:t>
            </a:r>
            <a:r>
              <a:rPr lang="fa-IR" dirty="0" smtClean="0">
                <a:cs typeface="B Zar" panose="00000400000000000000" pitchFamily="2" charset="-78"/>
              </a:rPr>
              <a:t>کار </a:t>
            </a:r>
            <a:r>
              <a:rPr lang="fa-IR" dirty="0" smtClean="0">
                <a:solidFill>
                  <a:srgbClr val="FF0000"/>
                </a:solidFill>
                <a:cs typeface="B Zar" panose="00000400000000000000" pitchFamily="2" charset="-78"/>
              </a:rPr>
              <a:t>(در دست اقدام با همراهی طب کار)</a:t>
            </a:r>
            <a:endParaRPr lang="fa-IR" dirty="0" smtClean="0">
              <a:solidFill>
                <a:srgbClr val="FF0000"/>
              </a:solidFill>
              <a:cs typeface="B Zar" panose="00000400000000000000" pitchFamily="2" charset="-78"/>
            </a:endParaRPr>
          </a:p>
          <a:p>
            <a:pPr algn="r" rtl="1"/>
            <a:r>
              <a:rPr lang="fa-IR" dirty="0" smtClean="0">
                <a:cs typeface="B Zar" panose="00000400000000000000" pitchFamily="2" charset="-78"/>
              </a:rPr>
              <a:t> </a:t>
            </a:r>
          </a:p>
          <a:p>
            <a:pPr algn="r" rtl="1"/>
            <a:r>
              <a:rPr lang="fa-IR" dirty="0" smtClean="0">
                <a:cs typeface="B Zar" panose="00000400000000000000" pitchFamily="2" charset="-78"/>
              </a:rPr>
              <a:t>تکرار کامنت قبلی: تأکید بر بخش خصوصی و الزام برنامه ریزی متناسب</a:t>
            </a:r>
          </a:p>
          <a:p>
            <a:pPr marL="0" indent="0" algn="r" rtl="1">
              <a:buNone/>
            </a:pPr>
            <a:r>
              <a:rPr lang="fa-IR" dirty="0" smtClean="0">
                <a:cs typeface="B Zar" panose="00000400000000000000" pitchFamily="2" charset="-78"/>
              </a:rPr>
              <a:t/>
            </a:r>
            <a:br>
              <a:rPr lang="fa-IR" dirty="0" smtClean="0">
                <a:cs typeface="B Zar" panose="00000400000000000000" pitchFamily="2" charset="-78"/>
              </a:rPr>
            </a:br>
            <a:endParaRPr lang="en-US" dirty="0">
              <a:cs typeface="B Zar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34125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fa-IR" b="1" dirty="0">
                <a:solidFill>
                  <a:schemeClr val="bg1"/>
                </a:solidFill>
                <a:cs typeface="2  Titr" panose="00000700000000000000" pitchFamily="2" charset="-78"/>
              </a:rPr>
              <a:t>بخش </a:t>
            </a:r>
            <a:r>
              <a:rPr lang="fa-IR" b="1" dirty="0" smtClean="0">
                <a:solidFill>
                  <a:schemeClr val="bg1"/>
                </a:solidFill>
                <a:cs typeface="2  Titr" panose="00000700000000000000" pitchFamily="2" charset="-78"/>
              </a:rPr>
              <a:t>سوم: برنامه ها (موضوعات چک لیست)</a:t>
            </a:r>
            <a:endParaRPr lang="en-US" b="1" dirty="0">
              <a:solidFill>
                <a:schemeClr val="bg1"/>
              </a:solidFill>
              <a:cs typeface="2 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 algn="r" rtl="1"/>
            <a:endParaRPr lang="fa-IR" sz="3600" b="1" dirty="0" smtClean="0">
              <a:cs typeface="B Zar" panose="00000400000000000000" pitchFamily="2" charset="-78"/>
            </a:endParaRPr>
          </a:p>
          <a:p>
            <a:pPr algn="r" rtl="1"/>
            <a:r>
              <a:rPr lang="fa-IR" sz="3600" b="1" dirty="0" smtClean="0">
                <a:cs typeface="B Zar" panose="00000400000000000000" pitchFamily="2" charset="-78"/>
              </a:rPr>
              <a:t>برنامه ی استراتژیک ملی برای حذف هپاتیت سی</a:t>
            </a:r>
          </a:p>
          <a:p>
            <a:pPr algn="r" rtl="1"/>
            <a:r>
              <a:rPr lang="fa-IR" sz="3600" b="1" dirty="0" smtClean="0">
                <a:cs typeface="B Zar" panose="00000400000000000000" pitchFamily="2" charset="-78"/>
              </a:rPr>
              <a:t>برنامه ملی هپاتیت سی</a:t>
            </a:r>
            <a:endParaRPr lang="en-US" sz="3600" b="1" dirty="0" smtClean="0">
              <a:cs typeface="B Zar" panose="00000400000000000000" pitchFamily="2" charset="-78"/>
            </a:endParaRPr>
          </a:p>
          <a:p>
            <a:pPr algn="r" rtl="1"/>
            <a:r>
              <a:rPr lang="fa-IR" sz="3600" b="1" dirty="0" smtClean="0">
                <a:cs typeface="B Zar" panose="00000400000000000000" pitchFamily="2" charset="-78"/>
              </a:rPr>
              <a:t>بودجه خدمات کنترل هپاتیت سی</a:t>
            </a:r>
            <a:endParaRPr lang="en-US" sz="3600" b="1" dirty="0" smtClean="0">
              <a:cs typeface="B Zar" panose="00000400000000000000" pitchFamily="2" charset="-78"/>
            </a:endParaRPr>
          </a:p>
          <a:p>
            <a:pPr algn="r" rtl="1"/>
            <a:r>
              <a:rPr lang="fa-IR" sz="3600" b="1" dirty="0" smtClean="0">
                <a:cs typeface="B Zar" panose="00000400000000000000" pitchFamily="2" charset="-78"/>
              </a:rPr>
              <a:t>استفاده از </a:t>
            </a:r>
            <a:r>
              <a:rPr lang="fa-IR" sz="3600" b="1" dirty="0" err="1" smtClean="0">
                <a:cs typeface="B Zar" panose="00000400000000000000" pitchFamily="2" charset="-78"/>
              </a:rPr>
              <a:t>گایدلاین</a:t>
            </a:r>
            <a:r>
              <a:rPr lang="fa-IR" sz="3600" b="1" dirty="0" smtClean="0">
                <a:cs typeface="B Zar" panose="00000400000000000000" pitchFamily="2" charset="-78"/>
              </a:rPr>
              <a:t> ها، سیاست ها و توصیه های </a:t>
            </a:r>
            <a:r>
              <a:rPr lang="en-US" sz="3600" b="1" dirty="0" smtClean="0">
                <a:cs typeface="B Zar" panose="00000400000000000000" pitchFamily="2" charset="-78"/>
              </a:rPr>
              <a:t>WHO</a:t>
            </a:r>
            <a:endParaRPr lang="fa-IR" sz="3600" b="1" dirty="0" smtClean="0">
              <a:cs typeface="B Zar" panose="00000400000000000000" pitchFamily="2" charset="-78"/>
            </a:endParaRPr>
          </a:p>
          <a:p>
            <a:pPr algn="r" rtl="1"/>
            <a:endParaRPr lang="en-US" sz="3600" b="1" dirty="0"/>
          </a:p>
          <a:p>
            <a:pPr algn="r" rtl="1"/>
            <a:endParaRPr lang="en-US" sz="3600" b="1" dirty="0"/>
          </a:p>
          <a:p>
            <a:pPr algn="r" rtl="1"/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434087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/>
            <a:r>
              <a:rPr lang="fa-IR" b="1" dirty="0" smtClean="0">
                <a:solidFill>
                  <a:schemeClr val="bg1"/>
                </a:solidFill>
                <a:cs typeface="2  Titr" panose="00000700000000000000" pitchFamily="2" charset="-78"/>
              </a:rPr>
              <a:t>گپ ها/پیشنهادات</a:t>
            </a:r>
            <a:endParaRPr lang="fa-IR" b="1" dirty="0">
              <a:solidFill>
                <a:schemeClr val="bg1"/>
              </a:solidFill>
              <a:cs typeface="2 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623301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pPr algn="r" rtl="1"/>
            <a:r>
              <a:rPr lang="fa-IR" b="1" dirty="0" smtClean="0">
                <a:cs typeface="B Zar" panose="00000400000000000000" pitchFamily="2" charset="-78"/>
              </a:rPr>
              <a:t>گپ ها</a:t>
            </a:r>
            <a:r>
              <a:rPr lang="fa-IR" dirty="0" smtClean="0">
                <a:cs typeface="B Zar" panose="00000400000000000000" pitchFamily="2" charset="-78"/>
              </a:rPr>
              <a:t>:</a:t>
            </a:r>
          </a:p>
          <a:p>
            <a:pPr algn="r" rtl="1"/>
            <a:r>
              <a:rPr lang="fa-IR" dirty="0" smtClean="0">
                <a:cs typeface="B Zar" panose="00000400000000000000" pitchFamily="2" charset="-78"/>
              </a:rPr>
              <a:t>نیاز به تدوین هرچه سریعتر برنامه استراتژیک کشوری حذف هپاتیت سی با تمام </a:t>
            </a:r>
            <a:r>
              <a:rPr lang="fa-IR" dirty="0" err="1" smtClean="0">
                <a:cs typeface="B Zar" panose="00000400000000000000" pitchFamily="2" charset="-78"/>
              </a:rPr>
              <a:t>الزاماتی</a:t>
            </a:r>
            <a:r>
              <a:rPr lang="fa-IR" dirty="0" smtClean="0">
                <a:cs typeface="B Zar" panose="00000400000000000000" pitchFamily="2" charset="-78"/>
              </a:rPr>
              <a:t> که در ارزیابی مورد سوال قرار گرفته </a:t>
            </a:r>
            <a:r>
              <a:rPr lang="fa-IR" dirty="0" smtClean="0">
                <a:cs typeface="B Zar" panose="00000400000000000000" pitchFamily="2" charset="-78"/>
              </a:rPr>
              <a:t>است </a:t>
            </a:r>
            <a:r>
              <a:rPr lang="fa-IR" dirty="0" smtClean="0">
                <a:solidFill>
                  <a:srgbClr val="FF0000"/>
                </a:solidFill>
                <a:cs typeface="B Zar" panose="00000400000000000000" pitchFamily="2" charset="-78"/>
              </a:rPr>
              <a:t>(تدوین شد)</a:t>
            </a:r>
            <a:endParaRPr lang="fa-IR" dirty="0" smtClean="0">
              <a:solidFill>
                <a:srgbClr val="FF0000"/>
              </a:solidFill>
              <a:cs typeface="B Zar" panose="00000400000000000000" pitchFamily="2" charset="-78"/>
            </a:endParaRPr>
          </a:p>
          <a:p>
            <a:pPr algn="r" rtl="1"/>
            <a:endParaRPr lang="fa-IR" dirty="0" smtClean="0">
              <a:cs typeface="B Zar" panose="00000400000000000000" pitchFamily="2" charset="-78"/>
            </a:endParaRPr>
          </a:p>
          <a:p>
            <a:pPr algn="r" rtl="1"/>
            <a:r>
              <a:rPr lang="fa-IR" b="1" dirty="0" smtClean="0">
                <a:cs typeface="B Zar" panose="00000400000000000000" pitchFamily="2" charset="-78"/>
              </a:rPr>
              <a:t>پیشنهادات</a:t>
            </a:r>
          </a:p>
          <a:p>
            <a:pPr algn="r" rtl="1"/>
            <a:r>
              <a:rPr lang="fa-IR" dirty="0" smtClean="0">
                <a:cs typeface="B Zar" panose="00000400000000000000" pitchFamily="2" charset="-78"/>
              </a:rPr>
              <a:t>تشکیل تیم تدوین برنامه ی استراتژیک با الگوی برنامه استراتژیک </a:t>
            </a:r>
            <a:r>
              <a:rPr lang="en-US" dirty="0" smtClean="0">
                <a:cs typeface="B Zar" panose="00000400000000000000" pitchFamily="2" charset="-78"/>
              </a:rPr>
              <a:t>HIV </a:t>
            </a:r>
            <a:r>
              <a:rPr lang="fa-IR" dirty="0" smtClean="0">
                <a:cs typeface="B Zar" panose="00000400000000000000" pitchFamily="2" charset="-78"/>
              </a:rPr>
              <a:t>و تسریع تدوین برنامه</a:t>
            </a:r>
          </a:p>
          <a:p>
            <a:pPr algn="r" rtl="1"/>
            <a:r>
              <a:rPr lang="fa-IR" dirty="0" smtClean="0">
                <a:cs typeface="B Zar" panose="00000400000000000000" pitchFamily="2" charset="-78"/>
              </a:rPr>
              <a:t>با توجه به وجوه اشتراکی فراوان در دو برنامه </a:t>
            </a:r>
            <a:r>
              <a:rPr lang="en-US" dirty="0" smtClean="0">
                <a:cs typeface="B Zar" panose="00000400000000000000" pitchFamily="2" charset="-78"/>
              </a:rPr>
              <a:t>HIV </a:t>
            </a:r>
            <a:r>
              <a:rPr lang="fa-IR" dirty="0" smtClean="0">
                <a:cs typeface="B Zar" panose="00000400000000000000" pitchFamily="2" charset="-78"/>
              </a:rPr>
              <a:t>و  </a:t>
            </a:r>
            <a:r>
              <a:rPr lang="en-US" dirty="0" smtClean="0">
                <a:cs typeface="B Zar" panose="00000400000000000000" pitchFamily="2" charset="-78"/>
              </a:rPr>
              <a:t>HCV، </a:t>
            </a:r>
            <a:r>
              <a:rPr lang="fa-IR" dirty="0" smtClean="0">
                <a:cs typeface="B Zar" panose="00000400000000000000" pitchFamily="2" charset="-78"/>
              </a:rPr>
              <a:t>کمیته ی </a:t>
            </a:r>
            <a:r>
              <a:rPr lang="en-US" dirty="0" smtClean="0">
                <a:cs typeface="B Zar" panose="00000400000000000000" pitchFamily="2" charset="-78"/>
              </a:rPr>
              <a:t>SIP </a:t>
            </a:r>
            <a:r>
              <a:rPr lang="fa-IR" dirty="0" smtClean="0">
                <a:cs typeface="B Zar" panose="00000400000000000000" pitchFamily="2" charset="-78"/>
              </a:rPr>
              <a:t>باید همراه شود</a:t>
            </a:r>
          </a:p>
          <a:p>
            <a:pPr algn="r" rtl="1"/>
            <a:r>
              <a:rPr lang="fa-IR" dirty="0" smtClean="0">
                <a:cs typeface="B Zar" panose="00000400000000000000" pitchFamily="2" charset="-78"/>
              </a:rPr>
              <a:t>پس از تدوین برنامه، به تأیید </a:t>
            </a:r>
            <a:r>
              <a:rPr lang="fa-IR" dirty="0" err="1" smtClean="0">
                <a:cs typeface="B Zar" panose="00000400000000000000" pitchFamily="2" charset="-78"/>
              </a:rPr>
              <a:t>ساغ</a:t>
            </a:r>
            <a:r>
              <a:rPr lang="fa-IR" dirty="0" smtClean="0">
                <a:cs typeface="B Zar" panose="00000400000000000000" pitchFamily="2" charset="-78"/>
              </a:rPr>
              <a:t> رسیده و ساز و کار اجرایی فراهم </a:t>
            </a:r>
            <a:r>
              <a:rPr lang="fa-IR" dirty="0" smtClean="0">
                <a:cs typeface="B Zar" panose="00000400000000000000" pitchFamily="2" charset="-78"/>
              </a:rPr>
              <a:t>شود</a:t>
            </a:r>
          </a:p>
          <a:p>
            <a:pPr marL="0" indent="0" algn="r" rtl="1">
              <a:buNone/>
            </a:pPr>
            <a:r>
              <a:rPr lang="fa-IR" dirty="0" smtClean="0">
                <a:solidFill>
                  <a:srgbClr val="FF0000"/>
                </a:solidFill>
                <a:cs typeface="B Zar" panose="00000400000000000000" pitchFamily="2" charset="-78"/>
              </a:rPr>
              <a:t>(تدوین و ادغام انجام شده است و در مرحله تأیید می باشد)</a:t>
            </a:r>
            <a:endParaRPr lang="fa-IR" dirty="0" smtClean="0">
              <a:solidFill>
                <a:srgbClr val="FF0000"/>
              </a:solidFill>
              <a:cs typeface="B Zar" panose="00000400000000000000" pitchFamily="2" charset="-78"/>
            </a:endParaRPr>
          </a:p>
          <a:p>
            <a:pPr marL="0" indent="0" algn="r" rtl="1">
              <a:buNone/>
            </a:pPr>
            <a:r>
              <a:rPr lang="fa-IR" dirty="0" smtClean="0">
                <a:cs typeface="B Zar" panose="00000400000000000000" pitchFamily="2" charset="-78"/>
              </a:rPr>
              <a:t/>
            </a:r>
            <a:br>
              <a:rPr lang="fa-IR" dirty="0" smtClean="0">
                <a:cs typeface="B Zar" panose="00000400000000000000" pitchFamily="2" charset="-78"/>
              </a:rPr>
            </a:br>
            <a:endParaRPr lang="en-US" dirty="0">
              <a:cs typeface="B Zar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02934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fa-IR" b="1" dirty="0" smtClean="0">
                <a:solidFill>
                  <a:schemeClr val="bg1"/>
                </a:solidFill>
                <a:cs typeface="2  Titr" panose="00000700000000000000" pitchFamily="2" charset="-78"/>
              </a:rPr>
              <a:t>بخش چهارم: آزمایشگاه و داروها (موارد چک لیست)</a:t>
            </a:r>
            <a:endParaRPr lang="en-US" b="1" dirty="0">
              <a:solidFill>
                <a:schemeClr val="bg1"/>
              </a:solidFill>
              <a:cs typeface="2 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226678"/>
            <a:ext cx="10515600" cy="3580564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 algn="r" rtl="1"/>
            <a:endParaRPr lang="fa-IR" sz="3600" b="1" dirty="0" smtClean="0">
              <a:cs typeface="B Zar" panose="00000400000000000000" pitchFamily="2" charset="-78"/>
            </a:endParaRPr>
          </a:p>
          <a:p>
            <a:pPr algn="r" rtl="1"/>
            <a:r>
              <a:rPr lang="fa-IR" sz="3600" b="1" dirty="0" smtClean="0">
                <a:cs typeface="B Zar" panose="00000400000000000000" pitchFamily="2" charset="-78"/>
              </a:rPr>
              <a:t>ظرفیت های تست هپاتیت سی</a:t>
            </a:r>
          </a:p>
          <a:p>
            <a:pPr algn="r" rtl="1"/>
            <a:r>
              <a:rPr lang="fa-IR" sz="3600" b="1" dirty="0" err="1" smtClean="0">
                <a:cs typeface="B Zar" panose="00000400000000000000" pitchFamily="2" charset="-78"/>
              </a:rPr>
              <a:t>گایدلاین</a:t>
            </a:r>
            <a:r>
              <a:rPr lang="fa-IR" sz="3600" b="1" dirty="0" smtClean="0">
                <a:cs typeface="B Zar" panose="00000400000000000000" pitchFamily="2" charset="-78"/>
              </a:rPr>
              <a:t>، </a:t>
            </a:r>
            <a:r>
              <a:rPr lang="fa-IR" sz="3600" b="1" dirty="0" err="1" smtClean="0">
                <a:cs typeface="B Zar" panose="00000400000000000000" pitchFamily="2" charset="-78"/>
              </a:rPr>
              <a:t>الگوریتم</a:t>
            </a:r>
            <a:r>
              <a:rPr lang="fa-IR" sz="3600" b="1" dirty="0" smtClean="0">
                <a:cs typeface="B Zar" panose="00000400000000000000" pitchFamily="2" charset="-78"/>
              </a:rPr>
              <a:t> تست و کنترل کیفیت</a:t>
            </a:r>
          </a:p>
          <a:p>
            <a:pPr algn="r" rtl="1"/>
            <a:r>
              <a:rPr lang="fa-IR" sz="3600" b="1" dirty="0" smtClean="0">
                <a:cs typeface="B Zar" panose="00000400000000000000" pitchFamily="2" charset="-78"/>
              </a:rPr>
              <a:t>ظرفیت های مراقبت و درمان هپاتیت سی</a:t>
            </a:r>
            <a:endParaRPr lang="en-US" sz="3600" b="1" dirty="0" smtClean="0">
              <a:cs typeface="B Zar" panose="00000400000000000000" pitchFamily="2" charset="-78"/>
            </a:endParaRPr>
          </a:p>
          <a:p>
            <a:pPr algn="r" rtl="1"/>
            <a:endParaRPr lang="en-US" sz="3600" b="1" dirty="0"/>
          </a:p>
          <a:p>
            <a:pPr algn="r" rtl="1"/>
            <a:endParaRPr lang="en-US" sz="3600" b="1" dirty="0"/>
          </a:p>
          <a:p>
            <a:pPr algn="r" rtl="1"/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118022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/>
            <a:r>
              <a:rPr lang="fa-IR" b="1" dirty="0" smtClean="0">
                <a:solidFill>
                  <a:schemeClr val="bg1"/>
                </a:solidFill>
                <a:cs typeface="2  Titr" panose="00000700000000000000" pitchFamily="2" charset="-78"/>
              </a:rPr>
              <a:t>گپ ها/پیشنهادات</a:t>
            </a:r>
            <a:endParaRPr lang="fa-IR" b="1" dirty="0">
              <a:solidFill>
                <a:schemeClr val="bg1"/>
              </a:solidFill>
              <a:cs typeface="2 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73750"/>
            <a:ext cx="10515600" cy="4623301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pPr algn="r" rtl="1"/>
            <a:r>
              <a:rPr lang="fa-IR" b="1" dirty="0" smtClean="0">
                <a:cs typeface="B Zar" panose="00000400000000000000" pitchFamily="2" charset="-78"/>
              </a:rPr>
              <a:t>گپ ها</a:t>
            </a:r>
            <a:r>
              <a:rPr lang="fa-IR" dirty="0" smtClean="0">
                <a:cs typeface="B Zar" panose="00000400000000000000" pitchFamily="2" charset="-78"/>
              </a:rPr>
              <a:t>:</a:t>
            </a:r>
          </a:p>
          <a:p>
            <a:pPr algn="r" rtl="1"/>
            <a:r>
              <a:rPr lang="fa-IR" dirty="0" smtClean="0">
                <a:cs typeface="B Zar" panose="00000400000000000000" pitchFamily="2" charset="-78"/>
              </a:rPr>
              <a:t>کمبود و نبود مکرر کیت های تشخیصی و داروهای </a:t>
            </a:r>
            <a:r>
              <a:rPr lang="en-US" dirty="0" smtClean="0">
                <a:cs typeface="B Zar" panose="00000400000000000000" pitchFamily="2" charset="-78"/>
              </a:rPr>
              <a:t>DAAs </a:t>
            </a:r>
            <a:r>
              <a:rPr lang="fa-IR" dirty="0" smtClean="0">
                <a:cs typeface="B Zar" panose="00000400000000000000" pitchFamily="2" charset="-78"/>
              </a:rPr>
              <a:t> که بخشی </a:t>
            </a:r>
            <a:r>
              <a:rPr lang="fa-IR" dirty="0" err="1" smtClean="0">
                <a:cs typeface="B Zar" panose="00000400000000000000" pitchFamily="2" charset="-78"/>
              </a:rPr>
              <a:t>بدلیل</a:t>
            </a:r>
            <a:r>
              <a:rPr lang="fa-IR" dirty="0" smtClean="0">
                <a:cs typeface="B Zar" panose="00000400000000000000" pitchFamily="2" charset="-78"/>
              </a:rPr>
              <a:t> برنامه ریزی های نا مناسب بوده </a:t>
            </a:r>
            <a:r>
              <a:rPr lang="fa-IR" dirty="0" smtClean="0">
                <a:cs typeface="B Zar" panose="00000400000000000000" pitchFamily="2" charset="-78"/>
              </a:rPr>
              <a:t>است </a:t>
            </a:r>
          </a:p>
          <a:p>
            <a:pPr algn="r" rtl="1"/>
            <a:r>
              <a:rPr lang="fa-IR" dirty="0" smtClean="0">
                <a:cs typeface="B Zar" panose="00000400000000000000" pitchFamily="2" charset="-78"/>
              </a:rPr>
              <a:t>داروهای </a:t>
            </a:r>
            <a:r>
              <a:rPr lang="en-US" dirty="0" smtClean="0">
                <a:cs typeface="B Zar" panose="00000400000000000000" pitchFamily="2" charset="-78"/>
              </a:rPr>
              <a:t>DAAs </a:t>
            </a:r>
            <a:r>
              <a:rPr lang="fa-IR" dirty="0" smtClean="0">
                <a:cs typeface="B Zar" panose="00000400000000000000" pitchFamily="2" charset="-78"/>
              </a:rPr>
              <a:t> ما </a:t>
            </a:r>
            <a:r>
              <a:rPr lang="fa-IR" dirty="0" err="1" smtClean="0">
                <a:cs typeface="B Zar" panose="00000400000000000000" pitchFamily="2" charset="-78"/>
              </a:rPr>
              <a:t>تأییدیه</a:t>
            </a:r>
            <a:r>
              <a:rPr lang="fa-IR" dirty="0" smtClean="0">
                <a:cs typeface="B Zar" panose="00000400000000000000" pitchFamily="2" charset="-78"/>
              </a:rPr>
              <a:t> ی </a:t>
            </a:r>
            <a:r>
              <a:rPr lang="en-US" dirty="0" smtClean="0">
                <a:cs typeface="B Zar" panose="00000400000000000000" pitchFamily="2" charset="-78"/>
              </a:rPr>
              <a:t>WHO </a:t>
            </a:r>
            <a:r>
              <a:rPr lang="fa-IR" dirty="0" smtClean="0">
                <a:cs typeface="B Zar" panose="00000400000000000000" pitchFamily="2" charset="-78"/>
              </a:rPr>
              <a:t> را ندارند</a:t>
            </a:r>
          </a:p>
          <a:p>
            <a:pPr algn="r" rtl="1"/>
            <a:endParaRPr lang="fa-IR" dirty="0" smtClean="0">
              <a:cs typeface="B Zar" panose="00000400000000000000" pitchFamily="2" charset="-78"/>
            </a:endParaRPr>
          </a:p>
          <a:p>
            <a:pPr algn="r" rtl="1"/>
            <a:r>
              <a:rPr lang="fa-IR" b="1" dirty="0" smtClean="0">
                <a:cs typeface="B Zar" panose="00000400000000000000" pitchFamily="2" charset="-78"/>
              </a:rPr>
              <a:t>پیشنهادات</a:t>
            </a:r>
          </a:p>
          <a:p>
            <a:pPr algn="r" rtl="1"/>
            <a:r>
              <a:rPr lang="fa-IR" dirty="0" smtClean="0">
                <a:cs typeface="B Zar" panose="00000400000000000000" pitchFamily="2" charset="-78"/>
              </a:rPr>
              <a:t>ساز کار مناسب برای </a:t>
            </a:r>
            <a:r>
              <a:rPr lang="en-US" dirty="0" smtClean="0">
                <a:cs typeface="B Zar" panose="00000400000000000000" pitchFamily="2" charset="-78"/>
              </a:rPr>
              <a:t>Procurement </a:t>
            </a:r>
            <a:r>
              <a:rPr lang="fa-IR" dirty="0" smtClean="0">
                <a:cs typeface="B Zar" panose="00000400000000000000" pitchFamily="2" charset="-78"/>
              </a:rPr>
              <a:t> تجهیزات، کیت ها و داروها تدوین و اجرا شود</a:t>
            </a:r>
          </a:p>
          <a:p>
            <a:pPr algn="r" rtl="1"/>
            <a:r>
              <a:rPr lang="fa-IR" dirty="0" smtClean="0">
                <a:cs typeface="B Zar" panose="00000400000000000000" pitchFamily="2" charset="-78"/>
              </a:rPr>
              <a:t>بودجه کافی باید تامین شود !</a:t>
            </a:r>
          </a:p>
          <a:p>
            <a:pPr marL="0" indent="0" algn="r" rtl="1">
              <a:buNone/>
            </a:pPr>
            <a:r>
              <a:rPr lang="fa-IR" dirty="0">
                <a:solidFill>
                  <a:srgbClr val="FF0000"/>
                </a:solidFill>
                <a:cs typeface="B Zar" panose="00000400000000000000" pitchFamily="2" charset="-78"/>
              </a:rPr>
              <a:t>(اقدامات لازم در دست انجام است)</a:t>
            </a:r>
          </a:p>
          <a:p>
            <a:pPr marL="0" indent="0" algn="r" rtl="1">
              <a:buNone/>
            </a:pPr>
            <a:r>
              <a:rPr lang="fa-IR" dirty="0" smtClean="0">
                <a:cs typeface="B Zar" panose="00000400000000000000" pitchFamily="2" charset="-78"/>
              </a:rPr>
              <a:t/>
            </a:r>
            <a:br>
              <a:rPr lang="fa-IR" dirty="0" smtClean="0">
                <a:cs typeface="B Zar" panose="00000400000000000000" pitchFamily="2" charset="-78"/>
              </a:rPr>
            </a:br>
            <a:endParaRPr lang="en-US" dirty="0">
              <a:cs typeface="B Zar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36470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fa-IR" b="1" dirty="0" smtClean="0">
                <a:solidFill>
                  <a:schemeClr val="bg1"/>
                </a:solidFill>
                <a:cs typeface="2  Titr" panose="00000700000000000000" pitchFamily="2" charset="-78"/>
              </a:rPr>
              <a:t>بخش پنجم: عدالت، کاهش آسیب، همراهی جامعه (موارد چک لیست)</a:t>
            </a:r>
            <a:endParaRPr lang="en-US" b="1" dirty="0">
              <a:solidFill>
                <a:schemeClr val="bg1"/>
              </a:solidFill>
              <a:cs typeface="2 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226678"/>
            <a:ext cx="10515600" cy="3580564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 algn="r" rtl="1"/>
            <a:endParaRPr lang="fa-IR" sz="3600" b="1" dirty="0" smtClean="0">
              <a:cs typeface="B Zar" panose="00000400000000000000" pitchFamily="2" charset="-78"/>
            </a:endParaRPr>
          </a:p>
          <a:p>
            <a:pPr algn="r" rtl="1"/>
            <a:r>
              <a:rPr lang="fa-IR" sz="3600" b="1" dirty="0" smtClean="0">
                <a:cs typeface="B Zar" panose="00000400000000000000" pitchFamily="2" charset="-78"/>
              </a:rPr>
              <a:t>حقوق بشر</a:t>
            </a:r>
          </a:p>
          <a:p>
            <a:pPr algn="r" rtl="1"/>
            <a:r>
              <a:rPr lang="fa-IR" sz="3600" b="1" dirty="0" smtClean="0">
                <a:cs typeface="B Zar" panose="00000400000000000000" pitchFamily="2" charset="-78"/>
              </a:rPr>
              <a:t>عدالت</a:t>
            </a:r>
          </a:p>
          <a:p>
            <a:pPr algn="r" rtl="1"/>
            <a:r>
              <a:rPr lang="fa-IR" sz="3600" b="1" dirty="0" smtClean="0">
                <a:cs typeface="B Zar" panose="00000400000000000000" pitchFamily="2" charset="-78"/>
              </a:rPr>
              <a:t>تساوی جنسیتی</a:t>
            </a:r>
          </a:p>
          <a:p>
            <a:pPr algn="r" rtl="1"/>
            <a:r>
              <a:rPr lang="fa-IR" sz="3600" b="1" dirty="0" smtClean="0">
                <a:cs typeface="B Zar" panose="00000400000000000000" pitchFamily="2" charset="-78"/>
              </a:rPr>
              <a:t>همراهی جامعه</a:t>
            </a:r>
            <a:endParaRPr lang="en-US" sz="3600" b="1" dirty="0" smtClean="0">
              <a:cs typeface="B Zar" panose="00000400000000000000" pitchFamily="2" charset="-78"/>
            </a:endParaRPr>
          </a:p>
          <a:p>
            <a:pPr algn="r" rtl="1"/>
            <a:endParaRPr lang="en-US" sz="3600" b="1" dirty="0"/>
          </a:p>
          <a:p>
            <a:pPr algn="r" rtl="1"/>
            <a:endParaRPr lang="en-US" sz="3600" b="1" dirty="0"/>
          </a:p>
          <a:p>
            <a:pPr algn="r" rtl="1"/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705980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/>
            <a:r>
              <a:rPr lang="fa-IR" b="1" dirty="0" smtClean="0">
                <a:solidFill>
                  <a:schemeClr val="bg1"/>
                </a:solidFill>
                <a:cs typeface="2  Titr" panose="00000700000000000000" pitchFamily="2" charset="-78"/>
              </a:rPr>
              <a:t>گپ ها/پیشنهادات</a:t>
            </a:r>
            <a:endParaRPr lang="fa-IR" b="1" dirty="0">
              <a:solidFill>
                <a:schemeClr val="bg1"/>
              </a:solidFill>
              <a:cs typeface="2 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79976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pPr algn="r" rtl="1"/>
            <a:r>
              <a:rPr lang="fa-IR" b="1" dirty="0" smtClean="0">
                <a:cs typeface="B Zar" panose="00000400000000000000" pitchFamily="2" charset="-78"/>
              </a:rPr>
              <a:t>گپ ها</a:t>
            </a:r>
            <a:r>
              <a:rPr lang="fa-IR" dirty="0" smtClean="0">
                <a:cs typeface="B Zar" panose="00000400000000000000" pitchFamily="2" charset="-78"/>
              </a:rPr>
              <a:t>:</a:t>
            </a:r>
          </a:p>
          <a:p>
            <a:pPr algn="r" rtl="1"/>
            <a:r>
              <a:rPr lang="fa-IR" dirty="0" smtClean="0">
                <a:cs typeface="B Zar" panose="00000400000000000000" pitchFamily="2" charset="-78"/>
              </a:rPr>
              <a:t>موارد </a:t>
            </a:r>
            <a:r>
              <a:rPr lang="fa-IR" dirty="0" err="1" smtClean="0">
                <a:cs typeface="B Zar" panose="00000400000000000000" pitchFamily="2" charset="-78"/>
              </a:rPr>
              <a:t>پیشگفت</a:t>
            </a:r>
            <a:r>
              <a:rPr lang="fa-IR" dirty="0" smtClean="0">
                <a:cs typeface="B Zar" panose="00000400000000000000" pitchFamily="2" charset="-78"/>
              </a:rPr>
              <a:t> در مورد طب کار و </a:t>
            </a:r>
            <a:r>
              <a:rPr lang="fa-IR" dirty="0" err="1" smtClean="0">
                <a:cs typeface="B Zar" panose="00000400000000000000" pitchFamily="2" charset="-78"/>
              </a:rPr>
              <a:t>استیگما</a:t>
            </a:r>
            <a:r>
              <a:rPr lang="fa-IR" dirty="0" smtClean="0">
                <a:cs typeface="B Zar" panose="00000400000000000000" pitchFamily="2" charset="-78"/>
              </a:rPr>
              <a:t> علیه نیروی کار گپ بزرگی در ارائه ی خدمات می باشد. این مهم خارج از سیستم بهداشتی هم وجود دارد</a:t>
            </a:r>
          </a:p>
          <a:p>
            <a:pPr algn="r" rtl="1"/>
            <a:r>
              <a:rPr lang="fa-IR" b="1" dirty="0" smtClean="0">
                <a:cs typeface="B Zar" panose="00000400000000000000" pitchFamily="2" charset="-78"/>
              </a:rPr>
              <a:t>پیشنهادات</a:t>
            </a:r>
          </a:p>
          <a:p>
            <a:pPr algn="r" rtl="1"/>
            <a:r>
              <a:rPr lang="fa-IR" dirty="0" smtClean="0">
                <a:cs typeface="B Zar" panose="00000400000000000000" pitchFamily="2" charset="-78"/>
              </a:rPr>
              <a:t>در تدوین برنامه ی کشوری به موارد مهمی چون مشارکت اجتماعی، رویکردهای مختلف در دسترسی به گروههای سخت در دسترس در نظر گرفته شود</a:t>
            </a:r>
          </a:p>
          <a:p>
            <a:pPr algn="r" rtl="1"/>
            <a:r>
              <a:rPr lang="fa-IR" dirty="0" smtClean="0">
                <a:cs typeface="B Zar" panose="00000400000000000000" pitchFamily="2" charset="-78"/>
              </a:rPr>
              <a:t>نظیر برنامه ی</a:t>
            </a:r>
            <a:r>
              <a:rPr lang="en-US" dirty="0" smtClean="0">
                <a:cs typeface="B Zar" panose="00000400000000000000" pitchFamily="2" charset="-78"/>
              </a:rPr>
              <a:t>HIV </a:t>
            </a:r>
            <a:r>
              <a:rPr lang="fa-IR" dirty="0" smtClean="0">
                <a:cs typeface="B Zar" panose="00000400000000000000" pitchFamily="2" charset="-78"/>
              </a:rPr>
              <a:t> حضور پر رنگ تر نمایندگان قانون گذار و اخلاق پزشکی در کمیته ی حذف هپاتیت ضروری است. باید به قوانین لازم و مؤثر در جهت کاهش </a:t>
            </a:r>
            <a:r>
              <a:rPr lang="fa-IR" dirty="0" err="1" smtClean="0">
                <a:cs typeface="B Zar" panose="00000400000000000000" pitchFamily="2" charset="-78"/>
              </a:rPr>
              <a:t>استیگما</a:t>
            </a:r>
            <a:r>
              <a:rPr lang="fa-IR" dirty="0" smtClean="0">
                <a:cs typeface="B Zar" panose="00000400000000000000" pitchFamily="2" charset="-78"/>
              </a:rPr>
              <a:t> در زمینه های مختلف بیماری </a:t>
            </a:r>
            <a:r>
              <a:rPr lang="fa-IR" dirty="0" err="1" smtClean="0">
                <a:cs typeface="B Zar" panose="00000400000000000000" pitchFamily="2" charset="-78"/>
              </a:rPr>
              <a:t>هایی</a:t>
            </a:r>
            <a:r>
              <a:rPr lang="fa-IR" dirty="0" smtClean="0">
                <a:cs typeface="B Zar" panose="00000400000000000000" pitchFamily="2" charset="-78"/>
              </a:rPr>
              <a:t> چون هپاتیت سی و حمایت از بیماران رسید</a:t>
            </a:r>
          </a:p>
          <a:p>
            <a:pPr algn="r" rtl="1"/>
            <a:r>
              <a:rPr lang="fa-IR" dirty="0" smtClean="0">
                <a:cs typeface="B Zar" panose="00000400000000000000" pitchFamily="2" charset="-78"/>
              </a:rPr>
              <a:t>اصلاح قانون کار در ارتباط با بیماری های مشابه </a:t>
            </a:r>
            <a:r>
              <a:rPr lang="en-US" dirty="0" smtClean="0">
                <a:cs typeface="B Zar" panose="00000400000000000000" pitchFamily="2" charset="-78"/>
              </a:rPr>
              <a:t>HCV</a:t>
            </a:r>
            <a:r>
              <a:rPr lang="fa-IR" dirty="0" smtClean="0">
                <a:cs typeface="B Zar" panose="00000400000000000000" pitchFamily="2" charset="-78"/>
              </a:rPr>
              <a:t> که قابلیت درمان و کنترل دارند باید انجام شود</a:t>
            </a:r>
          </a:p>
          <a:p>
            <a:pPr marL="0" indent="0" algn="r" rtl="1">
              <a:buNone/>
            </a:pPr>
            <a:r>
              <a:rPr lang="fa-IR" dirty="0" smtClean="0">
                <a:cs typeface="B Zar" panose="00000400000000000000" pitchFamily="2" charset="-78"/>
              </a:rPr>
              <a:t/>
            </a:r>
            <a:br>
              <a:rPr lang="fa-IR" dirty="0" smtClean="0">
                <a:cs typeface="B Zar" panose="00000400000000000000" pitchFamily="2" charset="-78"/>
              </a:rPr>
            </a:br>
            <a:endParaRPr lang="en-US" dirty="0">
              <a:cs typeface="B Zar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02323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fa-IR" b="1" dirty="0" smtClean="0">
                <a:solidFill>
                  <a:schemeClr val="bg1"/>
                </a:solidFill>
                <a:cs typeface="2  Titr" panose="00000700000000000000" pitchFamily="2" charset="-78"/>
              </a:rPr>
              <a:t>بخش ششم: حکمرانی (موارد چک لیست)</a:t>
            </a:r>
            <a:endParaRPr lang="en-US" b="1" dirty="0">
              <a:solidFill>
                <a:schemeClr val="bg1"/>
              </a:solidFill>
              <a:cs typeface="2 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52505"/>
            <a:ext cx="10515600" cy="4093911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 algn="r" rtl="1"/>
            <a:endParaRPr lang="fa-IR" sz="3600" b="1" dirty="0" smtClean="0">
              <a:cs typeface="B Zar" panose="00000400000000000000" pitchFamily="2" charset="-78"/>
            </a:endParaRPr>
          </a:p>
          <a:p>
            <a:pPr lvl="0" algn="r" rtl="1"/>
            <a:r>
              <a:rPr lang="fa-IR" sz="3200" dirty="0">
                <a:cs typeface="B Zar" panose="00000400000000000000" pitchFamily="2" charset="-78"/>
              </a:rPr>
              <a:t>کمیته ی کشوری حذف هپاتیت سی در حد کمیته ی علمی می باشد. متشکل از رشته های تخصصی مرتبط و گروههای اجرایی موثر</a:t>
            </a:r>
            <a:endParaRPr lang="en-US" sz="3200" dirty="0">
              <a:cs typeface="B Zar" panose="00000400000000000000" pitchFamily="2" charset="-78"/>
            </a:endParaRPr>
          </a:p>
          <a:p>
            <a:pPr lvl="0" algn="r" rtl="1"/>
            <a:r>
              <a:rPr lang="fa-IR" sz="3200" dirty="0">
                <a:cs typeface="B Zar" panose="00000400000000000000" pitchFamily="2" charset="-78"/>
              </a:rPr>
              <a:t>فعلا تمرکز بر حذف هپاتیت سی است و اقدامی برای هپاتیت بی صورت نگرفته است</a:t>
            </a:r>
            <a:endParaRPr lang="en-US" sz="3200" dirty="0">
              <a:cs typeface="B Zar" panose="00000400000000000000" pitchFamily="2" charset="-78"/>
            </a:endParaRPr>
          </a:p>
          <a:p>
            <a:pPr lvl="0" algn="r" rtl="1"/>
            <a:r>
              <a:rPr lang="fa-IR" sz="3200" dirty="0">
                <a:cs typeface="B Zar" panose="00000400000000000000" pitchFamily="2" charset="-78"/>
              </a:rPr>
              <a:t>کمیته ی اعتبار بخشی حذف هپاتیت تشکیل نشده و هنوز زود </a:t>
            </a:r>
            <a:r>
              <a:rPr lang="fa-IR" sz="3200" dirty="0" smtClean="0">
                <a:cs typeface="B Zar" panose="00000400000000000000" pitchFamily="2" charset="-78"/>
              </a:rPr>
              <a:t>است</a:t>
            </a:r>
            <a:endParaRPr lang="en-US" sz="3200" dirty="0">
              <a:cs typeface="B Zar" panose="00000400000000000000" pitchFamily="2" charset="-78"/>
            </a:endParaRPr>
          </a:p>
          <a:p>
            <a:pPr algn="r" rtl="1"/>
            <a:r>
              <a:rPr lang="fa-IR" sz="3200" dirty="0">
                <a:cs typeface="B Zar" panose="00000400000000000000" pitchFamily="2" charset="-78"/>
              </a:rPr>
              <a:t>بخش ششم مربوط به زمانی است که با پیشرفت اقدامات انجام شده، کمیته ی کشوری حذف فعال می شود</a:t>
            </a:r>
            <a:endParaRPr lang="en-US" sz="3200" dirty="0">
              <a:cs typeface="B Zar" panose="00000400000000000000" pitchFamily="2" charset="-78"/>
            </a:endParaRPr>
          </a:p>
          <a:p>
            <a:pPr algn="r" rtl="1"/>
            <a:endParaRPr lang="en-US" sz="3600" b="1" dirty="0"/>
          </a:p>
          <a:p>
            <a:pPr algn="r" rtl="1"/>
            <a:endParaRPr lang="en-US" sz="3600" b="1" dirty="0"/>
          </a:p>
          <a:p>
            <a:pPr algn="r" rtl="1"/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904112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8225" t="19980" r="28226" b="7391"/>
          <a:stretch/>
        </p:blipFill>
        <p:spPr>
          <a:xfrm>
            <a:off x="2181727" y="0"/>
            <a:ext cx="7411452" cy="6952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714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8018" t="22194" r="27603" b="19188"/>
          <a:stretch/>
        </p:blipFill>
        <p:spPr>
          <a:xfrm>
            <a:off x="1467852" y="0"/>
            <a:ext cx="9256295" cy="6877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771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4462"/>
          <a:stretch/>
        </p:blipFill>
        <p:spPr>
          <a:xfrm>
            <a:off x="-1" y="-1"/>
            <a:ext cx="12218599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5357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4462"/>
          <a:stretch/>
        </p:blipFill>
        <p:spPr>
          <a:xfrm>
            <a:off x="-1" y="-1"/>
            <a:ext cx="12218599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5953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4863"/>
          <a:stretch/>
        </p:blipFill>
        <p:spPr>
          <a:xfrm>
            <a:off x="0" y="-1"/>
            <a:ext cx="12204916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3739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4313" t="20887" r="11611" b="5262"/>
          <a:stretch/>
        </p:blipFill>
        <p:spPr>
          <a:xfrm>
            <a:off x="0" y="0"/>
            <a:ext cx="12229170" cy="6858000"/>
          </a:xfrm>
          <a:prstGeom prst="rect">
            <a:avLst/>
          </a:prstGeom>
        </p:spPr>
      </p:pic>
      <p:sp>
        <p:nvSpPr>
          <p:cNvPr id="6" name="5-Point Star 5"/>
          <p:cNvSpPr/>
          <p:nvPr/>
        </p:nvSpPr>
        <p:spPr>
          <a:xfrm>
            <a:off x="4397829" y="1358538"/>
            <a:ext cx="156754" cy="156754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5-Point Star 6"/>
          <p:cNvSpPr/>
          <p:nvPr/>
        </p:nvSpPr>
        <p:spPr>
          <a:xfrm>
            <a:off x="4053840" y="5934892"/>
            <a:ext cx="156754" cy="156754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5-Point Star 7"/>
          <p:cNvSpPr/>
          <p:nvPr/>
        </p:nvSpPr>
        <p:spPr>
          <a:xfrm>
            <a:off x="5499463" y="5717178"/>
            <a:ext cx="156754" cy="156754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5-Point Star 8"/>
          <p:cNvSpPr/>
          <p:nvPr/>
        </p:nvSpPr>
        <p:spPr>
          <a:xfrm>
            <a:off x="6814457" y="1097892"/>
            <a:ext cx="156754" cy="156754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5-Point Star 9"/>
          <p:cNvSpPr/>
          <p:nvPr/>
        </p:nvSpPr>
        <p:spPr>
          <a:xfrm>
            <a:off x="9392194" y="1080474"/>
            <a:ext cx="156754" cy="156754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/>
          <p:cNvSpPr/>
          <p:nvPr/>
        </p:nvSpPr>
        <p:spPr>
          <a:xfrm>
            <a:off x="8582296" y="6222274"/>
            <a:ext cx="239485" cy="195943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5-Point Star 11"/>
          <p:cNvSpPr/>
          <p:nvPr/>
        </p:nvSpPr>
        <p:spPr>
          <a:xfrm>
            <a:off x="11726092" y="2582092"/>
            <a:ext cx="596537" cy="483325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5678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3902" t="17885" r="28723" b="4662"/>
          <a:stretch/>
        </p:blipFill>
        <p:spPr>
          <a:xfrm>
            <a:off x="2847702" y="0"/>
            <a:ext cx="5895703" cy="6872400"/>
          </a:xfrm>
          <a:prstGeom prst="rect">
            <a:avLst/>
          </a:prstGeom>
        </p:spPr>
      </p:pic>
      <p:sp>
        <p:nvSpPr>
          <p:cNvPr id="6" name="5-Point Star 5"/>
          <p:cNvSpPr/>
          <p:nvPr/>
        </p:nvSpPr>
        <p:spPr>
          <a:xfrm>
            <a:off x="7977051" y="4963886"/>
            <a:ext cx="539932" cy="452845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5-Point Star 7"/>
          <p:cNvSpPr/>
          <p:nvPr/>
        </p:nvSpPr>
        <p:spPr>
          <a:xfrm>
            <a:off x="2982685" y="4963885"/>
            <a:ext cx="539932" cy="452845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6846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1028</TotalTime>
  <Words>1456</Words>
  <Application>Microsoft Office PowerPoint</Application>
  <PresentationFormat>Widescreen</PresentationFormat>
  <Paragraphs>126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9" baseType="lpstr">
      <vt:lpstr>2  Titr</vt:lpstr>
      <vt:lpstr>Arial</vt:lpstr>
      <vt:lpstr>B Titr</vt:lpstr>
      <vt:lpstr>B Zar</vt:lpstr>
      <vt:lpstr>Calibri</vt:lpstr>
      <vt:lpstr>Calibri Light</vt:lpstr>
      <vt:lpstr>Times New Roman</vt:lpstr>
      <vt:lpstr>Office Theme</vt:lpstr>
      <vt:lpstr>نتایج ارزیابی اولیه برنامه کنترل و  حذف هپاتیت سی در ایران،  تیرماه 1404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فهرست مطالب</vt:lpstr>
      <vt:lpstr>بخش اول: سیستم جمع آوری اطلاعات، مطالعات</vt:lpstr>
      <vt:lpstr>گپ ها</vt:lpstr>
      <vt:lpstr>گپ ها</vt:lpstr>
      <vt:lpstr>پیشنهادات</vt:lpstr>
      <vt:lpstr>پیشنهادات</vt:lpstr>
      <vt:lpstr>بخش دوم: ارزیابی خدمات</vt:lpstr>
      <vt:lpstr>گپ ها</vt:lpstr>
      <vt:lpstr>پیشنهادات</vt:lpstr>
      <vt:lpstr>بخش سوم: برنامه ها (موضوعات چک لیست)</vt:lpstr>
      <vt:lpstr>گپ ها/پیشنهادات</vt:lpstr>
      <vt:lpstr>بخش چهارم: آزمایشگاه و داروها (موارد چک لیست)</vt:lpstr>
      <vt:lpstr>گپ ها/پیشنهادات</vt:lpstr>
      <vt:lpstr>بخش پنجم: عدالت، کاهش آسیب، همراهی جامعه (موارد چک لیست)</vt:lpstr>
      <vt:lpstr>گپ ها/پیشنهادات</vt:lpstr>
      <vt:lpstr>بخش ششم: حکمرانی (موارد چک لیست)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نتایج ارزیابی اولیه برنامه کنترل و حذف هپاتیت سی در ایران، تیرماه 1404</dc:title>
  <dc:creator>User</dc:creator>
  <cp:lastModifiedBy>User</cp:lastModifiedBy>
  <cp:revision>22</cp:revision>
  <dcterms:created xsi:type="dcterms:W3CDTF">2026-05-30T06:03:43Z</dcterms:created>
  <dcterms:modified xsi:type="dcterms:W3CDTF">2026-05-31T05:57:20Z</dcterms:modified>
</cp:coreProperties>
</file>